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4" r:id="rId2"/>
    <p:sldMasterId id="2147483651" r:id="rId3"/>
    <p:sldMasterId id="2147483653" r:id="rId4"/>
    <p:sldMasterId id="2147483654" r:id="rId5"/>
    <p:sldMasterId id="2147483655" r:id="rId6"/>
  </p:sldMasterIdLst>
  <p:notesMasterIdLst>
    <p:notesMasterId r:id="rId24"/>
  </p:notesMasterIdLst>
  <p:handoutMasterIdLst>
    <p:handoutMasterId r:id="rId25"/>
  </p:handoutMasterIdLst>
  <p:sldIdLst>
    <p:sldId id="1079" r:id="rId7"/>
    <p:sldId id="933" r:id="rId8"/>
    <p:sldId id="970" r:id="rId9"/>
    <p:sldId id="1109" r:id="rId10"/>
    <p:sldId id="1102" r:id="rId11"/>
    <p:sldId id="1098" r:id="rId12"/>
    <p:sldId id="1100" r:id="rId13"/>
    <p:sldId id="1101" r:id="rId14"/>
    <p:sldId id="882" r:id="rId15"/>
    <p:sldId id="1113" r:id="rId16"/>
    <p:sldId id="1073" r:id="rId17"/>
    <p:sldId id="1105" r:id="rId18"/>
    <p:sldId id="1093" r:id="rId19"/>
    <p:sldId id="1118" r:id="rId20"/>
    <p:sldId id="1108" r:id="rId21"/>
    <p:sldId id="1097" r:id="rId22"/>
    <p:sldId id="1110" r:id="rId23"/>
  </p:sldIdLst>
  <p:sldSz cx="9906000" cy="6858000" type="A4"/>
  <p:notesSz cx="6738938" cy="9871075"/>
  <p:defaultTextStyle>
    <a:defPPr>
      <a:defRPr lang="pt-BR"/>
    </a:defPPr>
    <a:lvl1pPr algn="ctr" rtl="0" eaLnBrk="0" fontAlgn="base" hangingPunct="0">
      <a:lnSpc>
        <a:spcPct val="250000"/>
      </a:lnSpc>
      <a:spcBef>
        <a:spcPct val="0"/>
      </a:spcBef>
      <a:spcAft>
        <a:spcPct val="0"/>
      </a:spcAft>
      <a:buFont typeface="Wingdings" pitchFamily="2" charset="2"/>
      <a:buChar char="ü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lnSpc>
        <a:spcPct val="250000"/>
      </a:lnSpc>
      <a:spcBef>
        <a:spcPct val="0"/>
      </a:spcBef>
      <a:spcAft>
        <a:spcPct val="0"/>
      </a:spcAft>
      <a:buFont typeface="Wingdings" pitchFamily="2" charset="2"/>
      <a:buChar char="ü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lnSpc>
        <a:spcPct val="250000"/>
      </a:lnSpc>
      <a:spcBef>
        <a:spcPct val="0"/>
      </a:spcBef>
      <a:spcAft>
        <a:spcPct val="0"/>
      </a:spcAft>
      <a:buFont typeface="Wingdings" pitchFamily="2" charset="2"/>
      <a:buChar char="ü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lnSpc>
        <a:spcPct val="250000"/>
      </a:lnSpc>
      <a:spcBef>
        <a:spcPct val="0"/>
      </a:spcBef>
      <a:spcAft>
        <a:spcPct val="0"/>
      </a:spcAft>
      <a:buFont typeface="Wingdings" pitchFamily="2" charset="2"/>
      <a:buChar char="ü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lnSpc>
        <a:spcPct val="250000"/>
      </a:lnSpc>
      <a:spcBef>
        <a:spcPct val="0"/>
      </a:spcBef>
      <a:spcAft>
        <a:spcPct val="0"/>
      </a:spcAft>
      <a:buFont typeface="Wingdings" pitchFamily="2" charset="2"/>
      <a:buChar char="ü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CFA"/>
    <a:srgbClr val="003366"/>
    <a:srgbClr val="006600"/>
    <a:srgbClr val="008000"/>
    <a:srgbClr val="663300"/>
    <a:srgbClr val="333333"/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>
        <p:scale>
          <a:sx n="65" d="100"/>
          <a:sy n="65" d="100"/>
        </p:scale>
        <p:origin x="-138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86" y="-108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t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00000"/>
              </a:lnSpc>
              <a:buFontTx/>
              <a:buNone/>
              <a:defRPr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257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b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00000"/>
              </a:lnSpc>
              <a:buFontTx/>
              <a:buNone/>
              <a:defRPr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424988"/>
            <a:ext cx="29257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buFontTx/>
              <a:buNone/>
              <a:defRPr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B694C6-D07C-40FB-883E-061B02A6E3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t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40000"/>
              </a:lnSpc>
              <a:buFontTx/>
              <a:buNone/>
              <a:defRPr b="1" i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25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40000"/>
              </a:lnSpc>
              <a:buFontTx/>
              <a:buNone/>
              <a:defRPr b="1" i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299075" cy="366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60900"/>
            <a:ext cx="49609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25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b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40000"/>
              </a:lnSpc>
              <a:buFontTx/>
              <a:buNone/>
              <a:defRPr b="1" i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1650"/>
            <a:ext cx="2925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6" tIns="46173" rIns="92366" bIns="46173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40000"/>
              </a:lnSpc>
              <a:buFontTx/>
              <a:buNone/>
              <a:defRPr b="1" i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EEB9423-2DB3-4C6D-8696-2EBA4AEF6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06438" y="747713"/>
            <a:ext cx="5326062" cy="3687762"/>
          </a:xfrm>
          <a:ln w="12700"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40300" cy="4441825"/>
          </a:xfrm>
          <a:noFill/>
          <a:ln/>
        </p:spPr>
        <p:txBody>
          <a:bodyPr lIns="91456" tIns="44926" rIns="91456" bIns="44926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41363"/>
            <a:ext cx="5345112" cy="3702050"/>
          </a:xfrm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4688" y="4689475"/>
            <a:ext cx="5389562" cy="4440238"/>
          </a:xfrm>
          <a:noFill/>
          <a:ln/>
        </p:spPr>
        <p:txBody>
          <a:bodyPr lIns="96661" tIns="48331" rIns="96661" bIns="48331"/>
          <a:lstStyle/>
          <a:p>
            <a:endParaRPr lang="pt-BR" smtClean="0"/>
          </a:p>
        </p:txBody>
      </p:sp>
      <p:sp>
        <p:nvSpPr>
          <p:cNvPr id="125956" name="Espaço Reservado para Número de Slide 3"/>
          <p:cNvSpPr txBox="1">
            <a:spLocks noGrp="1"/>
          </p:cNvSpPr>
          <p:nvPr/>
        </p:nvSpPr>
        <p:spPr bwMode="auto">
          <a:xfrm>
            <a:off x="3816350" y="9375775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1" hangingPunct="1">
              <a:lnSpc>
                <a:spcPct val="100000"/>
              </a:lnSpc>
              <a:buFontTx/>
              <a:buNone/>
            </a:pPr>
            <a:fld id="{53635E32-0B7D-4F99-8C62-90187EB6AD52}" type="slidenum">
              <a:rPr lang="pt-BR" sz="1300" b="0">
                <a:solidFill>
                  <a:schemeClr val="tx1"/>
                </a:solidFill>
                <a:latin typeface="Arial" charset="0"/>
              </a:rPr>
              <a:pPr algn="r" defTabSz="966788" eaLnBrk="1" hangingPunct="1">
                <a:lnSpc>
                  <a:spcPct val="100000"/>
                </a:lnSpc>
                <a:buFontTx/>
                <a:buNone/>
              </a:pPr>
              <a:t>17</a:t>
            </a:fld>
            <a:endParaRPr lang="pt-BR" sz="13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1" smtClean="0"/>
            </a:lvl1pPr>
          </a:lstStyle>
          <a:p>
            <a:pPr>
              <a:defRPr/>
            </a:pPr>
            <a:fld id="{85C9158E-90F0-44AE-93AE-A1D8853EA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7A0B0-7C46-4B25-B593-D9231F6FBF4A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A480C-EFCA-4E97-B60F-7E8E2F6949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62FBF-C73D-49EF-B8F6-06FAF5318745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4817-BB0A-40E6-9626-7D2D73DDD49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82B66-7711-4EC5-BB8B-5258768CE35F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E520-A392-44D2-9154-B98CC0533B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E80F4-099E-4F0E-B048-5D8453E7F6A1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F189-F3E7-487D-9AF2-867A69062C5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2192B-2A35-4CCD-BDC0-8545CBB5C684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2101-4114-42E6-908C-7472C71EA0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FF9F2-FF45-4364-A6FE-93BDD743D310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BDD32-B362-4DBA-B4CB-BB671B160B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1362E-DC01-42B2-B801-EEDF8FA8B633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8C00-12E3-425D-8999-1AEF96BB04D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FE427-9719-4FFB-89A5-20B083224458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9382-5672-4DAC-A5AD-3C57EA27C0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3C6B3-9094-4EB0-AF8C-FE6127E53F19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52A9-FC1F-4D26-BC05-A5AB54D7ED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1E5BD-E2CC-4C4C-971A-0FA5D0842AE2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37762-2B6A-49E8-8B60-9EAA34F5EAE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D6186-9986-4CD5-B399-322C59474675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1472A-8BE0-48E6-B5FA-444432B088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0"/>
            <a:ext cx="9906000" cy="469900"/>
            <a:chOff x="0" y="-8"/>
            <a:chExt cx="5808" cy="304"/>
          </a:xfrm>
        </p:grpSpPr>
        <p:pic>
          <p:nvPicPr>
            <p:cNvPr id="4" name="Picture 5" descr="faixa_agricultura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84" y="0"/>
              <a:ext cx="30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faixa_agricultura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76" y="0"/>
              <a:ext cx="30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faixa_agricultura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0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brasil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2" y="-8"/>
              <a:ext cx="86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>
              <a:off x="1680" y="0"/>
              <a:ext cx="10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  <a:buFontTx/>
                <a:buNone/>
                <a:defRPr/>
              </a:pPr>
              <a:endParaRPr lang="pt-B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1" smtClean="0"/>
            </a:lvl1pPr>
          </a:lstStyle>
          <a:p>
            <a:pPr>
              <a:defRPr/>
            </a:pPr>
            <a:fld id="{99129A76-7EB0-425A-97B8-7092028CFF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610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4610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34250" y="274638"/>
            <a:ext cx="2343150" cy="5821362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877050" cy="58213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1" smtClean="0"/>
            </a:lvl1pPr>
          </a:lstStyle>
          <a:p>
            <a:pPr>
              <a:defRPr/>
            </a:pPr>
            <a:fld id="{697B5D9D-5761-4D75-B2FC-4E48790CAB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pic>
        <p:nvPicPr>
          <p:cNvPr id="17411" name="Picture 8" descr="lavoura milho  1"/>
          <p:cNvPicPr>
            <a:picLocks noChangeAspect="1" noChangeArrowheads="1"/>
          </p:cNvPicPr>
          <p:nvPr userDrawn="1"/>
        </p:nvPicPr>
        <p:blipFill>
          <a:blip r:embed="rId13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F8C7F13E-10F8-4B9E-A84D-2C3976BCA930}" type="datetimeFigureOut">
              <a:rPr lang="pt-BR"/>
              <a:pPr/>
              <a:t>17/5/2010</a:t>
            </a:fld>
            <a:endParaRPr lang="pt-B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pt-BR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489BB8D-D753-4B94-9327-5B4924630CB9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6503" name="Picture 8" descr="lavoura milho  1"/>
          <p:cNvPicPr>
            <a:picLocks noChangeAspect="1" noChangeArrowheads="1"/>
          </p:cNvPicPr>
          <p:nvPr userDrawn="1"/>
        </p:nvPicPr>
        <p:blipFill>
          <a:blip r:embed="rId13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3" name="Oval 5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pic>
        <p:nvPicPr>
          <p:cNvPr id="18438" name="Picture 8" descr="lavoura milho  1"/>
          <p:cNvPicPr>
            <a:picLocks noChangeAspect="1" noChangeArrowheads="1"/>
          </p:cNvPicPr>
          <p:nvPr userDrawn="1"/>
        </p:nvPicPr>
        <p:blipFill>
          <a:blip r:embed="rId13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8" descr="lavoura milho  1"/>
          <p:cNvPicPr>
            <a:picLocks noChangeAspect="1" noChangeArrowheads="1"/>
          </p:cNvPicPr>
          <p:nvPr userDrawn="1"/>
        </p:nvPicPr>
        <p:blipFill>
          <a:blip r:embed="rId13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97238" y="6021388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20483" name="Picture 8" descr="lavoura milho  1"/>
          <p:cNvPicPr>
            <a:picLocks noChangeAspect="1" noChangeArrowheads="1"/>
          </p:cNvPicPr>
          <p:nvPr userDrawn="1"/>
        </p:nvPicPr>
        <p:blipFill>
          <a:blip r:embed="rId15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47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Oval 2"/>
          <p:cNvSpPr>
            <a:spLocks noChangeArrowheads="1"/>
          </p:cNvSpPr>
          <p:nvPr/>
        </p:nvSpPr>
        <p:spPr bwMode="auto">
          <a:xfrm>
            <a:off x="11309350" y="68580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CC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 b="0"/>
          </a:p>
        </p:txBody>
      </p:sp>
      <p:pic>
        <p:nvPicPr>
          <p:cNvPr id="21507" name="Picture 8" descr="lavoura milho  1"/>
          <p:cNvPicPr>
            <a:picLocks noChangeAspect="1" noChangeArrowheads="1"/>
          </p:cNvPicPr>
          <p:nvPr userDrawn="1"/>
        </p:nvPicPr>
        <p:blipFill>
          <a:blip r:embed="rId13">
            <a:lum bright="70000" contrast="-82000"/>
          </a:blip>
          <a:srcRect/>
          <a:stretch>
            <a:fillRect/>
          </a:stretch>
        </p:blipFill>
        <p:spPr bwMode="auto">
          <a:xfrm>
            <a:off x="0" y="44450"/>
            <a:ext cx="9890125" cy="666908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Planilha_do_Microsoft_Office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3.xls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31825" y="1700213"/>
            <a:ext cx="878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pt-BR" sz="52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Milho 2010:  Mercado e Ações do Governo Federal</a:t>
            </a:r>
            <a:endParaRPr lang="pt-BR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752975" y="4437063"/>
            <a:ext cx="509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600">
                <a:solidFill>
                  <a:schemeClr val="accent2"/>
                </a:solidFill>
                <a:latin typeface="Copperplate Gothic Light" pitchFamily="34" charset="0"/>
              </a:rPr>
              <a:t>SAVIO PEREIRA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600">
                <a:solidFill>
                  <a:schemeClr val="accent2"/>
                </a:solidFill>
                <a:latin typeface="Copperplate Gothic Light" pitchFamily="34" charset="0"/>
              </a:rPr>
              <a:t>Secretaria de Política Agrícola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-28575" y="379413"/>
            <a:ext cx="993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2400">
                <a:solidFill>
                  <a:schemeClr val="accent2"/>
                </a:solidFill>
              </a:rPr>
              <a:t>Evento Nacional de Tecnologias de Safras - ENTECS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460625" y="6157913"/>
            <a:ext cx="545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2000">
                <a:solidFill>
                  <a:schemeClr val="accent2"/>
                </a:solidFill>
                <a:latin typeface="Arial" charset="0"/>
              </a:rPr>
              <a:t>Lucas do Rio Verde-MT, 08 de maio de 2010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992188" y="620713"/>
          <a:ext cx="7993062" cy="5619750"/>
        </p:xfrm>
        <a:graphic>
          <a:graphicData uri="http://schemas.openxmlformats.org/presentationml/2006/ole">
            <p:oleObj spid="_x0000_s130050" name="Planilha" r:id="rId3" imgW="4352976" imgH="3219499" progId="Excel.Sheet.8">
              <p:embed/>
            </p:oleObj>
          </a:graphicData>
        </a:graphic>
      </p:graphicFrame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073275" y="333375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400">
                <a:solidFill>
                  <a:srgbClr val="280CFA"/>
                </a:solidFill>
                <a:latin typeface="Arial" charset="0"/>
              </a:rPr>
              <a:t>Milho - Oferta e Demanda Regional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048625" y="2924175"/>
            <a:ext cx="137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1200">
                <a:solidFill>
                  <a:srgbClr val="280CFA"/>
                </a:solidFill>
                <a:latin typeface="Arial" charset="0"/>
              </a:rPr>
              <a:t>Preço Mínimo Maio/10: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1200">
                <a:solidFill>
                  <a:srgbClr val="280CFA"/>
                </a:solidFill>
                <a:latin typeface="Arial" charset="0"/>
              </a:rPr>
              <a:t>R$ 13,98/60kg</a:t>
            </a:r>
          </a:p>
        </p:txBody>
      </p:sp>
      <p:sp>
        <p:nvSpPr>
          <p:cNvPr id="1130500" name="Text Box 4"/>
          <p:cNvSpPr txBox="1">
            <a:spLocks noChangeArrowheads="1"/>
          </p:cNvSpPr>
          <p:nvPr/>
        </p:nvSpPr>
        <p:spPr bwMode="auto">
          <a:xfrm>
            <a:off x="2679700" y="333375"/>
            <a:ext cx="4578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pt-BR" sz="2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Milho - Preços médios mensais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pt-BR" b="0">
                <a:solidFill>
                  <a:schemeClr val="accent2"/>
                </a:solidFill>
                <a:latin typeface="Arial" charset="0"/>
              </a:rPr>
              <a:t> Lucas do Rio Verde-MT -  R$/60kg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200025" y="908050"/>
          <a:ext cx="7921625" cy="5400675"/>
        </p:xfrm>
        <a:graphic>
          <a:graphicData uri="http://schemas.openxmlformats.org/presentationml/2006/ole">
            <p:oleObj spid="_x0000_s6156" name="Gráfico" r:id="rId3" imgW="5457808" imgH="3524265" progId="MSGraph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62"/>
          <p:cNvSpPr txBox="1">
            <a:spLocks noChangeArrowheads="1"/>
          </p:cNvSpPr>
          <p:nvPr/>
        </p:nvSpPr>
        <p:spPr bwMode="auto">
          <a:xfrm>
            <a:off x="49213" y="260350"/>
            <a:ext cx="9440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 b="0">
                <a:solidFill>
                  <a:schemeClr val="accent2"/>
                </a:solidFill>
                <a:latin typeface="Arial" charset="0"/>
              </a:rPr>
              <a:t>Milho – Exportações mensais 2007 a 2010 (mil t)</a:t>
            </a:r>
          </a:p>
        </p:txBody>
      </p:sp>
      <p:graphicFrame>
        <p:nvGraphicFramePr>
          <p:cNvPr id="136582" name="Object 1414"/>
          <p:cNvGraphicFramePr>
            <a:graphicFrameLocks noChangeAspect="1"/>
          </p:cNvGraphicFramePr>
          <p:nvPr/>
        </p:nvGraphicFramePr>
        <p:xfrm>
          <a:off x="920750" y="981075"/>
          <a:ext cx="7704138" cy="5473700"/>
        </p:xfrm>
        <a:graphic>
          <a:graphicData uri="http://schemas.openxmlformats.org/presentationml/2006/ole">
            <p:oleObj spid="_x0000_s136582" name="Planilha" r:id="rId3" imgW="2343184" imgH="2190642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65113" y="461963"/>
            <a:ext cx="9440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" charset="0"/>
              </a:rPr>
              <a:t>Milho – Paridade de Exportação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31825" y="1341438"/>
          <a:ext cx="8569325" cy="4248150"/>
        </p:xfrm>
        <a:graphic>
          <a:graphicData uri="http://schemas.openxmlformats.org/presentationml/2006/ole">
            <p:oleObj spid="_x0000_s9221" name="Planilha" r:id="rId4" imgW="6134100" imgH="2581351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631825" y="692150"/>
          <a:ext cx="8299450" cy="5689600"/>
        </p:xfrm>
        <a:graphic>
          <a:graphicData uri="http://schemas.openxmlformats.org/presentationml/2006/ole">
            <p:oleObj spid="_x0000_s147458" name="Planilha" r:id="rId3" imgW="6124592" imgH="5105375" progId="Excel.Sheet.8">
              <p:embed/>
            </p:oleObj>
          </a:graphicData>
        </a:graphic>
      </p:graphicFrame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120650" y="260350"/>
            <a:ext cx="9440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 b="0">
                <a:solidFill>
                  <a:schemeClr val="accent2"/>
                </a:solidFill>
                <a:latin typeface="Arial" charset="0"/>
              </a:rPr>
              <a:t>Milho – Apoio à comercialização –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72" name="Object 116"/>
          <p:cNvGraphicFramePr>
            <a:graphicFrameLocks noChangeAspect="1"/>
          </p:cNvGraphicFramePr>
          <p:nvPr/>
        </p:nvGraphicFramePr>
        <p:xfrm>
          <a:off x="631825" y="1916113"/>
          <a:ext cx="17457738" cy="11039475"/>
        </p:xfrm>
        <a:graphic>
          <a:graphicData uri="http://schemas.openxmlformats.org/presentationml/2006/ole">
            <p:oleObj spid="_x0000_s121972" name="Planilha" r:id="rId3" imgW="9010751" imgH="5695994" progId="Excel.Sheet.8">
              <p:embed/>
            </p:oleObj>
          </a:graphicData>
        </a:graphic>
      </p:graphicFrame>
      <p:sp>
        <p:nvSpPr>
          <p:cNvPr id="1130500" name="Text Box 4"/>
          <p:cNvSpPr txBox="1">
            <a:spLocks noChangeArrowheads="1"/>
          </p:cNvSpPr>
          <p:nvPr/>
        </p:nvSpPr>
        <p:spPr bwMode="auto">
          <a:xfrm>
            <a:off x="2679700" y="333375"/>
            <a:ext cx="4578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pt-BR" sz="2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Milho - Preços Mínimos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pt-BR" sz="2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Safras 08/09 e 09/10</a:t>
            </a:r>
            <a:r>
              <a:rPr lang="pt-BR" b="0">
                <a:solidFill>
                  <a:schemeClr val="accent2"/>
                </a:solidFill>
                <a:latin typeface="Arial" charset="0"/>
              </a:rPr>
              <a:t> -  R$/60kg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1825" y="333375"/>
            <a:ext cx="84978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400">
                <a:solidFill>
                  <a:srgbClr val="280CFA"/>
                </a:solidFill>
                <a:latin typeface="Arial" charset="0"/>
              </a:rPr>
              <a:t>Estoques Públicos</a:t>
            </a:r>
          </a:p>
        </p:txBody>
      </p:sp>
      <p:graphicFrame>
        <p:nvGraphicFramePr>
          <p:cNvPr id="14634" name="Object 298"/>
          <p:cNvGraphicFramePr>
            <a:graphicFrameLocks noChangeAspect="1"/>
          </p:cNvGraphicFramePr>
          <p:nvPr/>
        </p:nvGraphicFramePr>
        <p:xfrm>
          <a:off x="1639888" y="836613"/>
          <a:ext cx="6780212" cy="5500687"/>
        </p:xfrm>
        <a:graphic>
          <a:graphicData uri="http://schemas.openxmlformats.org/presentationml/2006/ole">
            <p:oleObj spid="_x0000_s14634" name="Planilha" r:id="rId3" imgW="3343359" imgH="2819358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88950" y="490538"/>
            <a:ext cx="8837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3200">
                <a:solidFill>
                  <a:srgbClr val="280CFA"/>
                </a:solidFill>
              </a:rPr>
              <a:t>SAFRA 2009/10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3200">
                <a:solidFill>
                  <a:srgbClr val="280CFA"/>
                </a:solidFill>
              </a:rPr>
              <a:t>Perspectivas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44463" y="1989138"/>
            <a:ext cx="901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Utilização de OGM com ganho de produtividade de até 15%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73038" y="2565400"/>
            <a:ext cx="780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Estimativa de produção superior a 50 milhões de t.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00025" y="4724400"/>
            <a:ext cx="568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Aumento do preço mínimo em 5,8%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88913" y="3644900"/>
            <a:ext cx="858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Manutenção do cambio, com chance de maior valoração 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00025" y="4149725"/>
            <a:ext cx="7151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Preços externo estaveis - US$ 4/bs (R$157/t)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98438" y="5300663"/>
            <a:ext cx="914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Gravosidade do preço mínimo em regiões distantes do porto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165100" y="3141663"/>
            <a:ext cx="716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Estoques iniciais na ordem de 10 milhões de t.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39713" y="5911850"/>
            <a:ext cx="939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</a:pPr>
            <a:r>
              <a:rPr lang="pt-BR" sz="2000">
                <a:solidFill>
                  <a:srgbClr val="280CFA"/>
                </a:solidFill>
              </a:rPr>
              <a:t>Proposta de orçamento apertado para 2010 (2009 – R$5,2 bi)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7" grpId="0"/>
      <p:bldP spid="124938" grpId="0"/>
      <p:bldP spid="124939" grpId="0"/>
      <p:bldP spid="124940" grpId="0"/>
      <p:bldP spid="124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2686050" y="457200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400">
                <a:solidFill>
                  <a:schemeClr val="accent2"/>
                </a:solidFill>
                <a:latin typeface="Arial" charset="0"/>
              </a:rPr>
              <a:t>Milho - Oferta e Demanda - Mundo</a:t>
            </a:r>
          </a:p>
        </p:txBody>
      </p:sp>
      <p:graphicFrame>
        <p:nvGraphicFramePr>
          <p:cNvPr id="27010" name="Object 386"/>
          <p:cNvGraphicFramePr>
            <a:graphicFrameLocks noChangeAspect="1"/>
          </p:cNvGraphicFramePr>
          <p:nvPr/>
        </p:nvGraphicFramePr>
        <p:xfrm>
          <a:off x="560388" y="2565400"/>
          <a:ext cx="9394825" cy="2743200"/>
        </p:xfrm>
        <a:graphic>
          <a:graphicData uri="http://schemas.openxmlformats.org/presentationml/2006/ole">
            <p:oleObj spid="_x0000_s27010" name="Planilha" r:id="rId3" imgW="4933984" imgH="1457366" progId="Excel.Sheet.8">
              <p:embed/>
            </p:oleObj>
          </a:graphicData>
        </a:graphic>
      </p:graphicFrame>
      <p:sp>
        <p:nvSpPr>
          <p:cNvPr id="27011" name="Text Box 3"/>
          <p:cNvSpPr txBox="1">
            <a:spLocks noChangeArrowheads="1"/>
          </p:cNvSpPr>
          <p:nvPr/>
        </p:nvSpPr>
        <p:spPr bwMode="auto">
          <a:xfrm>
            <a:off x="7399338" y="1828800"/>
            <a:ext cx="125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Milhões de 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86050" y="457200"/>
            <a:ext cx="507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400">
                <a:solidFill>
                  <a:schemeClr val="accent2"/>
                </a:solidFill>
                <a:latin typeface="Arial" charset="0"/>
              </a:rPr>
              <a:t>Milho - Oferta e Demanda - USA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770813" y="1323975"/>
            <a:ext cx="125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Milhões de t.</a:t>
            </a:r>
          </a:p>
        </p:txBody>
      </p:sp>
      <p:graphicFrame>
        <p:nvGraphicFramePr>
          <p:cNvPr id="28036" name="Object 388"/>
          <p:cNvGraphicFramePr>
            <a:graphicFrameLocks noChangeAspect="1"/>
          </p:cNvGraphicFramePr>
          <p:nvPr/>
        </p:nvGraphicFramePr>
        <p:xfrm>
          <a:off x="631825" y="1844675"/>
          <a:ext cx="8923338" cy="3111500"/>
        </p:xfrm>
        <a:graphic>
          <a:graphicData uri="http://schemas.openxmlformats.org/presentationml/2006/ole">
            <p:oleObj spid="_x0000_s28036" name="Planilha" r:id="rId3" imgW="4962449" imgH="1743151" progId="Excel.Sheet.8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2073275" y="404813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" charset="0"/>
              </a:rPr>
              <a:t>Milho - Oferta e Demanda Argentina</a:t>
            </a:r>
          </a:p>
        </p:txBody>
      </p:sp>
      <p:sp>
        <p:nvSpPr>
          <p:cNvPr id="122883" name="Text Box 6"/>
          <p:cNvSpPr txBox="1">
            <a:spLocks noChangeArrowheads="1"/>
          </p:cNvSpPr>
          <p:nvPr/>
        </p:nvSpPr>
        <p:spPr bwMode="auto">
          <a:xfrm>
            <a:off x="6969125" y="981075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Mil t.</a:t>
            </a: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497013" y="1268413"/>
          <a:ext cx="6754812" cy="4895850"/>
        </p:xfrm>
        <a:graphic>
          <a:graphicData uri="http://schemas.openxmlformats.org/presentationml/2006/ole">
            <p:oleObj spid="_x0000_s122884" name="Planilha" r:id="rId3" imgW="3019408" imgH="2200369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28588" y="260350"/>
            <a:ext cx="963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" charset="0"/>
              </a:rPr>
              <a:t>Milho -  Preços CBOT</a:t>
            </a:r>
            <a:endParaRPr lang="pt-BR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8048625" y="2781300"/>
            <a:ext cx="1441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Abril/10: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US$ 139,00/t US$3,53/bs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15925" y="765175"/>
          <a:ext cx="7993063" cy="5616575"/>
        </p:xfrm>
        <a:graphic>
          <a:graphicData uri="http://schemas.openxmlformats.org/presentationml/2006/ole">
            <p:oleObj spid="_x0000_s1031" name="Gráfico" r:id="rId3" imgW="4572000" imgH="3067115" progId="MSGraph.Char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91"/>
          <p:cNvSpPr txBox="1">
            <a:spLocks noChangeArrowheads="1"/>
          </p:cNvSpPr>
          <p:nvPr/>
        </p:nvSpPr>
        <p:spPr bwMode="auto">
          <a:xfrm>
            <a:off x="560388" y="333375"/>
            <a:ext cx="876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" charset="0"/>
              </a:rPr>
              <a:t>Milho - Área e Produção (1ª safra) - Brasil</a:t>
            </a:r>
            <a:endParaRPr lang="pt-BR" sz="20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48724" name="Object 2292"/>
          <p:cNvGraphicFramePr>
            <a:graphicFrameLocks noChangeAspect="1"/>
          </p:cNvGraphicFramePr>
          <p:nvPr/>
        </p:nvGraphicFramePr>
        <p:xfrm>
          <a:off x="0" y="981075"/>
          <a:ext cx="9906000" cy="5491163"/>
        </p:xfrm>
        <a:graphic>
          <a:graphicData uri="http://schemas.openxmlformats.org/presentationml/2006/ole">
            <p:oleObj spid="_x0000_s148724" name="Planilha" r:id="rId3" imgW="5079404" imgH="3121130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22"/>
          <p:cNvSpPr txBox="1">
            <a:spLocks noChangeArrowheads="1"/>
          </p:cNvSpPr>
          <p:nvPr/>
        </p:nvSpPr>
        <p:spPr bwMode="auto">
          <a:xfrm>
            <a:off x="560388" y="333375"/>
            <a:ext cx="876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" charset="0"/>
              </a:rPr>
              <a:t>Milho - Área e Produção (2ª safra) - Brasil</a:t>
            </a:r>
            <a:endParaRPr lang="pt-BR" sz="20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40747" name="Object 1483"/>
          <p:cNvGraphicFramePr>
            <a:graphicFrameLocks noChangeAspect="1"/>
          </p:cNvGraphicFramePr>
          <p:nvPr/>
        </p:nvGraphicFramePr>
        <p:xfrm>
          <a:off x="0" y="954088"/>
          <a:ext cx="9906000" cy="5283200"/>
        </p:xfrm>
        <a:graphic>
          <a:graphicData uri="http://schemas.openxmlformats.org/presentationml/2006/ole">
            <p:oleObj spid="_x0000_s140747" name="Planilha" r:id="rId3" imgW="5125201" imgH="2733987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62"/>
          <p:cNvSpPr txBox="1">
            <a:spLocks noChangeArrowheads="1"/>
          </p:cNvSpPr>
          <p:nvPr/>
        </p:nvSpPr>
        <p:spPr bwMode="auto">
          <a:xfrm>
            <a:off x="128588" y="260350"/>
            <a:ext cx="963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" charset="0"/>
              </a:rPr>
              <a:t>Milho -  Total de Área e Produção - Brasil</a:t>
            </a:r>
            <a:endParaRPr lang="pt-BR" sz="20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41986" name="Object 2722"/>
          <p:cNvGraphicFramePr>
            <a:graphicFrameLocks noChangeAspect="1"/>
          </p:cNvGraphicFramePr>
          <p:nvPr/>
        </p:nvGraphicFramePr>
        <p:xfrm>
          <a:off x="560388" y="836613"/>
          <a:ext cx="9001125" cy="5530850"/>
        </p:xfrm>
        <a:graphic>
          <a:graphicData uri="http://schemas.openxmlformats.org/presentationml/2006/ole">
            <p:oleObj spid="_x0000_s141986" name="Planilha" r:id="rId3" imgW="5079408" imgH="3121119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216150" y="260350"/>
            <a:ext cx="521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sz="2400">
                <a:solidFill>
                  <a:schemeClr val="accent2"/>
                </a:solidFill>
                <a:latin typeface="Arial" charset="0"/>
              </a:rPr>
              <a:t>Milho - Oferta e Demanda Brasil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397875" y="1323975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sz="1400">
                <a:solidFill>
                  <a:schemeClr val="tx1"/>
                </a:solidFill>
                <a:latin typeface="Arial" charset="0"/>
              </a:rPr>
              <a:t>Mil t.</a:t>
            </a:r>
          </a:p>
        </p:txBody>
      </p:sp>
      <p:graphicFrame>
        <p:nvGraphicFramePr>
          <p:cNvPr id="6050" name="Object 930"/>
          <p:cNvGraphicFramePr>
            <a:graphicFrameLocks noChangeAspect="1"/>
          </p:cNvGraphicFramePr>
          <p:nvPr/>
        </p:nvGraphicFramePr>
        <p:xfrm>
          <a:off x="1065213" y="1916113"/>
          <a:ext cx="8039100" cy="3995737"/>
        </p:xfrm>
        <a:graphic>
          <a:graphicData uri="http://schemas.openxmlformats.org/presentationml/2006/ole">
            <p:oleObj spid="_x0000_s6050" name="Planilha" r:id="rId3" imgW="4686367" imgH="2304930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stre">
  <a:themeElements>
    <a:clrScheme name="mes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st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s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5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32227</TotalTime>
  <Words>261</Words>
  <Application>Microsoft PowerPoint</Application>
  <PresentationFormat>Papel A4 (210 x 297 mm)</PresentationFormat>
  <Paragraphs>42</Paragraphs>
  <Slides>17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32" baseType="lpstr">
      <vt:lpstr>Verdana</vt:lpstr>
      <vt:lpstr>Wingdings</vt:lpstr>
      <vt:lpstr>Arial</vt:lpstr>
      <vt:lpstr>Times New Roman</vt:lpstr>
      <vt:lpstr>Arial Black</vt:lpstr>
      <vt:lpstr>Copperplate Gothic Light</vt:lpstr>
      <vt:lpstr>Tahoma</vt:lpstr>
      <vt:lpstr>Estrutura padrão</vt:lpstr>
      <vt:lpstr>mestre</vt:lpstr>
      <vt:lpstr>1_Estrutura padrão</vt:lpstr>
      <vt:lpstr>1_Design padrão</vt:lpstr>
      <vt:lpstr>Design padrão</vt:lpstr>
      <vt:lpstr>2_Estrutura padrão</vt:lpstr>
      <vt:lpstr>Planilha do Microsoft Office Excel</vt:lpstr>
      <vt:lpstr>Gráfico do Microsoft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COINF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I. CENÁRIO ECONÔMICO MUNDIAL E O AGRONEGÓCIO BRASILEIRO  As estimativas para o ano 2000 apontam para um crescimento da economia mundial, segundo a OCDE, da ordem de 4 %. O comércio mundial crescerá, segundo a OMC, na faixa de 6,5 %.  A América Latina tem perspectiva de crescer em torno de 2,5 %, observando-se  nítida recuperação das crises ocorridas no ano anterior.  A economia brasileira deverá crescer em torno de 3,7% no ano 2000 e 4% no ano 2001. O PIB agropecuário deverá crescer a taxa menor do que o alto índice de 9% registrado no ano de 1999. A meta é alcançar um incremento de  4% na produção agrícola, sendo 2% resultado de ganhos de produtividade.  A participação do agronegócio na formação do PIB continuará com o peso aproximado de 1/3 do total. Este desempenho será muito importante na estabilização do índice de preços de alimentos e contenção dos custos das matérias-primas industriais. A indispensável contribuição dos produtos oriundos da agricultura na pauta de exportações do país será reafirmada com um aumento no saldo da balança comercial setorial, de US$13,4 bilhões, em 1999, para mais de US$15 bilhões no corrente ano. Outro aspecto absolutamente relevante é a manutenção da capacidade de absorção de 24,5 % da força de trabalho do país na atividade agropecuária. A ação do governo, através do Plano Safra 2000/01, reflete a importância do setor e sua inserção no contexto econômico e social, bem como a necessidade de se dinamizar a expansão dos segmentos estratégicos. Destacam-se neste Plano o lançamento de programas específicos destinados a aumentar produtividade  e concretizar investimentos beneficiados com taxa de juros fixa ( 8,75 % ), o aumento no montante de recursos destinado ao financiamento agrícola e a flexibilização das normas e limites no crédito rural.  .</dc:title>
  <dc:creator>Ministerio da Agricultura</dc:creator>
  <cp:lastModifiedBy>Usuário</cp:lastModifiedBy>
  <cp:revision>1293</cp:revision>
  <cp:lastPrinted>2002-07-02T22:20:43Z</cp:lastPrinted>
  <dcterms:created xsi:type="dcterms:W3CDTF">2000-06-08T19:09:00Z</dcterms:created>
  <dcterms:modified xsi:type="dcterms:W3CDTF">2010-05-17T19:02:02Z</dcterms:modified>
</cp:coreProperties>
</file>