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notesMasterIdLst>
    <p:notesMasterId r:id="rId50"/>
  </p:notesMasterIdLst>
  <p:handoutMasterIdLst>
    <p:handoutMasterId r:id="rId51"/>
  </p:handoutMasterIdLst>
  <p:sldIdLst>
    <p:sldId id="456" r:id="rId3"/>
    <p:sldId id="458" r:id="rId4"/>
    <p:sldId id="477" r:id="rId5"/>
    <p:sldId id="492" r:id="rId6"/>
    <p:sldId id="491" r:id="rId7"/>
    <p:sldId id="459" r:id="rId8"/>
    <p:sldId id="460" r:id="rId9"/>
    <p:sldId id="461" r:id="rId10"/>
    <p:sldId id="463" r:id="rId11"/>
    <p:sldId id="462" r:id="rId12"/>
    <p:sldId id="464" r:id="rId13"/>
    <p:sldId id="465" r:id="rId14"/>
    <p:sldId id="466" r:id="rId15"/>
    <p:sldId id="467" r:id="rId16"/>
    <p:sldId id="457" r:id="rId17"/>
    <p:sldId id="470" r:id="rId18"/>
    <p:sldId id="411" r:id="rId19"/>
    <p:sldId id="497" r:id="rId20"/>
    <p:sldId id="412" r:id="rId21"/>
    <p:sldId id="414" r:id="rId22"/>
    <p:sldId id="475" r:id="rId23"/>
    <p:sldId id="476" r:id="rId24"/>
    <p:sldId id="494" r:id="rId25"/>
    <p:sldId id="473" r:id="rId26"/>
    <p:sldId id="484" r:id="rId27"/>
    <p:sldId id="485" r:id="rId28"/>
    <p:sldId id="479" r:id="rId29"/>
    <p:sldId id="480" r:id="rId30"/>
    <p:sldId id="481" r:id="rId31"/>
    <p:sldId id="482" r:id="rId32"/>
    <p:sldId id="483" r:id="rId33"/>
    <p:sldId id="489" r:id="rId34"/>
    <p:sldId id="495" r:id="rId35"/>
    <p:sldId id="487" r:id="rId36"/>
    <p:sldId id="498" r:id="rId37"/>
    <p:sldId id="512" r:id="rId38"/>
    <p:sldId id="513" r:id="rId39"/>
    <p:sldId id="514" r:id="rId40"/>
    <p:sldId id="509" r:id="rId41"/>
    <p:sldId id="500" r:id="rId42"/>
    <p:sldId id="508" r:id="rId43"/>
    <p:sldId id="504" r:id="rId44"/>
    <p:sldId id="506" r:id="rId45"/>
    <p:sldId id="469" r:id="rId46"/>
    <p:sldId id="496" r:id="rId47"/>
    <p:sldId id="499" r:id="rId48"/>
    <p:sldId id="493" r:id="rId4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536" autoAdjust="0"/>
    <p:restoredTop sz="94660"/>
  </p:normalViewPr>
  <p:slideViewPr>
    <p:cSldViewPr>
      <p:cViewPr>
        <p:scale>
          <a:sx n="75" d="100"/>
          <a:sy n="75" d="100"/>
        </p:scale>
        <p:origin x="-10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8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AA9E1F8-AC77-4D90-8B7B-E8FF3329AF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F73C57C-BA0A-4723-9E5E-9B5FC5D703A7}" type="datetimeFigureOut">
              <a:rPr lang="pt-BR"/>
              <a:pPr>
                <a:defRPr/>
              </a:pPr>
              <a:t>17/5/2010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29EFB1-2F41-4C65-9289-CA74CEE24F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D1677A-8C8B-440D-BE90-D350CE932637}" type="slidenum">
              <a:rPr lang="pt-BR" smtClean="0"/>
              <a:pPr/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89940-4D15-4B7E-ADEA-34A3592B17AA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ED7F6C-78DE-4E8A-96D2-05160BE03233}" type="slidenum">
              <a:rPr lang="pt-BR" smtClean="0"/>
              <a:pPr/>
              <a:t>47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77A1-FEF8-4BE4-96A8-22BF7A7833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D7AE9-717B-4FD0-A42A-C1D164574D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2F19A-7753-4840-A897-782CC1BC0E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314CC-9B4D-4FA4-8616-C3432A972C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65F55-1A2A-4CC1-8AC5-73E99337BA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D3F-902C-4ADD-AA0E-FEB70CE4CD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68FFD-F0A5-400B-B655-67DEE3E19A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2AE5-9993-4194-AAC4-3723A859F3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3F25F-737D-41FF-A592-C5EBE0DD9C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9E186-7A57-45BA-93A4-F6C9C5368F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2CB1-C780-41EB-89C7-C772720B10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2CFBA-0535-4ADF-A446-DD03D79255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6FBDC3"/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0D1D554-9D82-4C3F-BDCB-957380D53E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JPM\Disciplinas\857\Aulas\NSensorRS.avi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Planilha_do_Microsoft_Office_Excel_97-20032.xls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3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Planilha_do_Microsoft_Office_Excel_97-20034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6" descr="CapaLivro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029" descr="Logo MAGNET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25" y="5572125"/>
            <a:ext cx="1039813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0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963" y="5572125"/>
            <a:ext cx="762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032"/>
          <p:cNvSpPr txBox="1">
            <a:spLocks noChangeArrowheads="1"/>
          </p:cNvSpPr>
          <p:nvPr/>
        </p:nvSpPr>
        <p:spPr bwMode="auto">
          <a:xfrm>
            <a:off x="1500188" y="3214688"/>
            <a:ext cx="7286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3200" b="1">
                <a:solidFill>
                  <a:srgbClr val="FF0000"/>
                </a:solidFill>
              </a:rPr>
              <a:t>Agricultura de Precisã</a:t>
            </a:r>
            <a:r>
              <a:rPr lang="en-US" sz="3200" b="1">
                <a:solidFill>
                  <a:srgbClr val="FF0000"/>
                </a:solidFill>
              </a:rPr>
              <a:t>o – Ferramenta para Diminuir o Custo da Adubação</a:t>
            </a:r>
            <a:endParaRPr lang="pt-BR" sz="3200" b="1">
              <a:solidFill>
                <a:srgbClr val="FF0000"/>
              </a:solidFill>
            </a:endParaRPr>
          </a:p>
        </p:txBody>
      </p:sp>
      <p:sp>
        <p:nvSpPr>
          <p:cNvPr id="7174" name="Text Box 1041"/>
          <p:cNvSpPr txBox="1">
            <a:spLocks noChangeArrowheads="1"/>
          </p:cNvSpPr>
          <p:nvPr/>
        </p:nvSpPr>
        <p:spPr bwMode="auto">
          <a:xfrm>
            <a:off x="3286125" y="300038"/>
            <a:ext cx="4857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Encontro Nacional de Tecnologias de Safras</a:t>
            </a:r>
          </a:p>
          <a:p>
            <a:pPr>
              <a:spcBef>
                <a:spcPct val="50000"/>
              </a:spcBef>
            </a:pPr>
            <a:r>
              <a:rPr lang="pt-BR">
                <a:cs typeface="Arial" charset="0"/>
              </a:rPr>
              <a:t>Lucas do Rio Verde, MT</a:t>
            </a:r>
          </a:p>
          <a:p>
            <a:pPr>
              <a:spcBef>
                <a:spcPct val="50000"/>
              </a:spcBef>
            </a:pPr>
            <a:r>
              <a:rPr lang="pt-BR">
                <a:cs typeface="Arial" charset="0"/>
              </a:rPr>
              <a:t>7 de Maio de 2010</a:t>
            </a:r>
          </a:p>
        </p:txBody>
      </p:sp>
      <p:sp>
        <p:nvSpPr>
          <p:cNvPr id="7175" name="Text Box 1042"/>
          <p:cNvSpPr txBox="1">
            <a:spLocks noChangeArrowheads="1"/>
          </p:cNvSpPr>
          <p:nvPr/>
        </p:nvSpPr>
        <p:spPr bwMode="auto">
          <a:xfrm>
            <a:off x="1619250" y="5278438"/>
            <a:ext cx="56165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600" dirty="0">
                <a:solidFill>
                  <a:schemeClr val="accent2"/>
                </a:solidFill>
              </a:rPr>
              <a:t>José P. </a:t>
            </a:r>
            <a:r>
              <a:rPr lang="pt-BR" sz="1600" dirty="0" err="1">
                <a:solidFill>
                  <a:schemeClr val="accent2"/>
                </a:solidFill>
              </a:rPr>
              <a:t>Molin</a:t>
            </a:r>
            <a:endParaRPr lang="pt-BR" sz="1600" dirty="0">
              <a:solidFill>
                <a:schemeClr val="accent2"/>
              </a:solidFill>
            </a:endParaRPr>
          </a:p>
          <a:p>
            <a:pPr algn="ctr" eaLnBrk="0" hangingPunct="0"/>
            <a:r>
              <a:rPr lang="pt-BR" sz="1600" dirty="0">
                <a:solidFill>
                  <a:schemeClr val="accent2"/>
                </a:solidFill>
              </a:rPr>
              <a:t>ESALQ/USP</a:t>
            </a:r>
          </a:p>
          <a:p>
            <a:pPr algn="ctr" eaLnBrk="0" hangingPunct="0"/>
            <a:r>
              <a:rPr lang="pt-BR" sz="1600" dirty="0" err="1">
                <a:solidFill>
                  <a:schemeClr val="accent2"/>
                </a:solidFill>
              </a:rPr>
              <a:t>jpmolin@esalq.usp.br</a:t>
            </a:r>
            <a:endParaRPr lang="pt-BR" sz="1600" dirty="0">
              <a:solidFill>
                <a:schemeClr val="accent2"/>
              </a:solidFill>
            </a:endParaRPr>
          </a:p>
          <a:p>
            <a:pPr algn="ctr" eaLnBrk="0" hangingPunct="0"/>
            <a:r>
              <a:rPr lang="pt-BR" sz="1600" dirty="0">
                <a:solidFill>
                  <a:schemeClr val="accent2"/>
                </a:solidFill>
              </a:rPr>
              <a:t>19 3447 8502</a:t>
            </a:r>
          </a:p>
          <a:p>
            <a:pPr algn="ctr" eaLnBrk="0" hangingPunct="0"/>
            <a:r>
              <a:rPr lang="pt-BR" sz="2000" dirty="0" err="1">
                <a:solidFill>
                  <a:schemeClr val="accent2"/>
                </a:solidFill>
              </a:rPr>
              <a:t>www.agriculturadeprecisao.org.br</a:t>
            </a:r>
            <a:r>
              <a:rPr lang="pt-BR" sz="28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176" name="AutoShape 11" descr="Entecs2010_Convite_online.jpg"/>
          <p:cNvSpPr>
            <a:spLocks noChangeAspect="1" noChangeArrowheads="1"/>
          </p:cNvSpPr>
          <p:nvPr/>
        </p:nvSpPr>
        <p:spPr bwMode="auto">
          <a:xfrm>
            <a:off x="0" y="-84138"/>
            <a:ext cx="6438900" cy="2011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AutoShape 13" descr="Entecs2010_Convite_online.jpg"/>
          <p:cNvSpPr>
            <a:spLocks noChangeAspect="1" noChangeArrowheads="1"/>
          </p:cNvSpPr>
          <p:nvPr/>
        </p:nvSpPr>
        <p:spPr bwMode="auto">
          <a:xfrm>
            <a:off x="0" y="-84138"/>
            <a:ext cx="6438900" cy="2011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8" name="Picture 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" y="285750"/>
            <a:ext cx="2500313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6084888" y="8366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Média: 4818.74kg/ha</a:t>
            </a:r>
          </a:p>
        </p:txBody>
      </p:sp>
      <p:grpSp>
        <p:nvGrpSpPr>
          <p:cNvPr id="16387" name="Grupo 7"/>
          <p:cNvGrpSpPr>
            <a:grpSpLocks/>
          </p:cNvGrpSpPr>
          <p:nvPr/>
        </p:nvGrpSpPr>
        <p:grpSpPr bwMode="auto">
          <a:xfrm>
            <a:off x="0" y="25400"/>
            <a:ext cx="9144000" cy="6313488"/>
            <a:chOff x="0" y="0"/>
            <a:chExt cx="9144000" cy="6313461"/>
          </a:xfrm>
        </p:grpSpPr>
        <p:grpSp>
          <p:nvGrpSpPr>
            <p:cNvPr id="16390" name="Grupo 4"/>
            <p:cNvGrpSpPr>
              <a:grpSpLocks/>
            </p:cNvGrpSpPr>
            <p:nvPr/>
          </p:nvGrpSpPr>
          <p:grpSpPr bwMode="auto">
            <a:xfrm>
              <a:off x="0" y="0"/>
              <a:ext cx="9144000" cy="6313461"/>
              <a:chOff x="0" y="428652"/>
              <a:chExt cx="9144000" cy="6313461"/>
            </a:xfrm>
          </p:grpSpPr>
          <p:pic>
            <p:nvPicPr>
              <p:cNvPr id="16392" name="Picture 8"/>
              <p:cNvPicPr>
                <a:picLocks noChangeAspect="1" noChangeArrowheads="1"/>
              </p:cNvPicPr>
              <p:nvPr/>
            </p:nvPicPr>
            <p:blipFill>
              <a:blip r:embed="rId2"/>
              <a:srcRect t="6358"/>
              <a:stretch>
                <a:fillRect/>
              </a:stretch>
            </p:blipFill>
            <p:spPr bwMode="auto">
              <a:xfrm>
                <a:off x="0" y="428652"/>
                <a:ext cx="9144000" cy="6313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etângulo 3"/>
              <p:cNvSpPr/>
              <p:nvPr/>
            </p:nvSpPr>
            <p:spPr>
              <a:xfrm>
                <a:off x="7572375" y="5857879"/>
                <a:ext cx="1143000" cy="7143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6" name="Retângulo 5"/>
            <p:cNvSpPr/>
            <p:nvPr/>
          </p:nvSpPr>
          <p:spPr bwMode="auto">
            <a:xfrm>
              <a:off x="6072188" y="831846"/>
              <a:ext cx="2643187" cy="500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pic>
        <p:nvPicPr>
          <p:cNvPr id="16388" name="Picture 1029" descr="Logo MAGNET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upo 3"/>
          <p:cNvGrpSpPr>
            <a:grpSpLocks/>
          </p:cNvGrpSpPr>
          <p:nvPr/>
        </p:nvGrpSpPr>
        <p:grpSpPr bwMode="auto">
          <a:xfrm>
            <a:off x="0" y="71438"/>
            <a:ext cx="9144000" cy="6357937"/>
            <a:chOff x="0" y="500090"/>
            <a:chExt cx="9144000" cy="6357910"/>
          </a:xfrm>
        </p:grpSpPr>
        <p:pic>
          <p:nvPicPr>
            <p:cNvPr id="17413" name="Picture 6"/>
            <p:cNvPicPr>
              <a:picLocks noChangeAspect="1" noChangeArrowheads="1"/>
            </p:cNvPicPr>
            <p:nvPr/>
          </p:nvPicPr>
          <p:blipFill>
            <a:blip r:embed="rId2"/>
            <a:srcRect t="7292"/>
            <a:stretch>
              <a:fillRect/>
            </a:stretch>
          </p:blipFill>
          <p:spPr bwMode="auto">
            <a:xfrm>
              <a:off x="0" y="500090"/>
              <a:ext cx="9144000" cy="6357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tângulo 2"/>
            <p:cNvSpPr/>
            <p:nvPr/>
          </p:nvSpPr>
          <p:spPr>
            <a:xfrm>
              <a:off x="7715250" y="5857879"/>
              <a:ext cx="1143000" cy="714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pic>
        <p:nvPicPr>
          <p:cNvPr id="17411" name="Picture 1029" descr="Logo MAGNET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o 4"/>
          <p:cNvGrpSpPr>
            <a:grpSpLocks/>
          </p:cNvGrpSpPr>
          <p:nvPr/>
        </p:nvGrpSpPr>
        <p:grpSpPr bwMode="auto">
          <a:xfrm>
            <a:off x="0" y="142875"/>
            <a:ext cx="9144000" cy="6286500"/>
            <a:chOff x="0" y="571528"/>
            <a:chExt cx="9144000" cy="6286472"/>
          </a:xfrm>
        </p:grpSpPr>
        <p:pic>
          <p:nvPicPr>
            <p:cNvPr id="18437" name="Picture 7"/>
            <p:cNvPicPr>
              <a:picLocks noChangeAspect="1" noChangeArrowheads="1"/>
            </p:cNvPicPr>
            <p:nvPr/>
          </p:nvPicPr>
          <p:blipFill>
            <a:blip r:embed="rId2"/>
            <a:srcRect t="8334"/>
            <a:stretch>
              <a:fillRect/>
            </a:stretch>
          </p:blipFill>
          <p:spPr bwMode="auto">
            <a:xfrm>
              <a:off x="0" y="571528"/>
              <a:ext cx="9144000" cy="6286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tângulo 2"/>
            <p:cNvSpPr/>
            <p:nvPr/>
          </p:nvSpPr>
          <p:spPr>
            <a:xfrm>
              <a:off x="7715250" y="5857879"/>
              <a:ext cx="1143000" cy="714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pic>
        <p:nvPicPr>
          <p:cNvPr id="18435" name="Picture 1029" descr="Logo MAGNET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5435600" y="765175"/>
            <a:ext cx="2952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Min.:	50.0 Kg./ha.</a:t>
            </a:r>
          </a:p>
          <a:p>
            <a:r>
              <a:rPr lang="pt-BR"/>
              <a:t>Max.:	140.1 Kg./ha.</a:t>
            </a:r>
          </a:p>
          <a:p>
            <a:r>
              <a:rPr lang="pt-BR"/>
              <a:t>Média:	92.6 Kg./ha.</a:t>
            </a:r>
          </a:p>
          <a:p>
            <a:r>
              <a:rPr lang="pt-BR"/>
              <a:t>Total :	39408.88 Kg.</a:t>
            </a:r>
          </a:p>
        </p:txBody>
      </p:sp>
      <p:grpSp>
        <p:nvGrpSpPr>
          <p:cNvPr id="19459" name="Grupo 4"/>
          <p:cNvGrpSpPr>
            <a:grpSpLocks/>
          </p:cNvGrpSpPr>
          <p:nvPr/>
        </p:nvGrpSpPr>
        <p:grpSpPr bwMode="auto">
          <a:xfrm>
            <a:off x="0" y="239713"/>
            <a:ext cx="9144000" cy="6143625"/>
            <a:chOff x="0" y="714380"/>
            <a:chExt cx="9144000" cy="6143620"/>
          </a:xfrm>
        </p:grpSpPr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2"/>
            <a:srcRect t="10417"/>
            <a:stretch>
              <a:fillRect/>
            </a:stretch>
          </p:blipFill>
          <p:spPr bwMode="auto">
            <a:xfrm>
              <a:off x="0" y="714380"/>
              <a:ext cx="9144000" cy="6143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tângulo 3"/>
            <p:cNvSpPr/>
            <p:nvPr/>
          </p:nvSpPr>
          <p:spPr>
            <a:xfrm>
              <a:off x="7715250" y="5857876"/>
              <a:ext cx="1143000" cy="714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9460" name="CaixaDeTexto 5"/>
          <p:cNvSpPr txBox="1">
            <a:spLocks noChangeArrowheads="1"/>
          </p:cNvSpPr>
          <p:nvPr/>
        </p:nvSpPr>
        <p:spPr bwMode="auto">
          <a:xfrm>
            <a:off x="4429125" y="609600"/>
            <a:ext cx="3929063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cs typeface="Arial" charset="0"/>
              </a:rPr>
              <a:t>Recomendação para aplicação de KCl com base na exportação do milho e da soja</a:t>
            </a:r>
          </a:p>
        </p:txBody>
      </p:sp>
      <p:pic>
        <p:nvPicPr>
          <p:cNvPr id="19461" name="Picture 1029" descr="Logo MAGNET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71563" y="1214438"/>
            <a:ext cx="7358062" cy="4929187"/>
          </a:xfrm>
          <a:noFill/>
        </p:spPr>
        <p:txBody>
          <a:bodyPr/>
          <a:lstStyle/>
          <a:p>
            <a:pPr algn="r" eaLnBrk="1" hangingPunct="1"/>
            <a:r>
              <a:rPr lang="pt-BR" sz="3600" smtClean="0">
                <a:cs typeface="Arial" charset="0"/>
              </a:rPr>
              <a:t>Somente depois de quantificar a variabilidade espacial é possível se investigar as </a:t>
            </a:r>
            <a:r>
              <a:rPr lang="pt-BR" sz="3600" b="1" smtClean="0">
                <a:solidFill>
                  <a:srgbClr val="FF0000"/>
                </a:solidFill>
                <a:cs typeface="Arial" charset="0"/>
              </a:rPr>
              <a:t>relações entre causas e efeito.</a:t>
            </a:r>
          </a:p>
          <a:p>
            <a:pPr algn="r" eaLnBrk="1" hangingPunct="1"/>
            <a:r>
              <a:rPr lang="pt-BR" sz="3600" smtClean="0">
                <a:cs typeface="Arial" charset="0"/>
              </a:rPr>
              <a:t>O efeito é a produtividade com suas manchas; e as causas...</a:t>
            </a:r>
          </a:p>
          <a:p>
            <a:pPr algn="r" eaLnBrk="1" hangingPunct="1"/>
            <a:endParaRPr lang="pt-BR" sz="3600" smtClean="0">
              <a:cs typeface="Arial" charset="0"/>
            </a:endParaRPr>
          </a:p>
          <a:p>
            <a:pPr algn="r" eaLnBrk="1" hangingPunct="1"/>
            <a:r>
              <a:rPr lang="pt-BR" sz="3600" b="1" smtClean="0">
                <a:solidFill>
                  <a:srgbClr val="FF0000"/>
                </a:solidFill>
                <a:cs typeface="Arial" charset="0"/>
              </a:rPr>
              <a:t>Quem sabe?</a:t>
            </a:r>
          </a:p>
        </p:txBody>
      </p:sp>
      <p:sp>
        <p:nvSpPr>
          <p:cNvPr id="20483" name="CaixaDeTexto 2"/>
          <p:cNvSpPr txBox="1">
            <a:spLocks noChangeArrowheads="1"/>
          </p:cNvSpPr>
          <p:nvPr/>
        </p:nvSpPr>
        <p:spPr bwMode="auto">
          <a:xfrm>
            <a:off x="642938" y="285750"/>
            <a:ext cx="4786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cs typeface="Arial" charset="0"/>
              </a:rPr>
              <a:t>E mais...</a:t>
            </a:r>
          </a:p>
        </p:txBody>
      </p:sp>
      <p:pic>
        <p:nvPicPr>
          <p:cNvPr id="20484" name="Picture 1029" descr="Logo MAGNET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AutoShape 2"/>
          <p:cNvSpPr>
            <a:spLocks noChangeArrowheads="1"/>
          </p:cNvSpPr>
          <p:nvPr/>
        </p:nvSpPr>
        <p:spPr bwMode="auto">
          <a:xfrm>
            <a:off x="6877050" y="2205038"/>
            <a:ext cx="719138" cy="2663825"/>
          </a:xfrm>
          <a:prstGeom prst="downArrow">
            <a:avLst>
              <a:gd name="adj1" fmla="val 50000"/>
              <a:gd name="adj2" fmla="val 92605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476375" y="3213100"/>
            <a:ext cx="935038" cy="2087563"/>
          </a:xfrm>
          <a:prstGeom prst="upArrow">
            <a:avLst>
              <a:gd name="adj1" fmla="val 50000"/>
              <a:gd name="adj2" fmla="val 5581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2740" name="Text Box 4"/>
          <p:cNvSpPr txBox="1">
            <a:spLocks noChangeArrowheads="1"/>
          </p:cNvSpPr>
          <p:nvPr/>
        </p:nvSpPr>
        <p:spPr bwMode="auto">
          <a:xfrm>
            <a:off x="6013450" y="1339850"/>
            <a:ext cx="2447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/>
              <a:t>MONITORAR</a:t>
            </a:r>
          </a:p>
        </p:txBody>
      </p:sp>
      <p:sp>
        <p:nvSpPr>
          <p:cNvPr id="372741" name="Text Box 5"/>
          <p:cNvSpPr txBox="1">
            <a:spLocks noChangeArrowheads="1"/>
          </p:cNvSpPr>
          <p:nvPr/>
        </p:nvSpPr>
        <p:spPr bwMode="auto">
          <a:xfrm>
            <a:off x="6084888" y="5013325"/>
            <a:ext cx="2447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/>
              <a:t>ANALISAR</a:t>
            </a:r>
          </a:p>
        </p:txBody>
      </p:sp>
      <p:sp>
        <p:nvSpPr>
          <p:cNvPr id="372742" name="Text Box 6"/>
          <p:cNvSpPr txBox="1">
            <a:spLocks noChangeArrowheads="1"/>
          </p:cNvSpPr>
          <p:nvPr/>
        </p:nvSpPr>
        <p:spPr bwMode="auto">
          <a:xfrm>
            <a:off x="323850" y="5084763"/>
            <a:ext cx="3019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/>
              <a:t>DIAGNOSTICAR</a:t>
            </a:r>
          </a:p>
        </p:txBody>
      </p:sp>
      <p:sp>
        <p:nvSpPr>
          <p:cNvPr id="372743" name="Text Box 7"/>
          <p:cNvSpPr txBox="1">
            <a:spLocks noChangeArrowheads="1"/>
          </p:cNvSpPr>
          <p:nvPr/>
        </p:nvSpPr>
        <p:spPr bwMode="auto">
          <a:xfrm>
            <a:off x="973138" y="1339850"/>
            <a:ext cx="2447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/>
              <a:t>ATUAR</a:t>
            </a:r>
          </a:p>
        </p:txBody>
      </p:sp>
      <p:sp>
        <p:nvSpPr>
          <p:cNvPr id="372744" name="AutoShape 8"/>
          <p:cNvSpPr>
            <a:spLocks noChangeArrowheads="1"/>
          </p:cNvSpPr>
          <p:nvPr/>
        </p:nvSpPr>
        <p:spPr bwMode="auto">
          <a:xfrm>
            <a:off x="1693863" y="2349500"/>
            <a:ext cx="719137" cy="2519363"/>
          </a:xfrm>
          <a:prstGeom prst="upArrow">
            <a:avLst>
              <a:gd name="adj1" fmla="val 50000"/>
              <a:gd name="adj2" fmla="val 87583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2745" name="AutoShape 9"/>
          <p:cNvSpPr>
            <a:spLocks noChangeArrowheads="1"/>
          </p:cNvSpPr>
          <p:nvPr/>
        </p:nvSpPr>
        <p:spPr bwMode="auto">
          <a:xfrm>
            <a:off x="3348038" y="1268413"/>
            <a:ext cx="2371725" cy="649287"/>
          </a:xfrm>
          <a:prstGeom prst="rightArrow">
            <a:avLst>
              <a:gd name="adj1" fmla="val 50000"/>
              <a:gd name="adj2" fmla="val 91320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2746" name="AutoShape 10"/>
          <p:cNvSpPr>
            <a:spLocks noChangeArrowheads="1"/>
          </p:cNvSpPr>
          <p:nvPr/>
        </p:nvSpPr>
        <p:spPr bwMode="auto">
          <a:xfrm>
            <a:off x="3348038" y="4940300"/>
            <a:ext cx="2298700" cy="720725"/>
          </a:xfrm>
          <a:prstGeom prst="leftArrow">
            <a:avLst>
              <a:gd name="adj1" fmla="val 50000"/>
              <a:gd name="adj2" fmla="val 79736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492500" y="188913"/>
            <a:ext cx="2592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400" b="1"/>
              <a:t>Ações</a:t>
            </a:r>
          </a:p>
        </p:txBody>
      </p:sp>
      <p:pic>
        <p:nvPicPr>
          <p:cNvPr id="21516" name="Picture 1029" descr="Logo MAGNET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0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2714625" y="2857500"/>
            <a:ext cx="3571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e o fator limitante </a:t>
            </a:r>
            <a:r>
              <a:rPr lang="pt-BR" sz="3200"/>
              <a:t> é </a:t>
            </a:r>
            <a:r>
              <a:rPr lang="pt-BR" sz="3200" b="1"/>
              <a:t>GENTE!</a:t>
            </a:r>
            <a:endParaRPr lang="en-US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8" grpId="0" animBg="1"/>
      <p:bldP spid="372740" grpId="0"/>
      <p:bldP spid="372741" grpId="0"/>
      <p:bldP spid="372742" grpId="0"/>
      <p:bldP spid="372743" grpId="0"/>
      <p:bldP spid="372744" grpId="0" animBg="1"/>
      <p:bldP spid="372745" grpId="0" animBg="1"/>
      <p:bldP spid="372746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6" name="Picture 2" descr="PolarisJacto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142875"/>
            <a:ext cx="5392738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4307" name="Picture 3" descr="MVC-466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1075" y="3590925"/>
            <a:ext cx="4249738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4308" name="Picture 4" descr="Mvc-470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" y="3584575"/>
            <a:ext cx="428466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23850" y="609600"/>
            <a:ext cx="2663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200">
                <a:solidFill>
                  <a:schemeClr val="tx2"/>
                </a:solidFill>
              </a:rPr>
              <a:t>Amostragem</a:t>
            </a:r>
          </a:p>
        </p:txBody>
      </p:sp>
      <p:pic>
        <p:nvPicPr>
          <p:cNvPr id="22534" name="Picture 1029" descr="Logo MAGNET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3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mostrag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029" descr="Logo MAGNET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rid de amostragem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80988" y="714375"/>
            <a:ext cx="4362450" cy="5245100"/>
          </a:xfr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43250" y="6215063"/>
            <a:ext cx="379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b="1"/>
              <a:t>Amostragem em grade por ponto</a:t>
            </a:r>
          </a:p>
        </p:txBody>
      </p:sp>
      <p:grpSp>
        <p:nvGrpSpPr>
          <p:cNvPr id="24580" name="Group 3"/>
          <p:cNvGrpSpPr>
            <a:grpSpLocks/>
          </p:cNvGrpSpPr>
          <p:nvPr/>
        </p:nvGrpSpPr>
        <p:grpSpPr bwMode="auto">
          <a:xfrm>
            <a:off x="3684588" y="2286000"/>
            <a:ext cx="1530350" cy="530225"/>
            <a:chOff x="2400" y="2256"/>
            <a:chExt cx="964" cy="335"/>
          </a:xfrm>
        </p:grpSpPr>
        <p:sp>
          <p:nvSpPr>
            <p:cNvPr id="24595" name="Oval 4"/>
            <p:cNvSpPr>
              <a:spLocks noChangeArrowheads="1"/>
            </p:cNvSpPr>
            <p:nvPr/>
          </p:nvSpPr>
          <p:spPr bwMode="auto">
            <a:xfrm>
              <a:off x="2400" y="2256"/>
              <a:ext cx="288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96" name="AutoShape 5"/>
            <p:cNvSpPr>
              <a:spLocks noChangeArrowheads="1"/>
            </p:cNvSpPr>
            <p:nvPr/>
          </p:nvSpPr>
          <p:spPr bwMode="auto">
            <a:xfrm rot="765558">
              <a:off x="2692" y="2377"/>
              <a:ext cx="672" cy="2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50 h 21600"/>
                <a:gd name="T14" fmla="*/ 18900 w 21600"/>
                <a:gd name="T15" fmla="*/ 162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6554788" y="33734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5208588" y="2062163"/>
            <a:ext cx="2819400" cy="26574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4583" name="Group 8"/>
          <p:cNvGrpSpPr>
            <a:grpSpLocks/>
          </p:cNvGrpSpPr>
          <p:nvPr/>
        </p:nvGrpSpPr>
        <p:grpSpPr bwMode="auto">
          <a:xfrm>
            <a:off x="6592888" y="3605213"/>
            <a:ext cx="638175" cy="987425"/>
            <a:chOff x="4440" y="2832"/>
            <a:chExt cx="402" cy="624"/>
          </a:xfrm>
        </p:grpSpPr>
        <p:sp>
          <p:nvSpPr>
            <p:cNvPr id="24593" name="Line 9"/>
            <p:cNvSpPr>
              <a:spLocks noChangeShapeType="1"/>
            </p:cNvSpPr>
            <p:nvPr/>
          </p:nvSpPr>
          <p:spPr bwMode="auto">
            <a:xfrm>
              <a:off x="4440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594" name="Text Box 10"/>
            <p:cNvSpPr txBox="1">
              <a:spLocks noChangeArrowheads="1"/>
            </p:cNvSpPr>
            <p:nvPr/>
          </p:nvSpPr>
          <p:spPr bwMode="auto">
            <a:xfrm>
              <a:off x="4464" y="3052"/>
              <a:ext cx="3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Raio</a:t>
              </a:r>
              <a:endParaRPr lang="pt-BR" sz="1600"/>
            </a:p>
          </p:txBody>
        </p:sp>
      </p:grpSp>
      <p:sp>
        <p:nvSpPr>
          <p:cNvPr id="24584" name="Oval 11"/>
          <p:cNvSpPr>
            <a:spLocks noChangeArrowheads="1"/>
          </p:cNvSpPr>
          <p:nvPr/>
        </p:nvSpPr>
        <p:spPr bwMode="auto">
          <a:xfrm>
            <a:off x="6097588" y="30686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585" name="Oval 12"/>
          <p:cNvSpPr>
            <a:spLocks noChangeArrowheads="1"/>
          </p:cNvSpPr>
          <p:nvPr/>
        </p:nvSpPr>
        <p:spPr bwMode="auto">
          <a:xfrm>
            <a:off x="7164388" y="32210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586" name="Oval 13"/>
          <p:cNvSpPr>
            <a:spLocks noChangeArrowheads="1"/>
          </p:cNvSpPr>
          <p:nvPr/>
        </p:nvSpPr>
        <p:spPr bwMode="auto">
          <a:xfrm>
            <a:off x="7545388" y="37544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587" name="Oval 14"/>
          <p:cNvSpPr>
            <a:spLocks noChangeArrowheads="1"/>
          </p:cNvSpPr>
          <p:nvPr/>
        </p:nvSpPr>
        <p:spPr bwMode="auto">
          <a:xfrm>
            <a:off x="5487988" y="30686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588" name="Oval 15"/>
          <p:cNvSpPr>
            <a:spLocks noChangeArrowheads="1"/>
          </p:cNvSpPr>
          <p:nvPr/>
        </p:nvSpPr>
        <p:spPr bwMode="auto">
          <a:xfrm>
            <a:off x="7011988" y="44402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589" name="Oval 16"/>
          <p:cNvSpPr>
            <a:spLocks noChangeArrowheads="1"/>
          </p:cNvSpPr>
          <p:nvPr/>
        </p:nvSpPr>
        <p:spPr bwMode="auto">
          <a:xfrm>
            <a:off x="5868988" y="39830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590" name="Oval 17"/>
          <p:cNvSpPr>
            <a:spLocks noChangeArrowheads="1"/>
          </p:cNvSpPr>
          <p:nvPr/>
        </p:nvSpPr>
        <p:spPr bwMode="auto">
          <a:xfrm>
            <a:off x="6249988" y="21542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591" name="Oval 18"/>
          <p:cNvSpPr>
            <a:spLocks noChangeArrowheads="1"/>
          </p:cNvSpPr>
          <p:nvPr/>
        </p:nvSpPr>
        <p:spPr bwMode="auto">
          <a:xfrm>
            <a:off x="7088188" y="26114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592" name="Oval 19"/>
          <p:cNvSpPr>
            <a:spLocks noChangeArrowheads="1"/>
          </p:cNvSpPr>
          <p:nvPr/>
        </p:nvSpPr>
        <p:spPr bwMode="auto">
          <a:xfrm>
            <a:off x="7926388" y="32210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562600" y="1981200"/>
            <a:ext cx="32766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4400" b="1"/>
              <a:t>AP só é vantajosa onde as lavouras são manchadas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-171450"/>
            <a:ext cx="9324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3851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8388350" y="6092825"/>
            <a:ext cx="755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-180975" y="-122238"/>
            <a:ext cx="9577388" cy="7151688"/>
            <a:chOff x="-114" y="-77"/>
            <a:chExt cx="6033" cy="4505"/>
          </a:xfrm>
        </p:grpSpPr>
        <p:grpSp>
          <p:nvGrpSpPr>
            <p:cNvPr id="25609" name="Group 7"/>
            <p:cNvGrpSpPr>
              <a:grpSpLocks/>
            </p:cNvGrpSpPr>
            <p:nvPr/>
          </p:nvGrpSpPr>
          <p:grpSpPr bwMode="auto">
            <a:xfrm>
              <a:off x="-114" y="-77"/>
              <a:ext cx="6033" cy="4505"/>
              <a:chOff x="0" y="-39"/>
              <a:chExt cx="5874" cy="4391"/>
            </a:xfrm>
          </p:grpSpPr>
          <p:grpSp>
            <p:nvGrpSpPr>
              <p:cNvPr id="25611" name="Group 8"/>
              <p:cNvGrpSpPr>
                <a:grpSpLocks/>
              </p:cNvGrpSpPr>
              <p:nvPr/>
            </p:nvGrpSpPr>
            <p:grpSpPr bwMode="auto">
              <a:xfrm>
                <a:off x="0" y="-39"/>
                <a:ext cx="5856" cy="4391"/>
                <a:chOff x="0" y="-39"/>
                <a:chExt cx="5856" cy="4391"/>
              </a:xfrm>
            </p:grpSpPr>
            <p:pic>
              <p:nvPicPr>
                <p:cNvPr id="25613" name="Picture 9" descr="v%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-39"/>
                  <a:ext cx="5856" cy="4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14" name="Rectangle 10"/>
                <p:cNvSpPr>
                  <a:spLocks noChangeArrowheads="1"/>
                </p:cNvSpPr>
                <p:nvPr/>
              </p:nvSpPr>
              <p:spPr bwMode="auto">
                <a:xfrm>
                  <a:off x="131" y="0"/>
                  <a:ext cx="659" cy="17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612" name="Rectangle 11"/>
              <p:cNvSpPr>
                <a:spLocks noChangeArrowheads="1"/>
              </p:cNvSpPr>
              <p:nvPr/>
            </p:nvSpPr>
            <p:spPr bwMode="auto">
              <a:xfrm>
                <a:off x="0" y="28"/>
                <a:ext cx="5874" cy="25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610" name="Rectangle 12"/>
            <p:cNvSpPr>
              <a:spLocks noChangeArrowheads="1"/>
            </p:cNvSpPr>
            <p:nvPr/>
          </p:nvSpPr>
          <p:spPr bwMode="auto">
            <a:xfrm>
              <a:off x="5193" y="3838"/>
              <a:ext cx="567" cy="4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25607" name="Picture 1029" descr="Logo MAGNET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0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143000"/>
          </a:xfrm>
        </p:spPr>
        <p:txBody>
          <a:bodyPr/>
          <a:lstStyle/>
          <a:p>
            <a:pPr eaLnBrk="1" hangingPunct="1"/>
            <a:r>
              <a:rPr lang="pt-BR" sz="3200" b="1" smtClean="0"/>
              <a:t>O que é Agricultura de Precisão?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44775"/>
            <a:ext cx="8512175" cy="308927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pt-BR" sz="2800" smtClean="0"/>
              <a:t>Diferentemente da agricultura </a:t>
            </a:r>
            <a:r>
              <a:rPr lang="pt-BR" sz="2800" smtClean="0">
                <a:solidFill>
                  <a:srgbClr val="FF0000"/>
                </a:solidFill>
              </a:rPr>
              <a:t>pela média ...</a:t>
            </a:r>
          </a:p>
          <a:p>
            <a:pPr eaLnBrk="1" hangingPunct="1">
              <a:buClr>
                <a:schemeClr val="tx1"/>
              </a:buClr>
            </a:pPr>
            <a:endParaRPr lang="pt-BR" sz="2800" smtClean="0"/>
          </a:p>
          <a:p>
            <a:pPr eaLnBrk="1" hangingPunct="1">
              <a:buClr>
                <a:schemeClr val="tx1"/>
              </a:buClr>
            </a:pPr>
            <a:r>
              <a:rPr lang="pt-BR" sz="2800" smtClean="0"/>
              <a:t>AP é gerenciar o sistema considerando que </a:t>
            </a:r>
            <a:r>
              <a:rPr lang="pt-BR" sz="2800" smtClean="0">
                <a:solidFill>
                  <a:srgbClr val="FF0000"/>
                </a:solidFill>
              </a:rPr>
              <a:t>a lavoura não é uniforme.</a:t>
            </a:r>
          </a:p>
          <a:p>
            <a:pPr eaLnBrk="1" hangingPunct="1">
              <a:buClr>
                <a:schemeClr val="tx1"/>
              </a:buClr>
            </a:pPr>
            <a:endParaRPr lang="pt-BR" sz="2800" smtClean="0"/>
          </a:p>
          <a:p>
            <a:pPr eaLnBrk="1" hangingPunct="1">
              <a:buClr>
                <a:schemeClr val="tx1"/>
              </a:buClr>
            </a:pPr>
            <a:r>
              <a:rPr lang="pt-BR" sz="2800" smtClean="0"/>
              <a:t>... e ela nunca </a:t>
            </a:r>
            <a:r>
              <a:rPr lang="en-US" sz="2800" smtClean="0"/>
              <a:t>é uniforme!</a:t>
            </a:r>
            <a:endParaRPr lang="pt-BR" sz="2800" smtClean="0"/>
          </a:p>
        </p:txBody>
      </p:sp>
      <p:pic>
        <p:nvPicPr>
          <p:cNvPr id="8196" name="Picture 1029" descr="Logo MAGNET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-612775" y="188913"/>
            <a:ext cx="9756775" cy="6669087"/>
            <a:chOff x="-408" y="-63"/>
            <a:chExt cx="6576" cy="4446"/>
          </a:xfrm>
        </p:grpSpPr>
        <p:pic>
          <p:nvPicPr>
            <p:cNvPr id="26629" name="Picture 3" descr="calcariosemlinha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08" y="-63"/>
              <a:ext cx="6576" cy="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0" name="Rectangle 4"/>
            <p:cNvSpPr>
              <a:spLocks noChangeArrowheads="1"/>
            </p:cNvSpPr>
            <p:nvPr/>
          </p:nvSpPr>
          <p:spPr bwMode="auto">
            <a:xfrm>
              <a:off x="-288" y="0"/>
              <a:ext cx="38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26627" name="Picture 1029" descr="Logo MAGNET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0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500063" y="869950"/>
            <a:ext cx="8072437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pt-BR" sz="3500"/>
              <a:t>Aplicação controlada a partir de mapa</a:t>
            </a:r>
          </a:p>
        </p:txBody>
      </p:sp>
      <p:sp>
        <p:nvSpPr>
          <p:cNvPr id="1028" name="Rectangle 2053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1026" name="Object 2052"/>
          <p:cNvGraphicFramePr>
            <a:graphicFrameLocks noChangeAspect="1"/>
          </p:cNvGraphicFramePr>
          <p:nvPr/>
        </p:nvGraphicFramePr>
        <p:xfrm>
          <a:off x="611188" y="1858963"/>
          <a:ext cx="7129462" cy="4810125"/>
        </p:xfrm>
        <a:graphic>
          <a:graphicData uri="http://schemas.openxmlformats.org/presentationml/2006/ole">
            <p:oleObj spid="_x0000_s1026" r:id="rId3" imgW="5705640" imgH="4505400" progId="">
              <p:embed/>
            </p:oleObj>
          </a:graphicData>
        </a:graphic>
      </p:graphicFrame>
      <p:pic>
        <p:nvPicPr>
          <p:cNvPr id="1029" name="Picture 1029" descr="Logo MAGNET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0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2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2" name="Line 24"/>
          <p:cNvSpPr>
            <a:spLocks noChangeShapeType="1"/>
          </p:cNvSpPr>
          <p:nvPr/>
        </p:nvSpPr>
        <p:spPr bwMode="auto">
          <a:xfrm>
            <a:off x="1403350" y="4365625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2053" name="Group 29"/>
          <p:cNvGrpSpPr>
            <a:grpSpLocks/>
          </p:cNvGrpSpPr>
          <p:nvPr/>
        </p:nvGrpSpPr>
        <p:grpSpPr bwMode="auto">
          <a:xfrm>
            <a:off x="803275" y="2114550"/>
            <a:ext cx="6983413" cy="3529013"/>
            <a:chOff x="476" y="1842"/>
            <a:chExt cx="4399" cy="2223"/>
          </a:xfrm>
        </p:grpSpPr>
        <p:graphicFrame>
          <p:nvGraphicFramePr>
            <p:cNvPr id="2050" name="Object 21"/>
            <p:cNvGraphicFramePr>
              <a:graphicFrameLocks noChangeAspect="1"/>
            </p:cNvGraphicFramePr>
            <p:nvPr/>
          </p:nvGraphicFramePr>
          <p:xfrm>
            <a:off x="476" y="1842"/>
            <a:ext cx="4399" cy="2223"/>
          </p:xfrm>
          <a:graphic>
            <a:graphicData uri="http://schemas.openxmlformats.org/presentationml/2006/ole">
              <p:oleObj spid="_x0000_s2050" r:id="rId3" imgW="5705640" imgH="3095640" progId="">
                <p:embed/>
              </p:oleObj>
            </a:graphicData>
          </a:graphic>
        </p:graphicFrame>
        <p:sp>
          <p:nvSpPr>
            <p:cNvPr id="2057" name="Line 25"/>
            <p:cNvSpPr>
              <a:spLocks noChangeShapeType="1"/>
            </p:cNvSpPr>
            <p:nvPr/>
          </p:nvSpPr>
          <p:spPr bwMode="auto">
            <a:xfrm flipH="1">
              <a:off x="884" y="2776"/>
              <a:ext cx="99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8" name="Line 26"/>
            <p:cNvSpPr>
              <a:spLocks noChangeShapeType="1"/>
            </p:cNvSpPr>
            <p:nvPr/>
          </p:nvSpPr>
          <p:spPr bwMode="auto">
            <a:xfrm flipV="1">
              <a:off x="884" y="2778"/>
              <a:ext cx="0" cy="136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9" name="Line 27"/>
            <p:cNvSpPr>
              <a:spLocks noChangeShapeType="1"/>
            </p:cNvSpPr>
            <p:nvPr/>
          </p:nvSpPr>
          <p:spPr bwMode="auto">
            <a:xfrm flipV="1">
              <a:off x="839" y="3022"/>
              <a:ext cx="45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60" name="Line 28"/>
            <p:cNvSpPr>
              <a:spLocks noChangeShapeType="1"/>
            </p:cNvSpPr>
            <p:nvPr/>
          </p:nvSpPr>
          <p:spPr bwMode="auto">
            <a:xfrm>
              <a:off x="793" y="3430"/>
              <a:ext cx="22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500063" y="869950"/>
            <a:ext cx="807243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pt-BR" sz="3500"/>
              <a:t>Aplicação controlada a partir de sinal de sensores (de plantas ou de solo)</a:t>
            </a:r>
          </a:p>
        </p:txBody>
      </p:sp>
      <p:pic>
        <p:nvPicPr>
          <p:cNvPr id="2055" name="Picture 1029" descr="Logo MAGNET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5"/>
          <p:cNvGrpSpPr>
            <a:grpSpLocks/>
          </p:cNvGrpSpPr>
          <p:nvPr/>
        </p:nvGrpSpPr>
        <p:grpSpPr bwMode="auto">
          <a:xfrm>
            <a:off x="1000125" y="1166813"/>
            <a:ext cx="7305675" cy="5548312"/>
            <a:chOff x="0" y="0"/>
            <a:chExt cx="7305664" cy="5548309"/>
          </a:xfrm>
        </p:grpSpPr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2928934"/>
              <a:ext cx="3543300" cy="261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00364" y="1357316"/>
              <a:ext cx="4305300" cy="257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79095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1" name="Text Box 16"/>
          <p:cNvSpPr txBox="1">
            <a:spLocks noChangeArrowheads="1"/>
          </p:cNvSpPr>
          <p:nvPr/>
        </p:nvSpPr>
        <p:spPr bwMode="auto">
          <a:xfrm>
            <a:off x="500063" y="142875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/>
              <a:t>Aplicação de N em diferentes formas, com base no uso de sensores de plantas</a:t>
            </a:r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7524750" y="6237288"/>
            <a:ext cx="1619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/>
              <a:t>SCHEPERS, J.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SensorR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029" descr="Logo MAGNET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3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785938" y="928688"/>
            <a:ext cx="3786187" cy="71437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5643563" y="1000125"/>
            <a:ext cx="2786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Sensor ótico ativo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áquina Brasileira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893763"/>
            <a:ext cx="7407275" cy="5851525"/>
          </a:xfr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872038" y="1643063"/>
            <a:ext cx="4271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pt-BR" sz="2400"/>
              <a:t>Distribuidor a Lanço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11188" y="5157788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Controlador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2411413" y="5229225"/>
            <a:ext cx="360045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2411413" y="4076700"/>
            <a:ext cx="4248150" cy="1296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29703" name="Picture 1029" descr="Logo MAGNET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0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CaixaDeTexto 8"/>
          <p:cNvSpPr txBox="1">
            <a:spLocks noChangeArrowheads="1"/>
          </p:cNvSpPr>
          <p:nvPr/>
        </p:nvSpPr>
        <p:spPr bwMode="auto">
          <a:xfrm>
            <a:off x="1357313" y="0"/>
            <a:ext cx="6929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Máquinas e controladores para aplicação de sólidos em taxa variável</a:t>
            </a:r>
          </a:p>
        </p:txBody>
      </p:sp>
      <p:sp>
        <p:nvSpPr>
          <p:cNvPr id="29706" name="CaixaDeTexto 9"/>
          <p:cNvSpPr txBox="1">
            <a:spLocks noChangeArrowheads="1"/>
          </p:cNvSpPr>
          <p:nvPr/>
        </p:nvSpPr>
        <p:spPr bwMode="auto">
          <a:xfrm>
            <a:off x="7358063" y="6572250"/>
            <a:ext cx="1285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Manual Marchesan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 animBg="1"/>
      <p:bldP spid="266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AutoShape 4"/>
          <p:cNvSpPr>
            <a:spLocks noChangeArrowheads="1"/>
          </p:cNvSpPr>
          <p:nvPr/>
        </p:nvSpPr>
        <p:spPr bwMode="auto">
          <a:xfrm>
            <a:off x="1692275" y="2078038"/>
            <a:ext cx="1728788" cy="10080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/>
              <a:t>CPU</a:t>
            </a:r>
          </a:p>
        </p:txBody>
      </p:sp>
      <p:sp>
        <p:nvSpPr>
          <p:cNvPr id="169991" name="AutoShape 7"/>
          <p:cNvSpPr>
            <a:spLocks noChangeArrowheads="1"/>
          </p:cNvSpPr>
          <p:nvPr/>
        </p:nvSpPr>
        <p:spPr bwMode="auto">
          <a:xfrm>
            <a:off x="4500563" y="1214438"/>
            <a:ext cx="16573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/>
              <a:t>MAPA</a:t>
            </a:r>
          </a:p>
        </p:txBody>
      </p:sp>
      <p:sp>
        <p:nvSpPr>
          <p:cNvPr id="169993" name="AutoShape 9"/>
          <p:cNvSpPr>
            <a:spLocks noChangeArrowheads="1"/>
          </p:cNvSpPr>
          <p:nvPr/>
        </p:nvSpPr>
        <p:spPr bwMode="auto">
          <a:xfrm>
            <a:off x="2413000" y="3806825"/>
            <a:ext cx="16573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/>
              <a:t>GPS</a:t>
            </a:r>
          </a:p>
        </p:txBody>
      </p:sp>
      <p:sp>
        <p:nvSpPr>
          <p:cNvPr id="169994" name="AutoShape 10"/>
          <p:cNvSpPr>
            <a:spLocks noChangeArrowheads="1"/>
          </p:cNvSpPr>
          <p:nvPr/>
        </p:nvSpPr>
        <p:spPr bwMode="auto">
          <a:xfrm>
            <a:off x="4857750" y="2727325"/>
            <a:ext cx="228600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/>
              <a:t>ATUADOR (Válvula)</a:t>
            </a:r>
          </a:p>
        </p:txBody>
      </p:sp>
      <p:sp>
        <p:nvSpPr>
          <p:cNvPr id="169995" name="AutoShape 11"/>
          <p:cNvSpPr>
            <a:spLocks noChangeArrowheads="1"/>
          </p:cNvSpPr>
          <p:nvPr/>
        </p:nvSpPr>
        <p:spPr bwMode="auto">
          <a:xfrm>
            <a:off x="7286625" y="5370513"/>
            <a:ext cx="16573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/>
              <a:t>DOSADOR</a:t>
            </a:r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 flipH="1">
            <a:off x="3421063" y="1574800"/>
            <a:ext cx="10080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69997" name="Line 13"/>
          <p:cNvSpPr>
            <a:spLocks noChangeShapeType="1"/>
          </p:cNvSpPr>
          <p:nvPr/>
        </p:nvSpPr>
        <p:spPr bwMode="auto">
          <a:xfrm flipH="1" flipV="1">
            <a:off x="2843213" y="3157538"/>
            <a:ext cx="4333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>
            <a:off x="3421063" y="2654300"/>
            <a:ext cx="1436687" cy="43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69999" name="Line 15"/>
          <p:cNvSpPr>
            <a:spLocks noChangeShapeType="1"/>
          </p:cNvSpPr>
          <p:nvPr/>
        </p:nvSpPr>
        <p:spPr bwMode="auto">
          <a:xfrm>
            <a:off x="6786563" y="3370263"/>
            <a:ext cx="2889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0731" name="Text Box 16"/>
          <p:cNvSpPr txBox="1">
            <a:spLocks noChangeArrowheads="1"/>
          </p:cNvSpPr>
          <p:nvPr/>
        </p:nvSpPr>
        <p:spPr bwMode="auto">
          <a:xfrm>
            <a:off x="539750" y="357188"/>
            <a:ext cx="8353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O que é um controlador de taxa variável?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429250" y="3870325"/>
            <a:ext cx="3000375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/>
              <a:t>MOTOR HIDRÁULICO OU...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7715250" y="4513263"/>
            <a:ext cx="428625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30734" name="Picture 1029" descr="Logo MAGNET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0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 animBg="1"/>
      <p:bldP spid="169991" grpId="0" animBg="1"/>
      <p:bldP spid="169993" grpId="0" animBg="1"/>
      <p:bldP spid="169994" grpId="0" animBg="1"/>
      <p:bldP spid="169995" grpId="0" animBg="1"/>
      <p:bldP spid="169996" grpId="0" animBg="1"/>
      <p:bldP spid="169997" grpId="0" animBg="1"/>
      <p:bldP spid="169998" grpId="0" animBg="1"/>
      <p:bldP spid="169999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amarildo tv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366713"/>
            <a:ext cx="5000625" cy="620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072063" y="4000500"/>
            <a:ext cx="38576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sz="3200"/>
              <a:t>O conceito comercial de aplicação por zonas (sem o controlador)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714375" y="6429375"/>
            <a:ext cx="22145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/>
              <a:t>ZANUNCIO, L.F.M., 2007</a:t>
            </a:r>
          </a:p>
        </p:txBody>
      </p:sp>
      <p:pic>
        <p:nvPicPr>
          <p:cNvPr id="31749" name="Picture 4" descr="amarildo t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4075" y="571500"/>
            <a:ext cx="2871788" cy="1214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0" name="Picture 1029" descr="Logo MAGNET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0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5429250" y="4000500"/>
            <a:ext cx="3429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sz="3200"/>
              <a:t>Converte-se uma recomendação detalhada em algo ‘simplificado’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714375" y="6429375"/>
            <a:ext cx="22145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/>
              <a:t>ZANUNCIO, L.F.M., 2007</a:t>
            </a:r>
          </a:p>
        </p:txBody>
      </p:sp>
      <p:pic>
        <p:nvPicPr>
          <p:cNvPr id="32772" name="Picture 6" descr="amaril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714375"/>
            <a:ext cx="47688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 descr="amaril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7888" y="571500"/>
            <a:ext cx="2971800" cy="1214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4" name="Picture 1029" descr="Logo MAGNET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0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4419600" cy="3917950"/>
            <a:chOff x="0" y="0"/>
            <a:chExt cx="2784" cy="2468"/>
          </a:xfrm>
        </p:grpSpPr>
        <p:pic>
          <p:nvPicPr>
            <p:cNvPr id="33804" name="Picture 3" descr="calcariosemlinha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784" cy="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5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960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123825" y="47625"/>
            <a:ext cx="3152775" cy="3076575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4454" name="Freeform 6"/>
          <p:cNvSpPr>
            <a:spLocks/>
          </p:cNvSpPr>
          <p:nvPr/>
        </p:nvSpPr>
        <p:spPr bwMode="auto">
          <a:xfrm>
            <a:off x="533400" y="4038600"/>
            <a:ext cx="8153400" cy="1968500"/>
          </a:xfrm>
          <a:custGeom>
            <a:avLst/>
            <a:gdLst>
              <a:gd name="T0" fmla="*/ 0 w 5136"/>
              <a:gd name="T1" fmla="*/ 2147483647 h 1240"/>
              <a:gd name="T2" fmla="*/ 2147483647 w 5136"/>
              <a:gd name="T3" fmla="*/ 2147483647 h 1240"/>
              <a:gd name="T4" fmla="*/ 2147483647 w 5136"/>
              <a:gd name="T5" fmla="*/ 2147483647 h 1240"/>
              <a:gd name="T6" fmla="*/ 2147483647 w 5136"/>
              <a:gd name="T7" fmla="*/ 2147483647 h 1240"/>
              <a:gd name="T8" fmla="*/ 2147483647 w 5136"/>
              <a:gd name="T9" fmla="*/ 2147483647 h 1240"/>
              <a:gd name="T10" fmla="*/ 2147483647 w 5136"/>
              <a:gd name="T11" fmla="*/ 2147483647 h 1240"/>
              <a:gd name="T12" fmla="*/ 2147483647 w 5136"/>
              <a:gd name="T13" fmla="*/ 2147483647 h 1240"/>
              <a:gd name="T14" fmla="*/ 2147483647 w 5136"/>
              <a:gd name="T15" fmla="*/ 2147483647 h 1240"/>
              <a:gd name="T16" fmla="*/ 2147483647 w 5136"/>
              <a:gd name="T17" fmla="*/ 2147483647 h 1240"/>
              <a:gd name="T18" fmla="*/ 2147483647 w 5136"/>
              <a:gd name="T19" fmla="*/ 2147483647 h 1240"/>
              <a:gd name="T20" fmla="*/ 2147483647 w 5136"/>
              <a:gd name="T21" fmla="*/ 2147483647 h 1240"/>
              <a:gd name="T22" fmla="*/ 2147483647 w 5136"/>
              <a:gd name="T23" fmla="*/ 2147483647 h 1240"/>
              <a:gd name="T24" fmla="*/ 2147483647 w 5136"/>
              <a:gd name="T25" fmla="*/ 2147483647 h 1240"/>
              <a:gd name="T26" fmla="*/ 2147483647 w 5136"/>
              <a:gd name="T27" fmla="*/ 2147483647 h 1240"/>
              <a:gd name="T28" fmla="*/ 2147483647 w 5136"/>
              <a:gd name="T29" fmla="*/ 2147483647 h 1240"/>
              <a:gd name="T30" fmla="*/ 2147483647 w 5136"/>
              <a:gd name="T31" fmla="*/ 2147483647 h 1240"/>
              <a:gd name="T32" fmla="*/ 2147483647 w 5136"/>
              <a:gd name="T33" fmla="*/ 2147483647 h 1240"/>
              <a:gd name="T34" fmla="*/ 2147483647 w 5136"/>
              <a:gd name="T35" fmla="*/ 2147483647 h 1240"/>
              <a:gd name="T36" fmla="*/ 2147483647 w 5136"/>
              <a:gd name="T37" fmla="*/ 2147483647 h 1240"/>
              <a:gd name="T38" fmla="*/ 2147483647 w 5136"/>
              <a:gd name="T39" fmla="*/ 2147483647 h 1240"/>
              <a:gd name="T40" fmla="*/ 2147483647 w 5136"/>
              <a:gd name="T41" fmla="*/ 2147483647 h 1240"/>
              <a:gd name="T42" fmla="*/ 2147483647 w 5136"/>
              <a:gd name="T43" fmla="*/ 2147483647 h 1240"/>
              <a:gd name="T44" fmla="*/ 2147483647 w 5136"/>
              <a:gd name="T45" fmla="*/ 2147483647 h 124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136"/>
              <a:gd name="T70" fmla="*/ 0 h 1240"/>
              <a:gd name="T71" fmla="*/ 5136 w 5136"/>
              <a:gd name="T72" fmla="*/ 1240 h 124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136" h="1240">
                <a:moveTo>
                  <a:pt x="0" y="808"/>
                </a:moveTo>
                <a:cubicBezTo>
                  <a:pt x="72" y="860"/>
                  <a:pt x="144" y="912"/>
                  <a:pt x="240" y="952"/>
                </a:cubicBezTo>
                <a:cubicBezTo>
                  <a:pt x="336" y="992"/>
                  <a:pt x="472" y="1024"/>
                  <a:pt x="576" y="1048"/>
                </a:cubicBezTo>
                <a:cubicBezTo>
                  <a:pt x="680" y="1072"/>
                  <a:pt x="768" y="1096"/>
                  <a:pt x="864" y="1096"/>
                </a:cubicBezTo>
                <a:cubicBezTo>
                  <a:pt x="960" y="1096"/>
                  <a:pt x="1064" y="1080"/>
                  <a:pt x="1152" y="1048"/>
                </a:cubicBezTo>
                <a:cubicBezTo>
                  <a:pt x="1240" y="1016"/>
                  <a:pt x="1296" y="944"/>
                  <a:pt x="1392" y="904"/>
                </a:cubicBezTo>
                <a:cubicBezTo>
                  <a:pt x="1488" y="864"/>
                  <a:pt x="1608" y="832"/>
                  <a:pt x="1728" y="808"/>
                </a:cubicBezTo>
                <a:cubicBezTo>
                  <a:pt x="1848" y="784"/>
                  <a:pt x="2000" y="800"/>
                  <a:pt x="2112" y="760"/>
                </a:cubicBezTo>
                <a:cubicBezTo>
                  <a:pt x="2224" y="720"/>
                  <a:pt x="2304" y="656"/>
                  <a:pt x="2400" y="568"/>
                </a:cubicBezTo>
                <a:cubicBezTo>
                  <a:pt x="2496" y="480"/>
                  <a:pt x="2568" y="312"/>
                  <a:pt x="2688" y="232"/>
                </a:cubicBezTo>
                <a:cubicBezTo>
                  <a:pt x="2808" y="152"/>
                  <a:pt x="2984" y="0"/>
                  <a:pt x="3120" y="88"/>
                </a:cubicBezTo>
                <a:cubicBezTo>
                  <a:pt x="3256" y="176"/>
                  <a:pt x="3424" y="632"/>
                  <a:pt x="3504" y="760"/>
                </a:cubicBezTo>
                <a:cubicBezTo>
                  <a:pt x="3584" y="888"/>
                  <a:pt x="3560" y="856"/>
                  <a:pt x="3600" y="856"/>
                </a:cubicBezTo>
                <a:cubicBezTo>
                  <a:pt x="3640" y="856"/>
                  <a:pt x="3704" y="832"/>
                  <a:pt x="3744" y="760"/>
                </a:cubicBezTo>
                <a:cubicBezTo>
                  <a:pt x="3784" y="688"/>
                  <a:pt x="3800" y="488"/>
                  <a:pt x="3840" y="424"/>
                </a:cubicBezTo>
                <a:cubicBezTo>
                  <a:pt x="3880" y="360"/>
                  <a:pt x="3936" y="336"/>
                  <a:pt x="3984" y="376"/>
                </a:cubicBezTo>
                <a:cubicBezTo>
                  <a:pt x="4032" y="416"/>
                  <a:pt x="4064" y="552"/>
                  <a:pt x="4128" y="664"/>
                </a:cubicBezTo>
                <a:cubicBezTo>
                  <a:pt x="4192" y="776"/>
                  <a:pt x="4296" y="960"/>
                  <a:pt x="4368" y="1048"/>
                </a:cubicBezTo>
                <a:cubicBezTo>
                  <a:pt x="4440" y="1136"/>
                  <a:pt x="4512" y="1160"/>
                  <a:pt x="4560" y="1192"/>
                </a:cubicBezTo>
                <a:cubicBezTo>
                  <a:pt x="4608" y="1224"/>
                  <a:pt x="4616" y="1240"/>
                  <a:pt x="4656" y="1240"/>
                </a:cubicBezTo>
                <a:cubicBezTo>
                  <a:pt x="4696" y="1240"/>
                  <a:pt x="4752" y="1216"/>
                  <a:pt x="4800" y="1192"/>
                </a:cubicBezTo>
                <a:cubicBezTo>
                  <a:pt x="4848" y="1168"/>
                  <a:pt x="4888" y="1128"/>
                  <a:pt x="4944" y="1096"/>
                </a:cubicBezTo>
                <a:cubicBezTo>
                  <a:pt x="5000" y="1064"/>
                  <a:pt x="5068" y="1032"/>
                  <a:pt x="5136" y="1000"/>
                </a:cubicBezTo>
              </a:path>
            </a:pathLst>
          </a:custGeom>
          <a:noFill/>
          <a:ln w="1016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5219700" y="457200"/>
            <a:ext cx="36957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3200"/>
              <a:t>Aplicação em taxa variável plena</a:t>
            </a:r>
          </a:p>
          <a:p>
            <a:pPr algn="r">
              <a:spcBef>
                <a:spcPct val="50000"/>
              </a:spcBef>
            </a:pPr>
            <a:r>
              <a:rPr lang="pt-BR" sz="3200"/>
              <a:t>(de calcário)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8163" y="3719513"/>
            <a:ext cx="8167687" cy="2362200"/>
            <a:chOff x="339" y="2343"/>
            <a:chExt cx="5145" cy="1488"/>
          </a:xfrm>
        </p:grpSpPr>
        <p:sp>
          <p:nvSpPr>
            <p:cNvPr id="33802" name="Line 9"/>
            <p:cNvSpPr>
              <a:spLocks noChangeShapeType="1"/>
            </p:cNvSpPr>
            <p:nvPr/>
          </p:nvSpPr>
          <p:spPr bwMode="auto">
            <a:xfrm>
              <a:off x="348" y="3822"/>
              <a:ext cx="5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803" name="Line 10"/>
            <p:cNvSpPr>
              <a:spLocks noChangeShapeType="1"/>
            </p:cNvSpPr>
            <p:nvPr/>
          </p:nvSpPr>
          <p:spPr bwMode="auto">
            <a:xfrm flipV="1">
              <a:off x="339" y="2343"/>
              <a:ext cx="0" cy="14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</p:grpSp>
      <p:sp>
        <p:nvSpPr>
          <p:cNvPr id="104459" name="Text Box 11"/>
          <p:cNvSpPr txBox="1">
            <a:spLocks noChangeArrowheads="1"/>
          </p:cNvSpPr>
          <p:nvPr/>
        </p:nvSpPr>
        <p:spPr bwMode="auto">
          <a:xfrm rot="-5400000">
            <a:off x="-257968" y="4693443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/>
              <a:t>Dose</a:t>
            </a:r>
          </a:p>
        </p:txBody>
      </p:sp>
      <p:pic>
        <p:nvPicPr>
          <p:cNvPr id="33800" name="Picture 1029" descr="Logo MAGNET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0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  <p:bldP spid="104454" grpId="0" animBg="1"/>
      <p:bldP spid="104455" grpId="0" autoUpdateAnimBg="0"/>
      <p:bldP spid="10445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8"/>
          <p:cNvGrpSpPr>
            <a:grpSpLocks/>
          </p:cNvGrpSpPr>
          <p:nvPr/>
        </p:nvGrpSpPr>
        <p:grpSpPr bwMode="auto">
          <a:xfrm>
            <a:off x="107950" y="-41275"/>
            <a:ext cx="8961438" cy="6926263"/>
            <a:chOff x="68" y="-26"/>
            <a:chExt cx="5645" cy="4363"/>
          </a:xfrm>
        </p:grpSpPr>
        <p:pic>
          <p:nvPicPr>
            <p:cNvPr id="9220" name="Picture 4" descr="ap1milho200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8" y="-26"/>
              <a:ext cx="5645" cy="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1" name="Rectangle 7"/>
            <p:cNvSpPr>
              <a:spLocks noChangeArrowheads="1"/>
            </p:cNvSpPr>
            <p:nvPr/>
          </p:nvSpPr>
          <p:spPr bwMode="auto">
            <a:xfrm>
              <a:off x="158" y="0"/>
              <a:ext cx="1134" cy="255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9219" name="Picture 10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37"/>
          <p:cNvGrpSpPr>
            <a:grpSpLocks/>
          </p:cNvGrpSpPr>
          <p:nvPr/>
        </p:nvGrpSpPr>
        <p:grpSpPr bwMode="auto">
          <a:xfrm>
            <a:off x="4643438" y="44450"/>
            <a:ext cx="3487737" cy="3889375"/>
            <a:chOff x="2925" y="28"/>
            <a:chExt cx="2197" cy="2450"/>
          </a:xfrm>
        </p:grpSpPr>
        <p:pic>
          <p:nvPicPr>
            <p:cNvPr id="34846" name="Picture 35" descr="zona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5" y="28"/>
              <a:ext cx="2197" cy="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47" name="Rectangle 36"/>
            <p:cNvSpPr>
              <a:spLocks noChangeArrowheads="1"/>
            </p:cNvSpPr>
            <p:nvPr/>
          </p:nvSpPr>
          <p:spPr bwMode="auto">
            <a:xfrm>
              <a:off x="4195" y="2432"/>
              <a:ext cx="137" cy="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33400" y="4495800"/>
            <a:ext cx="8153400" cy="1447800"/>
            <a:chOff x="336" y="2880"/>
            <a:chExt cx="5136" cy="912"/>
          </a:xfrm>
        </p:grpSpPr>
        <p:sp>
          <p:nvSpPr>
            <p:cNvPr id="34830" name="Line 10"/>
            <p:cNvSpPr>
              <a:spLocks noChangeShapeType="1"/>
            </p:cNvSpPr>
            <p:nvPr/>
          </p:nvSpPr>
          <p:spPr bwMode="auto">
            <a:xfrm>
              <a:off x="2727" y="2880"/>
              <a:ext cx="0" cy="62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34831" name="Group 11"/>
            <p:cNvGrpSpPr>
              <a:grpSpLocks/>
            </p:cNvGrpSpPr>
            <p:nvPr/>
          </p:nvGrpSpPr>
          <p:grpSpPr bwMode="auto">
            <a:xfrm>
              <a:off x="336" y="2880"/>
              <a:ext cx="5136" cy="912"/>
              <a:chOff x="336" y="2880"/>
              <a:chExt cx="4752" cy="912"/>
            </a:xfrm>
          </p:grpSpPr>
          <p:sp>
            <p:nvSpPr>
              <p:cNvPr id="34832" name="Line 12"/>
              <p:cNvSpPr>
                <a:spLocks noChangeShapeType="1"/>
              </p:cNvSpPr>
              <p:nvPr/>
            </p:nvSpPr>
            <p:spPr bwMode="auto">
              <a:xfrm>
                <a:off x="336" y="3504"/>
                <a:ext cx="19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833" name="Line 13"/>
              <p:cNvSpPr>
                <a:spLocks noChangeShapeType="1"/>
              </p:cNvSpPr>
              <p:nvPr/>
            </p:nvSpPr>
            <p:spPr bwMode="auto">
              <a:xfrm>
                <a:off x="528" y="3504"/>
                <a:ext cx="0" cy="14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834" name="Line 14"/>
              <p:cNvSpPr>
                <a:spLocks noChangeShapeType="1"/>
              </p:cNvSpPr>
              <p:nvPr/>
            </p:nvSpPr>
            <p:spPr bwMode="auto">
              <a:xfrm flipV="1">
                <a:off x="528" y="3648"/>
                <a:ext cx="1056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835" name="Line 15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1056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836" name="Line 16"/>
              <p:cNvSpPr>
                <a:spLocks noChangeShapeType="1"/>
              </p:cNvSpPr>
              <p:nvPr/>
            </p:nvSpPr>
            <p:spPr bwMode="auto">
              <a:xfrm>
                <a:off x="3600" y="2880"/>
                <a:ext cx="0" cy="62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837" name="Line 17"/>
              <p:cNvSpPr>
                <a:spLocks noChangeShapeType="1"/>
              </p:cNvSpPr>
              <p:nvPr/>
            </p:nvSpPr>
            <p:spPr bwMode="auto">
              <a:xfrm flipV="1">
                <a:off x="1584" y="3504"/>
                <a:ext cx="0" cy="14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838" name="Line 18"/>
              <p:cNvSpPr>
                <a:spLocks noChangeShapeType="1"/>
              </p:cNvSpPr>
              <p:nvPr/>
            </p:nvSpPr>
            <p:spPr bwMode="auto">
              <a:xfrm>
                <a:off x="1584" y="3504"/>
                <a:ext cx="96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839" name="Line 19"/>
              <p:cNvSpPr>
                <a:spLocks noChangeShapeType="1"/>
              </p:cNvSpPr>
              <p:nvPr/>
            </p:nvSpPr>
            <p:spPr bwMode="auto">
              <a:xfrm>
                <a:off x="3600" y="3504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840" name="Line 20"/>
              <p:cNvSpPr>
                <a:spLocks noChangeShapeType="1"/>
              </p:cNvSpPr>
              <p:nvPr/>
            </p:nvSpPr>
            <p:spPr bwMode="auto">
              <a:xfrm flipV="1">
                <a:off x="3744" y="2880"/>
                <a:ext cx="0" cy="62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841" name="Line 21"/>
              <p:cNvSpPr>
                <a:spLocks noChangeShapeType="1"/>
              </p:cNvSpPr>
              <p:nvPr/>
            </p:nvSpPr>
            <p:spPr bwMode="auto">
              <a:xfrm>
                <a:off x="3744" y="2880"/>
                <a:ext cx="336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842" name="Line 22"/>
              <p:cNvSpPr>
                <a:spLocks noChangeShapeType="1"/>
              </p:cNvSpPr>
              <p:nvPr/>
            </p:nvSpPr>
            <p:spPr bwMode="auto">
              <a:xfrm>
                <a:off x="4080" y="2880"/>
                <a:ext cx="0" cy="62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843" name="Line 23"/>
              <p:cNvSpPr>
                <a:spLocks noChangeShapeType="1"/>
              </p:cNvSpPr>
              <p:nvPr/>
            </p:nvSpPr>
            <p:spPr bwMode="auto">
              <a:xfrm>
                <a:off x="4080" y="3504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844" name="Line 24"/>
              <p:cNvSpPr>
                <a:spLocks noChangeShapeType="1"/>
              </p:cNvSpPr>
              <p:nvPr/>
            </p:nvSpPr>
            <p:spPr bwMode="auto">
              <a:xfrm>
                <a:off x="4224" y="3504"/>
                <a:ext cx="0" cy="28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845" name="Line 25"/>
              <p:cNvSpPr>
                <a:spLocks noChangeShapeType="1"/>
              </p:cNvSpPr>
              <p:nvPr/>
            </p:nvSpPr>
            <p:spPr bwMode="auto">
              <a:xfrm>
                <a:off x="4224" y="3792"/>
                <a:ext cx="86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05498" name="Line 26"/>
          <p:cNvSpPr>
            <a:spLocks noChangeShapeType="1"/>
          </p:cNvSpPr>
          <p:nvPr/>
        </p:nvSpPr>
        <p:spPr bwMode="auto">
          <a:xfrm>
            <a:off x="4648200" y="76200"/>
            <a:ext cx="3152775" cy="3076575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38163" y="3719513"/>
            <a:ext cx="8167687" cy="2362200"/>
            <a:chOff x="339" y="2343"/>
            <a:chExt cx="5145" cy="1488"/>
          </a:xfrm>
        </p:grpSpPr>
        <p:sp>
          <p:nvSpPr>
            <p:cNvPr id="34828" name="Line 28"/>
            <p:cNvSpPr>
              <a:spLocks noChangeShapeType="1"/>
            </p:cNvSpPr>
            <p:nvPr/>
          </p:nvSpPr>
          <p:spPr bwMode="auto">
            <a:xfrm>
              <a:off x="348" y="3822"/>
              <a:ext cx="5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829" name="Line 29"/>
            <p:cNvSpPr>
              <a:spLocks noChangeShapeType="1"/>
            </p:cNvSpPr>
            <p:nvPr/>
          </p:nvSpPr>
          <p:spPr bwMode="auto">
            <a:xfrm flipV="1">
              <a:off x="339" y="2343"/>
              <a:ext cx="0" cy="14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</p:grpSp>
      <p:sp>
        <p:nvSpPr>
          <p:cNvPr id="105502" name="Text Box 30"/>
          <p:cNvSpPr txBox="1">
            <a:spLocks noChangeArrowheads="1"/>
          </p:cNvSpPr>
          <p:nvPr/>
        </p:nvSpPr>
        <p:spPr bwMode="auto">
          <a:xfrm rot="-5400000">
            <a:off x="-257968" y="4693443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/>
              <a:t>Dose</a:t>
            </a:r>
          </a:p>
        </p:txBody>
      </p:sp>
      <p:sp>
        <p:nvSpPr>
          <p:cNvPr id="105503" name="Text Box 31"/>
          <p:cNvSpPr txBox="1">
            <a:spLocks noChangeArrowheads="1"/>
          </p:cNvSpPr>
          <p:nvPr/>
        </p:nvSpPr>
        <p:spPr bwMode="auto">
          <a:xfrm>
            <a:off x="319088" y="358775"/>
            <a:ext cx="403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/>
              <a:t>A estratégia simplificada das “zonas de aplicação”</a:t>
            </a:r>
          </a:p>
        </p:txBody>
      </p:sp>
      <p:sp>
        <p:nvSpPr>
          <p:cNvPr id="34824" name="Rectangle 33"/>
          <p:cNvSpPr>
            <a:spLocks noChangeArrowheads="1"/>
          </p:cNvSpPr>
          <p:nvPr/>
        </p:nvSpPr>
        <p:spPr bwMode="auto">
          <a:xfrm>
            <a:off x="8915400" y="3505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25" name="Rectangle 34"/>
          <p:cNvSpPr>
            <a:spLocks noChangeArrowheads="1"/>
          </p:cNvSpPr>
          <p:nvPr/>
        </p:nvSpPr>
        <p:spPr bwMode="auto">
          <a:xfrm>
            <a:off x="1219200" y="1600200"/>
            <a:ext cx="45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4826" name="Picture 1029" descr="Logo MAGNET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0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8" grpId="0" animBg="1"/>
      <p:bldP spid="105502" grpId="0" autoUpdateAnimBg="0"/>
      <p:bldP spid="10550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4643438" y="44450"/>
            <a:ext cx="3487737" cy="3889375"/>
            <a:chOff x="2925" y="28"/>
            <a:chExt cx="2197" cy="2450"/>
          </a:xfrm>
        </p:grpSpPr>
        <p:pic>
          <p:nvPicPr>
            <p:cNvPr id="35872" name="Picture 3" descr="zona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5" y="28"/>
              <a:ext cx="2197" cy="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73" name="Rectangle 4"/>
            <p:cNvSpPr>
              <a:spLocks noChangeArrowheads="1"/>
            </p:cNvSpPr>
            <p:nvPr/>
          </p:nvSpPr>
          <p:spPr bwMode="auto">
            <a:xfrm>
              <a:off x="4195" y="2432"/>
              <a:ext cx="137" cy="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3" name="Group 5"/>
          <p:cNvGrpSpPr>
            <a:grpSpLocks/>
          </p:cNvGrpSpPr>
          <p:nvPr/>
        </p:nvGrpSpPr>
        <p:grpSpPr bwMode="auto">
          <a:xfrm>
            <a:off x="0" y="0"/>
            <a:ext cx="4419600" cy="3917950"/>
            <a:chOff x="0" y="0"/>
            <a:chExt cx="2784" cy="2468"/>
          </a:xfrm>
        </p:grpSpPr>
        <p:pic>
          <p:nvPicPr>
            <p:cNvPr id="35870" name="Picture 6" descr="calcariosemlinha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784" cy="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71" name="Rectangle 7"/>
            <p:cNvSpPr>
              <a:spLocks noChangeArrowheads="1"/>
            </p:cNvSpPr>
            <p:nvPr/>
          </p:nvSpPr>
          <p:spPr bwMode="auto">
            <a:xfrm>
              <a:off x="0" y="2256"/>
              <a:ext cx="960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4" name="Line 8"/>
          <p:cNvSpPr>
            <a:spLocks noChangeShapeType="1"/>
          </p:cNvSpPr>
          <p:nvPr/>
        </p:nvSpPr>
        <p:spPr bwMode="auto">
          <a:xfrm>
            <a:off x="123825" y="47625"/>
            <a:ext cx="3152775" cy="3076575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35845" name="Group 9"/>
          <p:cNvGrpSpPr>
            <a:grpSpLocks/>
          </p:cNvGrpSpPr>
          <p:nvPr/>
        </p:nvGrpSpPr>
        <p:grpSpPr bwMode="auto">
          <a:xfrm>
            <a:off x="533400" y="4495800"/>
            <a:ext cx="8153400" cy="1447800"/>
            <a:chOff x="336" y="2880"/>
            <a:chExt cx="5136" cy="912"/>
          </a:xfrm>
        </p:grpSpPr>
        <p:sp>
          <p:nvSpPr>
            <p:cNvPr id="35854" name="Line 10"/>
            <p:cNvSpPr>
              <a:spLocks noChangeShapeType="1"/>
            </p:cNvSpPr>
            <p:nvPr/>
          </p:nvSpPr>
          <p:spPr bwMode="auto">
            <a:xfrm>
              <a:off x="2727" y="2880"/>
              <a:ext cx="0" cy="62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35855" name="Group 11"/>
            <p:cNvGrpSpPr>
              <a:grpSpLocks/>
            </p:cNvGrpSpPr>
            <p:nvPr/>
          </p:nvGrpSpPr>
          <p:grpSpPr bwMode="auto">
            <a:xfrm>
              <a:off x="336" y="2880"/>
              <a:ext cx="5136" cy="912"/>
              <a:chOff x="336" y="2880"/>
              <a:chExt cx="4752" cy="912"/>
            </a:xfrm>
          </p:grpSpPr>
          <p:sp>
            <p:nvSpPr>
              <p:cNvPr id="35856" name="Line 12"/>
              <p:cNvSpPr>
                <a:spLocks noChangeShapeType="1"/>
              </p:cNvSpPr>
              <p:nvPr/>
            </p:nvSpPr>
            <p:spPr bwMode="auto">
              <a:xfrm>
                <a:off x="336" y="3504"/>
                <a:ext cx="19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57" name="Line 13"/>
              <p:cNvSpPr>
                <a:spLocks noChangeShapeType="1"/>
              </p:cNvSpPr>
              <p:nvPr/>
            </p:nvSpPr>
            <p:spPr bwMode="auto">
              <a:xfrm>
                <a:off x="528" y="3504"/>
                <a:ext cx="0" cy="14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58" name="Line 14"/>
              <p:cNvSpPr>
                <a:spLocks noChangeShapeType="1"/>
              </p:cNvSpPr>
              <p:nvPr/>
            </p:nvSpPr>
            <p:spPr bwMode="auto">
              <a:xfrm flipV="1">
                <a:off x="528" y="3648"/>
                <a:ext cx="1056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59" name="Line 15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1056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60" name="Line 16"/>
              <p:cNvSpPr>
                <a:spLocks noChangeShapeType="1"/>
              </p:cNvSpPr>
              <p:nvPr/>
            </p:nvSpPr>
            <p:spPr bwMode="auto">
              <a:xfrm>
                <a:off x="3600" y="2880"/>
                <a:ext cx="0" cy="62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61" name="Line 17"/>
              <p:cNvSpPr>
                <a:spLocks noChangeShapeType="1"/>
              </p:cNvSpPr>
              <p:nvPr/>
            </p:nvSpPr>
            <p:spPr bwMode="auto">
              <a:xfrm flipV="1">
                <a:off x="1584" y="3504"/>
                <a:ext cx="0" cy="14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62" name="Line 18"/>
              <p:cNvSpPr>
                <a:spLocks noChangeShapeType="1"/>
              </p:cNvSpPr>
              <p:nvPr/>
            </p:nvSpPr>
            <p:spPr bwMode="auto">
              <a:xfrm>
                <a:off x="1584" y="3504"/>
                <a:ext cx="96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63" name="Line 19"/>
              <p:cNvSpPr>
                <a:spLocks noChangeShapeType="1"/>
              </p:cNvSpPr>
              <p:nvPr/>
            </p:nvSpPr>
            <p:spPr bwMode="auto">
              <a:xfrm>
                <a:off x="3600" y="3504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64" name="Line 20"/>
              <p:cNvSpPr>
                <a:spLocks noChangeShapeType="1"/>
              </p:cNvSpPr>
              <p:nvPr/>
            </p:nvSpPr>
            <p:spPr bwMode="auto">
              <a:xfrm flipV="1">
                <a:off x="3744" y="2880"/>
                <a:ext cx="0" cy="62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65" name="Line 21"/>
              <p:cNvSpPr>
                <a:spLocks noChangeShapeType="1"/>
              </p:cNvSpPr>
              <p:nvPr/>
            </p:nvSpPr>
            <p:spPr bwMode="auto">
              <a:xfrm>
                <a:off x="3744" y="2880"/>
                <a:ext cx="336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66" name="Line 22"/>
              <p:cNvSpPr>
                <a:spLocks noChangeShapeType="1"/>
              </p:cNvSpPr>
              <p:nvPr/>
            </p:nvSpPr>
            <p:spPr bwMode="auto">
              <a:xfrm>
                <a:off x="4080" y="2880"/>
                <a:ext cx="0" cy="62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67" name="Line 23"/>
              <p:cNvSpPr>
                <a:spLocks noChangeShapeType="1"/>
              </p:cNvSpPr>
              <p:nvPr/>
            </p:nvSpPr>
            <p:spPr bwMode="auto">
              <a:xfrm>
                <a:off x="4080" y="3504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68" name="Line 24"/>
              <p:cNvSpPr>
                <a:spLocks noChangeShapeType="1"/>
              </p:cNvSpPr>
              <p:nvPr/>
            </p:nvSpPr>
            <p:spPr bwMode="auto">
              <a:xfrm>
                <a:off x="4224" y="3504"/>
                <a:ext cx="0" cy="28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69" name="Line 25"/>
              <p:cNvSpPr>
                <a:spLocks noChangeShapeType="1"/>
              </p:cNvSpPr>
              <p:nvPr/>
            </p:nvSpPr>
            <p:spPr bwMode="auto">
              <a:xfrm>
                <a:off x="4224" y="3792"/>
                <a:ext cx="86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5846" name="Freeform 26"/>
          <p:cNvSpPr>
            <a:spLocks/>
          </p:cNvSpPr>
          <p:nvPr/>
        </p:nvSpPr>
        <p:spPr bwMode="auto">
          <a:xfrm>
            <a:off x="533400" y="4038600"/>
            <a:ext cx="8153400" cy="1968500"/>
          </a:xfrm>
          <a:custGeom>
            <a:avLst/>
            <a:gdLst>
              <a:gd name="T0" fmla="*/ 0 w 5136"/>
              <a:gd name="T1" fmla="*/ 2147483647 h 1240"/>
              <a:gd name="T2" fmla="*/ 2147483647 w 5136"/>
              <a:gd name="T3" fmla="*/ 2147483647 h 1240"/>
              <a:gd name="T4" fmla="*/ 2147483647 w 5136"/>
              <a:gd name="T5" fmla="*/ 2147483647 h 1240"/>
              <a:gd name="T6" fmla="*/ 2147483647 w 5136"/>
              <a:gd name="T7" fmla="*/ 2147483647 h 1240"/>
              <a:gd name="T8" fmla="*/ 2147483647 w 5136"/>
              <a:gd name="T9" fmla="*/ 2147483647 h 1240"/>
              <a:gd name="T10" fmla="*/ 2147483647 w 5136"/>
              <a:gd name="T11" fmla="*/ 2147483647 h 1240"/>
              <a:gd name="T12" fmla="*/ 2147483647 w 5136"/>
              <a:gd name="T13" fmla="*/ 2147483647 h 1240"/>
              <a:gd name="T14" fmla="*/ 2147483647 w 5136"/>
              <a:gd name="T15" fmla="*/ 2147483647 h 1240"/>
              <a:gd name="T16" fmla="*/ 2147483647 w 5136"/>
              <a:gd name="T17" fmla="*/ 2147483647 h 1240"/>
              <a:gd name="T18" fmla="*/ 2147483647 w 5136"/>
              <a:gd name="T19" fmla="*/ 2147483647 h 1240"/>
              <a:gd name="T20" fmla="*/ 2147483647 w 5136"/>
              <a:gd name="T21" fmla="*/ 2147483647 h 1240"/>
              <a:gd name="T22" fmla="*/ 2147483647 w 5136"/>
              <a:gd name="T23" fmla="*/ 2147483647 h 1240"/>
              <a:gd name="T24" fmla="*/ 2147483647 w 5136"/>
              <a:gd name="T25" fmla="*/ 2147483647 h 1240"/>
              <a:gd name="T26" fmla="*/ 2147483647 w 5136"/>
              <a:gd name="T27" fmla="*/ 2147483647 h 1240"/>
              <a:gd name="T28" fmla="*/ 2147483647 w 5136"/>
              <a:gd name="T29" fmla="*/ 2147483647 h 1240"/>
              <a:gd name="T30" fmla="*/ 2147483647 w 5136"/>
              <a:gd name="T31" fmla="*/ 2147483647 h 1240"/>
              <a:gd name="T32" fmla="*/ 2147483647 w 5136"/>
              <a:gd name="T33" fmla="*/ 2147483647 h 1240"/>
              <a:gd name="T34" fmla="*/ 2147483647 w 5136"/>
              <a:gd name="T35" fmla="*/ 2147483647 h 1240"/>
              <a:gd name="T36" fmla="*/ 2147483647 w 5136"/>
              <a:gd name="T37" fmla="*/ 2147483647 h 1240"/>
              <a:gd name="T38" fmla="*/ 2147483647 w 5136"/>
              <a:gd name="T39" fmla="*/ 2147483647 h 1240"/>
              <a:gd name="T40" fmla="*/ 2147483647 w 5136"/>
              <a:gd name="T41" fmla="*/ 2147483647 h 1240"/>
              <a:gd name="T42" fmla="*/ 2147483647 w 5136"/>
              <a:gd name="T43" fmla="*/ 2147483647 h 1240"/>
              <a:gd name="T44" fmla="*/ 2147483647 w 5136"/>
              <a:gd name="T45" fmla="*/ 2147483647 h 124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136"/>
              <a:gd name="T70" fmla="*/ 0 h 1240"/>
              <a:gd name="T71" fmla="*/ 5136 w 5136"/>
              <a:gd name="T72" fmla="*/ 1240 h 124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136" h="1240">
                <a:moveTo>
                  <a:pt x="0" y="808"/>
                </a:moveTo>
                <a:cubicBezTo>
                  <a:pt x="72" y="860"/>
                  <a:pt x="144" y="912"/>
                  <a:pt x="240" y="952"/>
                </a:cubicBezTo>
                <a:cubicBezTo>
                  <a:pt x="336" y="992"/>
                  <a:pt x="472" y="1024"/>
                  <a:pt x="576" y="1048"/>
                </a:cubicBezTo>
                <a:cubicBezTo>
                  <a:pt x="680" y="1072"/>
                  <a:pt x="768" y="1096"/>
                  <a:pt x="864" y="1096"/>
                </a:cubicBezTo>
                <a:cubicBezTo>
                  <a:pt x="960" y="1096"/>
                  <a:pt x="1064" y="1080"/>
                  <a:pt x="1152" y="1048"/>
                </a:cubicBezTo>
                <a:cubicBezTo>
                  <a:pt x="1240" y="1016"/>
                  <a:pt x="1296" y="944"/>
                  <a:pt x="1392" y="904"/>
                </a:cubicBezTo>
                <a:cubicBezTo>
                  <a:pt x="1488" y="864"/>
                  <a:pt x="1608" y="832"/>
                  <a:pt x="1728" y="808"/>
                </a:cubicBezTo>
                <a:cubicBezTo>
                  <a:pt x="1848" y="784"/>
                  <a:pt x="2000" y="800"/>
                  <a:pt x="2112" y="760"/>
                </a:cubicBezTo>
                <a:cubicBezTo>
                  <a:pt x="2224" y="720"/>
                  <a:pt x="2304" y="656"/>
                  <a:pt x="2400" y="568"/>
                </a:cubicBezTo>
                <a:cubicBezTo>
                  <a:pt x="2496" y="480"/>
                  <a:pt x="2568" y="312"/>
                  <a:pt x="2688" y="232"/>
                </a:cubicBezTo>
                <a:cubicBezTo>
                  <a:pt x="2808" y="152"/>
                  <a:pt x="2984" y="0"/>
                  <a:pt x="3120" y="88"/>
                </a:cubicBezTo>
                <a:cubicBezTo>
                  <a:pt x="3256" y="176"/>
                  <a:pt x="3424" y="632"/>
                  <a:pt x="3504" y="760"/>
                </a:cubicBezTo>
                <a:cubicBezTo>
                  <a:pt x="3584" y="888"/>
                  <a:pt x="3560" y="856"/>
                  <a:pt x="3600" y="856"/>
                </a:cubicBezTo>
                <a:cubicBezTo>
                  <a:pt x="3640" y="856"/>
                  <a:pt x="3704" y="832"/>
                  <a:pt x="3744" y="760"/>
                </a:cubicBezTo>
                <a:cubicBezTo>
                  <a:pt x="3784" y="688"/>
                  <a:pt x="3800" y="488"/>
                  <a:pt x="3840" y="424"/>
                </a:cubicBezTo>
                <a:cubicBezTo>
                  <a:pt x="3880" y="360"/>
                  <a:pt x="3936" y="336"/>
                  <a:pt x="3984" y="376"/>
                </a:cubicBezTo>
                <a:cubicBezTo>
                  <a:pt x="4032" y="416"/>
                  <a:pt x="4064" y="552"/>
                  <a:pt x="4128" y="664"/>
                </a:cubicBezTo>
                <a:cubicBezTo>
                  <a:pt x="4192" y="776"/>
                  <a:pt x="4296" y="960"/>
                  <a:pt x="4368" y="1048"/>
                </a:cubicBezTo>
                <a:cubicBezTo>
                  <a:pt x="4440" y="1136"/>
                  <a:pt x="4512" y="1160"/>
                  <a:pt x="4560" y="1192"/>
                </a:cubicBezTo>
                <a:cubicBezTo>
                  <a:pt x="4608" y="1224"/>
                  <a:pt x="4616" y="1240"/>
                  <a:pt x="4656" y="1240"/>
                </a:cubicBezTo>
                <a:cubicBezTo>
                  <a:pt x="4696" y="1240"/>
                  <a:pt x="4752" y="1216"/>
                  <a:pt x="4800" y="1192"/>
                </a:cubicBezTo>
                <a:cubicBezTo>
                  <a:pt x="4848" y="1168"/>
                  <a:pt x="4888" y="1128"/>
                  <a:pt x="4944" y="1096"/>
                </a:cubicBezTo>
                <a:cubicBezTo>
                  <a:pt x="5000" y="1064"/>
                  <a:pt x="5068" y="1032"/>
                  <a:pt x="5136" y="1000"/>
                </a:cubicBezTo>
              </a:path>
            </a:pathLst>
          </a:custGeom>
          <a:noFill/>
          <a:ln w="1016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5847" name="Group 27"/>
          <p:cNvGrpSpPr>
            <a:grpSpLocks/>
          </p:cNvGrpSpPr>
          <p:nvPr/>
        </p:nvGrpSpPr>
        <p:grpSpPr bwMode="auto">
          <a:xfrm>
            <a:off x="538163" y="3719513"/>
            <a:ext cx="8167687" cy="2362200"/>
            <a:chOff x="339" y="2343"/>
            <a:chExt cx="5145" cy="1488"/>
          </a:xfrm>
        </p:grpSpPr>
        <p:sp>
          <p:nvSpPr>
            <p:cNvPr id="35852" name="Line 28"/>
            <p:cNvSpPr>
              <a:spLocks noChangeShapeType="1"/>
            </p:cNvSpPr>
            <p:nvPr/>
          </p:nvSpPr>
          <p:spPr bwMode="auto">
            <a:xfrm>
              <a:off x="348" y="3822"/>
              <a:ext cx="5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853" name="Line 29"/>
            <p:cNvSpPr>
              <a:spLocks noChangeShapeType="1"/>
            </p:cNvSpPr>
            <p:nvPr/>
          </p:nvSpPr>
          <p:spPr bwMode="auto">
            <a:xfrm flipV="1">
              <a:off x="339" y="2343"/>
              <a:ext cx="0" cy="14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</p:grpSp>
      <p:sp>
        <p:nvSpPr>
          <p:cNvPr id="35848" name="Text Box 30"/>
          <p:cNvSpPr txBox="1">
            <a:spLocks noChangeArrowheads="1"/>
          </p:cNvSpPr>
          <p:nvPr/>
        </p:nvSpPr>
        <p:spPr bwMode="auto">
          <a:xfrm rot="-5400000">
            <a:off x="-257968" y="4693443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/>
              <a:t>Dose</a:t>
            </a:r>
          </a:p>
        </p:txBody>
      </p:sp>
      <p:sp>
        <p:nvSpPr>
          <p:cNvPr id="35849" name="Line 31"/>
          <p:cNvSpPr>
            <a:spLocks noChangeShapeType="1"/>
          </p:cNvSpPr>
          <p:nvPr/>
        </p:nvSpPr>
        <p:spPr bwMode="auto">
          <a:xfrm>
            <a:off x="4648200" y="76200"/>
            <a:ext cx="3152775" cy="3076575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35850" name="Picture 1029" descr="Logo MAGNET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0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atufosfor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3900"/>
            <a:ext cx="4572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atupotassi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784225"/>
            <a:ext cx="446405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6800" y="3962400"/>
            <a:ext cx="50165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572000"/>
            <a:ext cx="239871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785813" y="14287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cs typeface="Arial" charset="0"/>
              </a:rPr>
              <a:t>Adubos formulados x Taxa Variável</a:t>
            </a:r>
          </a:p>
        </p:txBody>
      </p:sp>
      <p:pic>
        <p:nvPicPr>
          <p:cNvPr id="36871" name="Picture 1029" descr="Logo MAGNETI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03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CaixaDeTexto 8"/>
          <p:cNvSpPr txBox="1">
            <a:spLocks noChangeArrowheads="1"/>
          </p:cNvSpPr>
          <p:nvPr/>
        </p:nvSpPr>
        <p:spPr bwMode="auto">
          <a:xfrm>
            <a:off x="7858125" y="6572250"/>
            <a:ext cx="1285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Manual Marchesan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m 1" descr="DSC016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CaixaDeTexto 2"/>
          <p:cNvSpPr txBox="1">
            <a:spLocks noChangeArrowheads="1"/>
          </p:cNvSpPr>
          <p:nvPr/>
        </p:nvSpPr>
        <p:spPr bwMode="auto">
          <a:xfrm>
            <a:off x="5857875" y="0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Agrishow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285750" y="239713"/>
            <a:ext cx="85725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pt-BR" sz="3500"/>
              <a:t>De onde vêm as potencias economias de insumos?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313" y="2060575"/>
            <a:ext cx="89296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1" lang="pt-BR" sz="2800"/>
              <a:t> da aplicação localizada, com base na amostragem georreferenciada;</a:t>
            </a:r>
          </a:p>
          <a:p>
            <a:endParaRPr kumimoji="1" lang="pt-BR" sz="2800"/>
          </a:p>
          <a:p>
            <a:pPr>
              <a:buFont typeface="Arial" charset="0"/>
              <a:buChar char="•"/>
            </a:pPr>
            <a:r>
              <a:rPr kumimoji="1" lang="pt-BR" sz="2800"/>
              <a:t> do controle automatizado da vazão e por consequência, das doses;</a:t>
            </a:r>
          </a:p>
          <a:p>
            <a:pPr>
              <a:buFont typeface="Arial" charset="0"/>
              <a:buChar char="•"/>
            </a:pPr>
            <a:endParaRPr kumimoji="1" lang="pt-BR" sz="2800"/>
          </a:p>
          <a:p>
            <a:pPr lvl="1">
              <a:buFont typeface="Arial" charset="0"/>
              <a:buChar char="•"/>
            </a:pPr>
            <a:r>
              <a:rPr kumimoji="1" lang="pt-BR" sz="2400"/>
              <a:t> doses pequenas ou nulas que não seriam praticáveis nos processo convencional;</a:t>
            </a:r>
          </a:p>
          <a:p>
            <a:pPr lvl="1"/>
            <a:endParaRPr kumimoji="1" lang="pt-BR" sz="2400"/>
          </a:p>
          <a:p>
            <a:pPr lvl="1">
              <a:buFont typeface="Arial" charset="0"/>
              <a:buChar char="•"/>
            </a:pPr>
            <a:r>
              <a:rPr kumimoji="1" lang="pt-BR" sz="2400"/>
              <a:t> da regulagem das máquinas mais correta e mais confiável;</a:t>
            </a:r>
          </a:p>
        </p:txBody>
      </p:sp>
      <p:pic>
        <p:nvPicPr>
          <p:cNvPr id="38916" name="Picture 1029" descr="Logo MAGNET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0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1"/>
          <p:cNvSpPr txBox="1">
            <a:spLocks noChangeArrowheads="1"/>
          </p:cNvSpPr>
          <p:nvPr/>
        </p:nvSpPr>
        <p:spPr bwMode="auto">
          <a:xfrm>
            <a:off x="1571625" y="1285875"/>
            <a:ext cx="62150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cs typeface="Arial" charset="0"/>
              </a:rPr>
              <a:t>Uma visão mais ampla do que a Agricultura de Precisao…</a:t>
            </a:r>
          </a:p>
          <a:p>
            <a:pPr algn="ctr">
              <a:buFont typeface="Arial" charset="0"/>
              <a:buChar char="•"/>
            </a:pPr>
            <a:endParaRPr lang="en-US" sz="3200">
              <a:cs typeface="Arial" charset="0"/>
            </a:endParaRPr>
          </a:p>
          <a:p>
            <a:pPr algn="ctr">
              <a:buFont typeface="Arial" charset="0"/>
              <a:buChar char="•"/>
            </a:pPr>
            <a:endParaRPr lang="en-US" sz="3200">
              <a:cs typeface="Arial" charset="0"/>
            </a:endParaRPr>
          </a:p>
          <a:p>
            <a:pPr algn="ctr"/>
            <a:r>
              <a:rPr lang="en-US" sz="3200">
                <a:cs typeface="Arial" charset="0"/>
              </a:rPr>
              <a:t>…pode ser a “Precisão na Agricultura”</a:t>
            </a:r>
          </a:p>
          <a:p>
            <a:pPr algn="ctr"/>
            <a:endParaRPr lang="en-US" sz="3200">
              <a:cs typeface="Arial" charset="0"/>
            </a:endParaRPr>
          </a:p>
          <a:p>
            <a:pPr algn="ctr"/>
            <a:r>
              <a:rPr lang="en-US" sz="3200">
                <a:cs typeface="Arial" charset="0"/>
              </a:rPr>
              <a:t> - apenas alguns exemplos -</a:t>
            </a:r>
          </a:p>
        </p:txBody>
      </p:sp>
      <p:pic>
        <p:nvPicPr>
          <p:cNvPr id="39939" name="Picture 1029" descr="Logo MAGNET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0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dubadoraStara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CaixaDeTexto 2"/>
          <p:cNvSpPr txBox="1">
            <a:spLocks noChangeArrowheads="1"/>
          </p:cNvSpPr>
          <p:nvPr/>
        </p:nvSpPr>
        <p:spPr bwMode="auto">
          <a:xfrm>
            <a:off x="214313" y="207963"/>
            <a:ext cx="79295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Qual a largura efetiva de uma aplicação a lanço?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2409825" y="180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41987" name="Picture 2" descr="Mvc-018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409825" y="180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27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539750" y="6308725"/>
            <a:ext cx="1511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248400"/>
            <a:ext cx="5305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7019925" y="6424613"/>
            <a:ext cx="1512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/>
              <a:t>FMT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IMG_95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143000"/>
          </a:xfrm>
        </p:spPr>
        <p:txBody>
          <a:bodyPr/>
          <a:lstStyle/>
          <a:p>
            <a:pPr eaLnBrk="1" hangingPunct="1"/>
            <a:r>
              <a:rPr lang="pt-BR" sz="3600" b="1" smtClean="0"/>
              <a:t>Uma definição simples: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2143125"/>
            <a:ext cx="7477125" cy="4071938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pt-BR" smtClean="0"/>
              <a:t>AP é uma filosofia de gerenciamento que leva em consideração a variabilidade espacial das lavouras...</a:t>
            </a:r>
          </a:p>
          <a:p>
            <a:pPr marL="0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pt-BR" smtClean="0"/>
          </a:p>
          <a:p>
            <a:pPr marL="0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pt-BR" smtClean="0"/>
              <a:t>...e busca tirar proveito dessas desuniformidades...</a:t>
            </a:r>
          </a:p>
          <a:p>
            <a:pPr marL="0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pt-BR" smtClean="0"/>
          </a:p>
          <a:p>
            <a:pPr marL="0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pt-BR" smtClean="0"/>
              <a:t>...sempre que elas forem relevantes.</a:t>
            </a:r>
          </a:p>
        </p:txBody>
      </p:sp>
      <p:pic>
        <p:nvPicPr>
          <p:cNvPr id="10244" name="Picture 1029" descr="Logo MAGNET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sz="2400">
              <a:latin typeface="Times New Roman" pitchFamily="18" charset="0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0" y="1614488"/>
          <a:ext cx="9144000" cy="5184775"/>
        </p:xfrm>
        <a:graphic>
          <a:graphicData uri="http://schemas.openxmlformats.org/presentationml/2006/ole">
            <p:oleObj spid="_x0000_s3074" r:id="rId3" imgW="6200775" imgH="3514725" progId="AutoCAD.Drawing.14">
              <p:embed/>
            </p:oleObj>
          </a:graphicData>
        </a:graphic>
      </p:graphicFrame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755650" y="333375"/>
            <a:ext cx="4897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Procedimento de campo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0"/>
          <p:cNvGraphicFramePr>
            <a:graphicFrameLocks noChangeAspect="1"/>
          </p:cNvGraphicFramePr>
          <p:nvPr/>
        </p:nvGraphicFramePr>
        <p:xfrm>
          <a:off x="4495800" y="0"/>
          <a:ext cx="4648200" cy="2722563"/>
        </p:xfrm>
        <a:graphic>
          <a:graphicData uri="http://schemas.openxmlformats.org/presentationml/2006/ole">
            <p:oleObj spid="_x0000_s4098" name="Planilha" r:id="rId3" imgW="5495760" imgH="3219480" progId="Excel.Sheet.8">
              <p:embed/>
            </p:oleObj>
          </a:graphicData>
        </a:graphic>
      </p:graphicFrame>
      <p:graphicFrame>
        <p:nvGraphicFramePr>
          <p:cNvPr id="4099" name="Object 1"/>
          <p:cNvGraphicFramePr>
            <a:graphicFrameLocks noChangeAspect="1"/>
          </p:cNvGraphicFramePr>
          <p:nvPr/>
        </p:nvGraphicFramePr>
        <p:xfrm>
          <a:off x="0" y="2489200"/>
          <a:ext cx="7848600" cy="4402138"/>
        </p:xfrm>
        <a:graphic>
          <a:graphicData uri="http://schemas.openxmlformats.org/presentationml/2006/ole">
            <p:oleObj spid="_x0000_s4099" name="Planilha" r:id="rId4" imgW="5467621" imgH="3067291" progId="Excel.Sheet.8">
              <p:embed/>
            </p:oleObj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4800" y="285750"/>
            <a:ext cx="403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 Unicode MS" pitchFamily="34" charset="-128"/>
              </a:rPr>
              <a:t>Máquina regulada para 18 m e 150 kg/ha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268538" y="3286125"/>
            <a:ext cx="633571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800" b="1"/>
              <a:t>Adulanço:</a:t>
            </a:r>
          </a:p>
          <a:p>
            <a:pPr algn="r">
              <a:spcBef>
                <a:spcPct val="50000"/>
              </a:spcBef>
            </a:pPr>
            <a:r>
              <a:rPr lang="pt-BR" sz="2800" b="1"/>
              <a:t> programa para análise de distribuição transversal de adubadoras a lanço e determinação da sua largura efetiva</a:t>
            </a:r>
          </a:p>
        </p:txBody>
      </p:sp>
      <p:sp>
        <p:nvSpPr>
          <p:cNvPr id="45060" name="Retângulo 3"/>
          <p:cNvSpPr>
            <a:spLocks noChangeArrowheads="1"/>
          </p:cNvSpPr>
          <p:nvPr/>
        </p:nvSpPr>
        <p:spPr bwMode="auto">
          <a:xfrm>
            <a:off x="1143000" y="5702300"/>
            <a:ext cx="7143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>
                <a:solidFill>
                  <a:srgbClr val="FF0000"/>
                </a:solidFill>
              </a:rPr>
              <a:t>www.agriculturadeprecisao.org.br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034" name="Object 2"/>
          <p:cNvGraphicFramePr>
            <a:graphicFrameLocks noChangeAspect="1"/>
          </p:cNvGraphicFramePr>
          <p:nvPr/>
        </p:nvGraphicFramePr>
        <p:xfrm>
          <a:off x="3200400" y="3657600"/>
          <a:ext cx="5943600" cy="3013075"/>
        </p:xfrm>
        <a:graphic>
          <a:graphicData uri="http://schemas.openxmlformats.org/presentationml/2006/ole">
            <p:oleObj spid="_x0000_s5122" name="Planilha" r:id="rId3" imgW="3153156" imgH="2162556" progId="Excel.Sheet.8">
              <p:embed/>
            </p:oleObj>
          </a:graphicData>
        </a:graphic>
      </p:graphicFrame>
      <p:graphicFrame>
        <p:nvGraphicFramePr>
          <p:cNvPr id="172035" name="Object 3"/>
          <p:cNvGraphicFramePr>
            <a:graphicFrameLocks noChangeAspect="1"/>
          </p:cNvGraphicFramePr>
          <p:nvPr/>
        </p:nvGraphicFramePr>
        <p:xfrm>
          <a:off x="0" y="0"/>
          <a:ext cx="4572000" cy="3740150"/>
        </p:xfrm>
        <a:graphic>
          <a:graphicData uri="http://schemas.openxmlformats.org/presentationml/2006/ole">
            <p:oleObj spid="_x0000_s5123" name="Worksheet" r:id="rId4" imgW="3285990" imgH="241941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8"/>
          <p:cNvSpPr txBox="1">
            <a:spLocks noChangeArrowheads="1"/>
          </p:cNvSpPr>
          <p:nvPr/>
        </p:nvSpPr>
        <p:spPr bwMode="auto">
          <a:xfrm>
            <a:off x="2500313" y="71438"/>
            <a:ext cx="65008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800">
                <a:cs typeface="Arial" charset="0"/>
              </a:rPr>
              <a:t>O surgimento dos “pilotos automáticos” e as suas potencialidades na otimização de sistemas</a:t>
            </a: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14500"/>
            <a:ext cx="70056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 descr="JDRTK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214563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029" descr="Logo MAGNET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0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1438"/>
            <a:ext cx="8229600" cy="1143001"/>
          </a:xfrm>
          <a:noFill/>
        </p:spPr>
        <p:txBody>
          <a:bodyPr/>
          <a:lstStyle/>
          <a:p>
            <a:pPr eaLnBrk="1" hangingPunct="1"/>
            <a:r>
              <a:rPr lang="pt-BR" sz="4000" smtClean="0">
                <a:cs typeface="Arial" charset="0"/>
              </a:rPr>
              <a:t>Vantagens dos sistemas PA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63"/>
            <a:ext cx="8229600" cy="5786437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smtClean="0">
                <a:cs typeface="Arial" charset="0"/>
              </a:rPr>
              <a:t>permitem a redução da compactação do solo e danos às plantas (ou soqueiras de cana) com controle de trafego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>
                <a:cs typeface="Arial" charset="0"/>
              </a:rPr>
              <a:t>permitem velocidades operacionais maiores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>
                <a:cs typeface="Arial" charset="0"/>
              </a:rPr>
              <a:t>reduzem a fadiga do operador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>
                <a:cs typeface="Arial" charset="0"/>
              </a:rPr>
              <a:t>permitem a operação mesmo com falta de visibilidade (24 h por dia)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>
                <a:cs typeface="Arial" charset="0"/>
              </a:rPr>
              <a:t>otimizam o raio de manobras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>
                <a:cs typeface="Arial" charset="0"/>
              </a:rPr>
              <a:t>minimizam os erros de paralelismo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>
                <a:cs typeface="Arial" charset="0"/>
              </a:rPr>
              <a:t>aumentam o rendimento operacional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>
                <a:cs typeface="Arial" charset="0"/>
              </a:rPr>
              <a:t>permitem a operação com mais do que um conjunto na mesma área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>
                <a:cs typeface="Arial" charset="0"/>
              </a:rPr>
              <a:t>a operação pode iniciar em qualquer ponto da lavoura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>
                <a:cs typeface="Arial" charset="0"/>
              </a:rPr>
              <a:t>permitem a integração das operações automatizadas  sob uma mesma base de dados – plantio, tratos culturais e colheita (percursos gravados)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bldLvl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39750" y="5551488"/>
            <a:ext cx="419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b="1"/>
              <a:t>Coordenação</a:t>
            </a:r>
          </a:p>
          <a:p>
            <a:pPr eaLnBrk="0" hangingPunct="0"/>
            <a:r>
              <a:rPr lang="pt-BR" b="1"/>
              <a:t>Prof. José P. Molin</a:t>
            </a:r>
          </a:p>
          <a:p>
            <a:pPr eaLnBrk="0" hangingPunct="0"/>
            <a:r>
              <a:rPr lang="pt-BR" b="1"/>
              <a:t>ESALQ/USP</a:t>
            </a:r>
          </a:p>
          <a:p>
            <a:pPr eaLnBrk="0" hangingPunct="0"/>
            <a:r>
              <a:rPr lang="pt-BR" b="1"/>
              <a:t>jpmolin@esalq.usp.br</a:t>
            </a:r>
            <a:endParaRPr lang="pt-BR" sz="1400" b="1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2263" y="236538"/>
            <a:ext cx="1249362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Logo Proj A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20013" y="5143500"/>
            <a:ext cx="12001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785938" y="404813"/>
            <a:ext cx="71072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pt-BR" sz="4000" b="1">
                <a:latin typeface="Berlin Sans FB" pitchFamily="34" charset="0"/>
              </a:rPr>
              <a:t>Jornadas de Atualização em Agricultura de Precisão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203575" y="6357938"/>
            <a:ext cx="4297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sz="2000" b="1">
                <a:solidFill>
                  <a:srgbClr val="FF0000"/>
                </a:solidFill>
              </a:rPr>
              <a:t>www.agriculturadeprecisao.org.br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23850" y="2214563"/>
            <a:ext cx="82804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2000" b="1"/>
              <a:t>Universidade de São Paulo - USP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2000" b="1"/>
              <a:t>Escola Superior de Agricultura Luiz de Queiroz – ESALQ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2000" b="1"/>
              <a:t>Departamento de Engenharia de Biossistemas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928938" y="3773488"/>
            <a:ext cx="4379912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sz="2800" b="1"/>
              <a:t>28/06 a 02/07/2010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pt-BR" sz="2800" b="1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sz="2800" b="1"/>
              <a:t>29/11 a 03/12/2010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026" descr="CapaLivro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1029" descr="Logo MAGNET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25" y="5572125"/>
            <a:ext cx="1039813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10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963" y="5572125"/>
            <a:ext cx="762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1032"/>
          <p:cNvSpPr txBox="1">
            <a:spLocks noChangeArrowheads="1"/>
          </p:cNvSpPr>
          <p:nvPr/>
        </p:nvSpPr>
        <p:spPr bwMode="auto">
          <a:xfrm>
            <a:off x="1500188" y="3214688"/>
            <a:ext cx="7286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3200" b="1">
                <a:solidFill>
                  <a:srgbClr val="FF0000"/>
                </a:solidFill>
              </a:rPr>
              <a:t>Agricultura de Precisã</a:t>
            </a:r>
            <a:r>
              <a:rPr lang="en-US" sz="3200" b="1">
                <a:solidFill>
                  <a:srgbClr val="FF0000"/>
                </a:solidFill>
              </a:rPr>
              <a:t>o – Ferramenta para Diminuir o Custo da Adubação</a:t>
            </a:r>
            <a:endParaRPr lang="pt-BR" sz="3200" b="1">
              <a:solidFill>
                <a:srgbClr val="FF0000"/>
              </a:solidFill>
            </a:endParaRPr>
          </a:p>
        </p:txBody>
      </p:sp>
      <p:sp>
        <p:nvSpPr>
          <p:cNvPr id="49158" name="Text Box 1041"/>
          <p:cNvSpPr txBox="1">
            <a:spLocks noChangeArrowheads="1"/>
          </p:cNvSpPr>
          <p:nvPr/>
        </p:nvSpPr>
        <p:spPr bwMode="auto">
          <a:xfrm>
            <a:off x="3286125" y="300038"/>
            <a:ext cx="4857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Encontro Nacional de Tecnologias de Safras</a:t>
            </a:r>
          </a:p>
          <a:p>
            <a:pPr>
              <a:spcBef>
                <a:spcPct val="50000"/>
              </a:spcBef>
            </a:pPr>
            <a:r>
              <a:rPr lang="pt-BR">
                <a:cs typeface="Arial" charset="0"/>
              </a:rPr>
              <a:t>Lucas do Rio Verde, MT</a:t>
            </a:r>
          </a:p>
          <a:p>
            <a:pPr>
              <a:spcBef>
                <a:spcPct val="50000"/>
              </a:spcBef>
            </a:pPr>
            <a:r>
              <a:rPr lang="pt-BR">
                <a:cs typeface="Arial" charset="0"/>
              </a:rPr>
              <a:t>6 a 8 de Maio de 2010</a:t>
            </a:r>
          </a:p>
        </p:txBody>
      </p:sp>
      <p:sp>
        <p:nvSpPr>
          <p:cNvPr id="49159" name="Text Box 1042"/>
          <p:cNvSpPr txBox="1">
            <a:spLocks noChangeArrowheads="1"/>
          </p:cNvSpPr>
          <p:nvPr/>
        </p:nvSpPr>
        <p:spPr bwMode="auto">
          <a:xfrm>
            <a:off x="1619250" y="5278438"/>
            <a:ext cx="56165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600">
                <a:solidFill>
                  <a:schemeClr val="accent2"/>
                </a:solidFill>
              </a:rPr>
              <a:t>José P. Molin</a:t>
            </a:r>
          </a:p>
          <a:p>
            <a:pPr algn="ctr" eaLnBrk="0" hangingPunct="0"/>
            <a:r>
              <a:rPr lang="pt-BR" sz="1600">
                <a:solidFill>
                  <a:schemeClr val="accent2"/>
                </a:solidFill>
              </a:rPr>
              <a:t>ESALQ/USP</a:t>
            </a:r>
          </a:p>
          <a:p>
            <a:pPr algn="ctr" eaLnBrk="0" hangingPunct="0"/>
            <a:r>
              <a:rPr lang="pt-BR" sz="1600">
                <a:solidFill>
                  <a:schemeClr val="accent2"/>
                </a:solidFill>
              </a:rPr>
              <a:t>jpmolin@esalq.usp.br</a:t>
            </a:r>
          </a:p>
          <a:p>
            <a:pPr algn="ctr" eaLnBrk="0" hangingPunct="0"/>
            <a:r>
              <a:rPr lang="pt-BR" sz="1600">
                <a:solidFill>
                  <a:schemeClr val="accent2"/>
                </a:solidFill>
              </a:rPr>
              <a:t>19 3447 8502</a:t>
            </a:r>
          </a:p>
          <a:p>
            <a:pPr algn="ctr" eaLnBrk="0" hangingPunct="0"/>
            <a:r>
              <a:rPr lang="pt-BR" sz="2000">
                <a:solidFill>
                  <a:schemeClr val="accent2"/>
                </a:solidFill>
              </a:rPr>
              <a:t>www.agriculturadeprecisao.org.br</a:t>
            </a:r>
            <a:r>
              <a:rPr lang="pt-BR" sz="28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9160" name="AutoShape 11" descr="Entecs2010_Convite_online.jpg"/>
          <p:cNvSpPr>
            <a:spLocks noChangeAspect="1" noChangeArrowheads="1"/>
          </p:cNvSpPr>
          <p:nvPr/>
        </p:nvSpPr>
        <p:spPr bwMode="auto">
          <a:xfrm>
            <a:off x="0" y="-84138"/>
            <a:ext cx="6438900" cy="2011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1" name="AutoShape 13" descr="Entecs2010_Convite_online.jpg"/>
          <p:cNvSpPr>
            <a:spLocks noChangeAspect="1" noChangeArrowheads="1"/>
          </p:cNvSpPr>
          <p:nvPr/>
        </p:nvSpPr>
        <p:spPr bwMode="auto">
          <a:xfrm>
            <a:off x="0" y="-84138"/>
            <a:ext cx="6438900" cy="2011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9162" name="Picture 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" y="285750"/>
            <a:ext cx="2500313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CaixaDeTexto 10"/>
          <p:cNvSpPr txBox="1">
            <a:spLocks noChangeArrowheads="1"/>
          </p:cNvSpPr>
          <p:nvPr/>
        </p:nvSpPr>
        <p:spPr bwMode="auto">
          <a:xfrm>
            <a:off x="2071688" y="1928813"/>
            <a:ext cx="53578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B0F0"/>
                </a:solidFill>
              </a:rPr>
              <a:t>OBRIGADO!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38" y="2143125"/>
            <a:ext cx="8072437" cy="4357688"/>
          </a:xfrm>
          <a:noFill/>
        </p:spPr>
        <p:txBody>
          <a:bodyPr/>
          <a:lstStyle/>
          <a:p>
            <a:pPr algn="l" eaLnBrk="1" hangingPunct="1"/>
            <a:endParaRPr lang="pt-BR" smtClean="0"/>
          </a:p>
          <a:p>
            <a:pPr algn="l" eaLnBrk="1" hangingPunct="1">
              <a:buFontTx/>
              <a:buChar char="•"/>
            </a:pPr>
            <a:r>
              <a:rPr lang="pt-BR" smtClean="0">
                <a:solidFill>
                  <a:srgbClr val="FF0000"/>
                </a:solidFill>
              </a:rPr>
              <a:t>reduzir o uso de insumos</a:t>
            </a:r>
          </a:p>
          <a:p>
            <a:pPr algn="l" eaLnBrk="1" hangingPunct="1">
              <a:buFontTx/>
              <a:buChar char="•"/>
            </a:pPr>
            <a:r>
              <a:rPr lang="pt-BR" smtClean="0"/>
              <a:t>aumentar a produtividade</a:t>
            </a:r>
          </a:p>
          <a:p>
            <a:pPr algn="l" eaLnBrk="1" hangingPunct="1">
              <a:buFontTx/>
              <a:buChar char="•"/>
            </a:pPr>
            <a:r>
              <a:rPr lang="pt-BR" smtClean="0"/>
              <a:t>aumentar a sustentabilidade</a:t>
            </a:r>
          </a:p>
          <a:p>
            <a:pPr algn="l" eaLnBrk="1" hangingPunct="1">
              <a:buFontTx/>
              <a:buChar char="•"/>
            </a:pPr>
            <a:r>
              <a:rPr lang="pt-BR" smtClean="0"/>
              <a:t>melhorar a qualidade do produto</a:t>
            </a:r>
          </a:p>
          <a:p>
            <a:pPr algn="l" eaLnBrk="1" hangingPunct="1">
              <a:buFontTx/>
              <a:buChar char="•"/>
            </a:pPr>
            <a:r>
              <a:rPr lang="pt-BR" smtClean="0">
                <a:solidFill>
                  <a:srgbClr val="FF0000"/>
                </a:solidFill>
              </a:rPr>
              <a:t>aumentar a lucratividade</a:t>
            </a:r>
          </a:p>
          <a:p>
            <a:pPr algn="l" eaLnBrk="1" hangingPunct="1"/>
            <a:endParaRPr lang="pt-BR" smtClean="0"/>
          </a:p>
        </p:txBody>
      </p:sp>
      <p:sp>
        <p:nvSpPr>
          <p:cNvPr id="11267" name="Retângulo 2"/>
          <p:cNvSpPr>
            <a:spLocks noChangeArrowheads="1"/>
          </p:cNvSpPr>
          <p:nvPr/>
        </p:nvSpPr>
        <p:spPr bwMode="auto">
          <a:xfrm>
            <a:off x="571500" y="585788"/>
            <a:ext cx="8072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/>
              <a:t>AP envolve um conjunto de possíveis estratégias de gestão:</a:t>
            </a:r>
          </a:p>
        </p:txBody>
      </p:sp>
      <p:pic>
        <p:nvPicPr>
          <p:cNvPr id="11268" name="Picture 1029" descr="Logo MAGNET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0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05038"/>
            <a:ext cx="8696325" cy="32766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smtClean="0"/>
              <a:t>Gerenciamento (com ajuste fino) da correção e adubação  do solo via aplicação em taxa variável, basicamente de calcário, potássio, fósforo e gesso</a:t>
            </a:r>
          </a:p>
          <a:p>
            <a:pPr eaLnBrk="1" hangingPunct="1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smtClean="0"/>
              <a:t>Com base em amostragem georreferenciada    (“em grade”)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620713"/>
            <a:ext cx="8926513" cy="679450"/>
          </a:xfrm>
          <a:noFill/>
        </p:spPr>
        <p:txBody>
          <a:bodyPr anchor="b"/>
          <a:lstStyle/>
          <a:p>
            <a:pPr eaLnBrk="1" hangingPunct="1"/>
            <a:r>
              <a:rPr lang="pt-BR" sz="3600" b="1" smtClean="0"/>
              <a:t>Como se pratica AP, hoje, no Brasil:</a:t>
            </a:r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3059113" y="5445125"/>
            <a:ext cx="55451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>
                <a:solidFill>
                  <a:srgbClr val="FF0000"/>
                </a:solidFill>
              </a:rPr>
              <a:t>Considerando e olhando apenas para o solo!</a:t>
            </a:r>
          </a:p>
        </p:txBody>
      </p:sp>
      <p:pic>
        <p:nvPicPr>
          <p:cNvPr id="12293" name="Picture 1029" descr="Logo MAGNET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 build="p"/>
      <p:bldP spid="3082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upo 3"/>
          <p:cNvGrpSpPr>
            <a:grpSpLocks/>
          </p:cNvGrpSpPr>
          <p:nvPr/>
        </p:nvGrpSpPr>
        <p:grpSpPr bwMode="auto">
          <a:xfrm>
            <a:off x="571500" y="0"/>
            <a:ext cx="8643938" cy="6858000"/>
            <a:chOff x="571500" y="0"/>
            <a:chExt cx="8643938" cy="6858000"/>
          </a:xfrm>
        </p:grpSpPr>
        <p:pic>
          <p:nvPicPr>
            <p:cNvPr id="13316" name="Picture 2" descr="phorizontetatu200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500" y="0"/>
              <a:ext cx="864393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tângulo 2"/>
            <p:cNvSpPr/>
            <p:nvPr/>
          </p:nvSpPr>
          <p:spPr>
            <a:xfrm>
              <a:off x="642938" y="6572250"/>
              <a:ext cx="2286000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3315" name="Picture 10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8" y="6286500"/>
            <a:ext cx="36353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003425"/>
            <a:ext cx="8610600" cy="337026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smtClean="0"/>
              <a:t>Gerenciar, espacialmente a adubação, com base nas colheitas anteriores, </a:t>
            </a:r>
            <a:r>
              <a:rPr lang="pt-BR" sz="2800" smtClean="0">
                <a:solidFill>
                  <a:srgbClr val="FF0000"/>
                </a:solidFill>
              </a:rPr>
              <a:t>considerando a extração</a:t>
            </a:r>
          </a:p>
          <a:p>
            <a:pPr eaLnBrk="1" hangingPunct="1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smtClean="0"/>
              <a:t>Isso é possível com os mapas de produtividade</a:t>
            </a:r>
            <a:endParaRPr lang="pt-B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517525"/>
            <a:ext cx="8458200" cy="679450"/>
          </a:xfrm>
          <a:noFill/>
        </p:spPr>
        <p:txBody>
          <a:bodyPr anchor="b"/>
          <a:lstStyle/>
          <a:p>
            <a:pPr eaLnBrk="1" hangingPunct="1"/>
            <a:r>
              <a:rPr lang="pt-BR" sz="3200" b="1" smtClean="0"/>
              <a:t>O que mais pode ser feito de imediato: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1979613" y="5445125"/>
            <a:ext cx="7164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>
                <a:solidFill>
                  <a:srgbClr val="FF0000"/>
                </a:solidFill>
              </a:rPr>
              <a:t>Ou seja, considerar também a planta!</a:t>
            </a:r>
          </a:p>
        </p:txBody>
      </p:sp>
      <p:pic>
        <p:nvPicPr>
          <p:cNvPr id="14341" name="Picture 1029" descr="Logo MAGNET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 build="p"/>
      <p:bldP spid="3092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upo 3"/>
          <p:cNvGrpSpPr>
            <a:grpSpLocks/>
          </p:cNvGrpSpPr>
          <p:nvPr/>
        </p:nvGrpSpPr>
        <p:grpSpPr bwMode="auto">
          <a:xfrm>
            <a:off x="0" y="714375"/>
            <a:ext cx="9144000" cy="5715000"/>
            <a:chOff x="0" y="1143008"/>
            <a:chExt cx="9144000" cy="5714992"/>
          </a:xfrm>
        </p:grpSpPr>
        <p:pic>
          <p:nvPicPr>
            <p:cNvPr id="15365" name="Picture 6"/>
            <p:cNvPicPr>
              <a:picLocks noChangeAspect="1" noChangeArrowheads="1"/>
            </p:cNvPicPr>
            <p:nvPr/>
          </p:nvPicPr>
          <p:blipFill>
            <a:blip r:embed="rId2"/>
            <a:srcRect t="16667"/>
            <a:stretch>
              <a:fillRect/>
            </a:stretch>
          </p:blipFill>
          <p:spPr bwMode="auto">
            <a:xfrm>
              <a:off x="0" y="1143008"/>
              <a:ext cx="9144000" cy="5714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tângulo 2"/>
            <p:cNvSpPr/>
            <p:nvPr/>
          </p:nvSpPr>
          <p:spPr>
            <a:xfrm>
              <a:off x="7715250" y="5857876"/>
              <a:ext cx="1143000" cy="714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pic>
        <p:nvPicPr>
          <p:cNvPr id="15363" name="Picture 1029" descr="Logo MAGNET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34388" y="6172200"/>
            <a:ext cx="495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0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663" y="6173788"/>
            <a:ext cx="363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ign padrão">
  <a:themeElements>
    <a:clrScheme name="2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</TotalTime>
  <Words>794</Words>
  <Application>Microsoft PowerPoint</Application>
  <PresentationFormat>Apresentação na tela (4:3)</PresentationFormat>
  <Paragraphs>144</Paragraphs>
  <Slides>47</Slides>
  <Notes>3</Notes>
  <HiddenSlides>0</HiddenSlides>
  <MMClips>1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47</vt:i4>
      </vt:variant>
    </vt:vector>
  </HeadingPairs>
  <TitlesOfParts>
    <vt:vector size="59" baseType="lpstr">
      <vt:lpstr>Arial</vt:lpstr>
      <vt:lpstr>Calibri</vt:lpstr>
      <vt:lpstr>Wingdings</vt:lpstr>
      <vt:lpstr>Times New Roman</vt:lpstr>
      <vt:lpstr>Arial Unicode MS</vt:lpstr>
      <vt:lpstr>Berlin Sans FB</vt:lpstr>
      <vt:lpstr>2_Design padrão</vt:lpstr>
      <vt:lpstr>Design padrão</vt:lpstr>
      <vt:lpstr>AutoCAD.Drawing.14</vt:lpstr>
      <vt:lpstr>Planilha de trabalho do Microsoft Excel</vt:lpstr>
      <vt:lpstr>Planilha do Microsoft Excel</vt:lpstr>
      <vt:lpstr>Planilha do Microsoft Office Excel 97-2003</vt:lpstr>
      <vt:lpstr>Slide 1</vt:lpstr>
      <vt:lpstr>O que é Agricultura de Precisão?</vt:lpstr>
      <vt:lpstr>Slide 3</vt:lpstr>
      <vt:lpstr>Uma definição simples:</vt:lpstr>
      <vt:lpstr>Slide 5</vt:lpstr>
      <vt:lpstr>Como se pratica AP, hoje, no Brasil:</vt:lpstr>
      <vt:lpstr>Slide 7</vt:lpstr>
      <vt:lpstr>O que mais pode ser feito de imediato: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Vantagens dos sistemas PA</vt:lpstr>
      <vt:lpstr>Slide 46</vt:lpstr>
      <vt:lpstr>Slide 47</vt:lpstr>
    </vt:vector>
  </TitlesOfParts>
  <Company>g-MAP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g-MAP</dc:creator>
  <cp:lastModifiedBy>Usuário</cp:lastModifiedBy>
  <cp:revision>140</cp:revision>
  <dcterms:created xsi:type="dcterms:W3CDTF">2003-09-03T20:24:52Z</dcterms:created>
  <dcterms:modified xsi:type="dcterms:W3CDTF">2010-05-17T19:02:45Z</dcterms:modified>
</cp:coreProperties>
</file>