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Default Extension="doc" ContentType="application/msword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5"/>
  </p:notesMasterIdLst>
  <p:sldIdLst>
    <p:sldId id="384" r:id="rId2"/>
    <p:sldId id="407" r:id="rId3"/>
    <p:sldId id="472" r:id="rId4"/>
    <p:sldId id="385" r:id="rId5"/>
    <p:sldId id="387" r:id="rId6"/>
    <p:sldId id="386" r:id="rId7"/>
    <p:sldId id="375" r:id="rId8"/>
    <p:sldId id="388" r:id="rId9"/>
    <p:sldId id="458" r:id="rId10"/>
    <p:sldId id="459" r:id="rId11"/>
    <p:sldId id="400" r:id="rId12"/>
    <p:sldId id="40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425" r:id="rId21"/>
    <p:sldId id="478" r:id="rId22"/>
    <p:sldId id="397" r:id="rId23"/>
    <p:sldId id="398" r:id="rId24"/>
    <p:sldId id="463" r:id="rId25"/>
    <p:sldId id="485" r:id="rId26"/>
    <p:sldId id="471" r:id="rId27"/>
    <p:sldId id="418" r:id="rId28"/>
    <p:sldId id="462" r:id="rId29"/>
    <p:sldId id="475" r:id="rId30"/>
    <p:sldId id="481" r:id="rId31"/>
    <p:sldId id="460" r:id="rId32"/>
    <p:sldId id="474" r:id="rId33"/>
    <p:sldId id="473" r:id="rId34"/>
    <p:sldId id="441" r:id="rId35"/>
    <p:sldId id="464" r:id="rId36"/>
    <p:sldId id="374" r:id="rId37"/>
    <p:sldId id="364" r:id="rId38"/>
    <p:sldId id="422" r:id="rId39"/>
    <p:sldId id="304" r:id="rId40"/>
    <p:sldId id="363" r:id="rId41"/>
    <p:sldId id="465" r:id="rId42"/>
    <p:sldId id="360" r:id="rId43"/>
    <p:sldId id="466" r:id="rId44"/>
    <p:sldId id="467" r:id="rId45"/>
    <p:sldId id="468" r:id="rId46"/>
    <p:sldId id="469" r:id="rId47"/>
    <p:sldId id="423" r:id="rId48"/>
    <p:sldId id="470" r:id="rId49"/>
    <p:sldId id="410" r:id="rId50"/>
    <p:sldId id="339" r:id="rId51"/>
    <p:sldId id="357" r:id="rId52"/>
    <p:sldId id="354" r:id="rId53"/>
    <p:sldId id="383" r:id="rId54"/>
    <p:sldId id="346" r:id="rId55"/>
    <p:sldId id="359" r:id="rId56"/>
    <p:sldId id="371" r:id="rId57"/>
    <p:sldId id="426" r:id="rId58"/>
    <p:sldId id="429" r:id="rId59"/>
    <p:sldId id="428" r:id="rId60"/>
    <p:sldId id="443" r:id="rId61"/>
    <p:sldId id="446" r:id="rId62"/>
    <p:sldId id="430" r:id="rId63"/>
    <p:sldId id="457" r:id="rId64"/>
    <p:sldId id="432" r:id="rId65"/>
    <p:sldId id="433" r:id="rId66"/>
    <p:sldId id="454" r:id="rId67"/>
    <p:sldId id="455" r:id="rId68"/>
    <p:sldId id="316" r:id="rId69"/>
    <p:sldId id="452" r:id="rId70"/>
    <p:sldId id="342" r:id="rId71"/>
    <p:sldId id="327" r:id="rId72"/>
    <p:sldId id="317" r:id="rId73"/>
    <p:sldId id="409" r:id="rId74"/>
    <p:sldId id="445" r:id="rId75"/>
    <p:sldId id="482" r:id="rId76"/>
    <p:sldId id="271" r:id="rId77"/>
    <p:sldId id="411" r:id="rId78"/>
    <p:sldId id="412" r:id="rId79"/>
    <p:sldId id="448" r:id="rId80"/>
    <p:sldId id="449" r:id="rId81"/>
    <p:sldId id="450" r:id="rId82"/>
    <p:sldId id="484" r:id="rId83"/>
    <p:sldId id="417" r:id="rId8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ECC"/>
    <a:srgbClr val="006600"/>
    <a:srgbClr val="29573B"/>
    <a:srgbClr val="BBE3D9"/>
    <a:srgbClr val="08786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58" autoAdjust="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erminacaoForrageiras2009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0.13849287169042868"/>
          <c:y val="5.9006300657361434E-2"/>
          <c:w val="0.81873727087576376"/>
          <c:h val="0.7670819085456968"/>
        </c:manualLayout>
      </c:layout>
      <c:scatterChart>
        <c:scatterStyle val="lineMarker"/>
        <c:ser>
          <c:idx val="0"/>
          <c:order val="0"/>
          <c:tx>
            <c:strRef>
              <c:f>Plan1!$C$1</c:f>
              <c:strCache>
                <c:ptCount val="1"/>
                <c:pt idx="0">
                  <c:v>6DAS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80"/>
                </a:solidFill>
                <a:prstDash val="solid"/>
              </a:ln>
            </c:spPr>
            <c:trendlineType val="poly"/>
            <c:order val="2"/>
            <c:dispRSqr val="1"/>
            <c:dispEq val="1"/>
            <c:trendlineLbl>
              <c:layout>
                <c:manualLayout>
                  <c:x val="-0.12672108450802141"/>
                  <c:y val="-9.1987819319758093E-2"/>
                </c:manualLayout>
              </c:layout>
              <c:tx>
                <c:rich>
                  <a:bodyPr/>
                  <a:lstStyle/>
                  <a:p>
                    <a:pPr>
                      <a:defRPr sz="9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pt-BR"/>
                      <a:t>6DAS: y =15,819+11,296x-0,9815x2 R2 = 0,97
12DAS - y =29,008+ 8,7619x + -0,8307x2 R2 = 0,84
24DAS - y =13,367+11,306x-0,9691x2  R2 = 0,95</a:t>
                    </a:r>
                  </a:p>
                </c:rich>
              </c:tx>
              <c:numFmt formatCode="General" sourceLinked="0"/>
              <c:spPr>
                <a:noFill/>
                <a:ln w="25400">
                  <a:noFill/>
                </a:ln>
              </c:spPr>
            </c:trendlineLbl>
          </c:trendline>
          <c:xVal>
            <c:numRef>
              <c:f>Plan1!$B$2:$B$6</c:f>
              <c:numCache>
                <c:formatCode>General</c:formatCode>
                <c:ptCount val="5"/>
                <c:pt idx="0">
                  <c:v>0.5</c:v>
                </c:pt>
                <c:pt idx="1">
                  <c:v>3.5</c:v>
                </c:pt>
                <c:pt idx="2">
                  <c:v>6.5</c:v>
                </c:pt>
                <c:pt idx="3">
                  <c:v>9.5</c:v>
                </c:pt>
                <c:pt idx="4">
                  <c:v>12.5</c:v>
                </c:pt>
              </c:numCache>
            </c:numRef>
          </c:xVal>
          <c:yVal>
            <c:numRef>
              <c:f>Plan1!$C$2:$C$6</c:f>
              <c:numCache>
                <c:formatCode>0.0</c:formatCode>
                <c:ptCount val="5"/>
                <c:pt idx="0">
                  <c:v>23.111111111111207</c:v>
                </c:pt>
                <c:pt idx="1">
                  <c:v>38.666666666666345</c:v>
                </c:pt>
                <c:pt idx="2">
                  <c:v>50.444444444444123</c:v>
                </c:pt>
                <c:pt idx="3">
                  <c:v>35.666666666666345</c:v>
                </c:pt>
                <c:pt idx="4">
                  <c:v>2.6666666666666665</c:v>
                </c:pt>
              </c:numCache>
            </c:numRef>
          </c:yVal>
        </c:ser>
        <c:ser>
          <c:idx val="1"/>
          <c:order val="1"/>
          <c:tx>
            <c:strRef>
              <c:f>Plan1!$D$1</c:f>
              <c:strCache>
                <c:ptCount val="1"/>
                <c:pt idx="0">
                  <c:v>12DAS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8000"/>
                </a:solidFill>
                <a:prstDash val="solid"/>
              </a:ln>
            </c:spPr>
            <c:trendlineType val="poly"/>
            <c:order val="2"/>
          </c:trendline>
          <c:xVal>
            <c:numRef>
              <c:f>Plan1!$B$2:$B$6</c:f>
              <c:numCache>
                <c:formatCode>General</c:formatCode>
                <c:ptCount val="5"/>
                <c:pt idx="0">
                  <c:v>0.5</c:v>
                </c:pt>
                <c:pt idx="1">
                  <c:v>3.5</c:v>
                </c:pt>
                <c:pt idx="2">
                  <c:v>6.5</c:v>
                </c:pt>
                <c:pt idx="3">
                  <c:v>9.5</c:v>
                </c:pt>
                <c:pt idx="4">
                  <c:v>12.5</c:v>
                </c:pt>
              </c:numCache>
            </c:numRef>
          </c:xVal>
          <c:yVal>
            <c:numRef>
              <c:f>Plan1!$D$2:$D$6</c:f>
              <c:numCache>
                <c:formatCode>0.0</c:formatCode>
                <c:ptCount val="5"/>
                <c:pt idx="0">
                  <c:v>38</c:v>
                </c:pt>
                <c:pt idx="1">
                  <c:v>39.555555555555557</c:v>
                </c:pt>
                <c:pt idx="2">
                  <c:v>51.777777777777779</c:v>
                </c:pt>
                <c:pt idx="3">
                  <c:v>46</c:v>
                </c:pt>
                <c:pt idx="4">
                  <c:v>4.2222222222222223</c:v>
                </c:pt>
              </c:numCache>
            </c:numRef>
          </c:yVal>
        </c:ser>
        <c:ser>
          <c:idx val="2"/>
          <c:order val="2"/>
          <c:tx>
            <c:strRef>
              <c:f>Plan1!$E$1</c:f>
              <c:strCache>
                <c:ptCount val="1"/>
                <c:pt idx="0">
                  <c:v>24DAS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FF0000"/>
                </a:solidFill>
                <a:prstDash val="solid"/>
              </a:ln>
            </c:spPr>
            <c:trendlineType val="poly"/>
            <c:order val="2"/>
          </c:trendline>
          <c:xVal>
            <c:numRef>
              <c:f>Plan1!$B$2:$B$6</c:f>
              <c:numCache>
                <c:formatCode>General</c:formatCode>
                <c:ptCount val="5"/>
                <c:pt idx="0">
                  <c:v>0.5</c:v>
                </c:pt>
                <c:pt idx="1">
                  <c:v>3.5</c:v>
                </c:pt>
                <c:pt idx="2">
                  <c:v>6.5</c:v>
                </c:pt>
                <c:pt idx="3">
                  <c:v>9.5</c:v>
                </c:pt>
                <c:pt idx="4">
                  <c:v>12.5</c:v>
                </c:pt>
              </c:numCache>
            </c:numRef>
          </c:xVal>
          <c:yVal>
            <c:numRef>
              <c:f>Plan1!$E$2:$E$6</c:f>
              <c:numCache>
                <c:formatCode>0.0</c:formatCode>
                <c:ptCount val="5"/>
                <c:pt idx="0">
                  <c:v>18.222222222222076</c:v>
                </c:pt>
                <c:pt idx="1">
                  <c:v>44</c:v>
                </c:pt>
                <c:pt idx="2">
                  <c:v>40.444444444444137</c:v>
                </c:pt>
                <c:pt idx="3">
                  <c:v>37.666666666666345</c:v>
                </c:pt>
                <c:pt idx="4">
                  <c:v>2</c:v>
                </c:pt>
              </c:numCache>
            </c:numRef>
          </c:yVal>
        </c:ser>
        <c:axId val="51945472"/>
        <c:axId val="51947392"/>
      </c:scatterChart>
      <c:valAx>
        <c:axId val="51945472"/>
        <c:scaling>
          <c:orientation val="minMax"/>
          <c:max val="12.5"/>
          <c:min val="0"/>
        </c:scaling>
        <c:axPos val="b"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Prof (cm)</a:t>
                </a:r>
              </a:p>
            </c:rich>
          </c:tx>
          <c:layout>
            <c:manualLayout>
              <c:xMode val="edge"/>
              <c:yMode val="edge"/>
              <c:x val="0.47861507128309588"/>
              <c:y val="0.90062248371761244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1947392"/>
        <c:crosses val="autoZero"/>
        <c:crossBetween val="midCat"/>
        <c:majorUnit val="3"/>
        <c:minorUnit val="3"/>
      </c:valAx>
      <c:valAx>
        <c:axId val="51947392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 algn="ctr"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(%)</a:t>
                </a:r>
              </a:p>
            </c:rich>
          </c:tx>
          <c:layout>
            <c:manualLayout>
              <c:xMode val="edge"/>
              <c:yMode val="edge"/>
              <c:x val="2.2403258655804753E-2"/>
              <c:y val="0.3975161307443284"/>
            </c:manualLayout>
          </c:layout>
          <c:spPr>
            <a:noFill/>
            <a:ln w="25400">
              <a:noFill/>
            </a:ln>
          </c:spPr>
        </c:title>
        <c:numFmt formatCode="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1945472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1"/>
        <c:txPr>
          <a:bodyPr/>
          <a:lstStyle/>
          <a:p>
            <a:pPr>
              <a:defRPr sz="1010" b="1" i="0" u="none" strike="noStrike" baseline="0">
                <a:solidFill>
                  <a:srgbClr val="8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</c:legendEntry>
      <c:legendEntry>
        <c:idx val="5"/>
        <c:delete val="1"/>
      </c:legendEntry>
      <c:layout>
        <c:manualLayout>
          <c:xMode val="edge"/>
          <c:yMode val="edge"/>
          <c:x val="0.45824847250509165"/>
          <c:y val="0.34161542485840718"/>
          <c:w val="0.140529531568229"/>
          <c:h val="0.21739163400080391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1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9.4568189130183111E-2"/>
          <c:y val="2.9879055964612686E-2"/>
          <c:w val="0.89904131015361965"/>
          <c:h val="0.75018637539844768"/>
        </c:manualLayout>
      </c:layout>
      <c:lineChart>
        <c:grouping val="standard"/>
        <c:ser>
          <c:idx val="0"/>
          <c:order val="0"/>
          <c:tx>
            <c:strRef>
              <c:f>Plan1!$A$2</c:f>
              <c:strCache>
                <c:ptCount val="1"/>
                <c:pt idx="0">
                  <c:v>Massa Seca</c:v>
                </c:pt>
              </c:strCache>
            </c:strRef>
          </c:tx>
          <c:spPr>
            <a:ln>
              <a:solidFill>
                <a:srgbClr val="006600"/>
              </a:solidFill>
            </a:ln>
          </c:spPr>
          <c:marker>
            <c:symbol val="none"/>
          </c:marker>
          <c:cat>
            <c:strRef>
              <c:f>Plan1!$B$1:$U$1</c:f>
              <c:strCache>
                <c:ptCount val="19"/>
                <c:pt idx="0">
                  <c:v>Fevereiro</c:v>
                </c:pt>
                <c:pt idx="2">
                  <c:v>Março</c:v>
                </c:pt>
                <c:pt idx="4">
                  <c:v>Abril</c:v>
                </c:pt>
                <c:pt idx="6">
                  <c:v>Maio</c:v>
                </c:pt>
                <c:pt idx="8">
                  <c:v>Junho</c:v>
                </c:pt>
                <c:pt idx="10">
                  <c:v>Julho</c:v>
                </c:pt>
                <c:pt idx="12">
                  <c:v>Agosto</c:v>
                </c:pt>
                <c:pt idx="14">
                  <c:v>Set</c:v>
                </c:pt>
                <c:pt idx="16">
                  <c:v>Out</c:v>
                </c:pt>
                <c:pt idx="18">
                  <c:v>Nov</c:v>
                </c:pt>
              </c:strCache>
            </c:strRef>
          </c:cat>
          <c:val>
            <c:numRef>
              <c:f>Plan1!$B$2:$U$2</c:f>
              <c:numCache>
                <c:formatCode>General</c:formatCode>
                <c:ptCount val="20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300</c:v>
                </c:pt>
                <c:pt idx="6">
                  <c:v>500</c:v>
                </c:pt>
                <c:pt idx="7">
                  <c:v>500</c:v>
                </c:pt>
                <c:pt idx="8">
                  <c:v>600</c:v>
                </c:pt>
                <c:pt idx="9">
                  <c:v>800</c:v>
                </c:pt>
                <c:pt idx="10">
                  <c:v>1550</c:v>
                </c:pt>
                <c:pt idx="11">
                  <c:v>1550</c:v>
                </c:pt>
                <c:pt idx="12">
                  <c:v>1550</c:v>
                </c:pt>
                <c:pt idx="13">
                  <c:v>1550</c:v>
                </c:pt>
                <c:pt idx="14">
                  <c:v>1550</c:v>
                </c:pt>
                <c:pt idx="15">
                  <c:v>1550</c:v>
                </c:pt>
                <c:pt idx="16">
                  <c:v>2300</c:v>
                </c:pt>
                <c:pt idx="17">
                  <c:v>3000</c:v>
                </c:pt>
                <c:pt idx="18">
                  <c:v>4000</c:v>
                </c:pt>
                <c:pt idx="19">
                  <c:v>4000</c:v>
                </c:pt>
              </c:numCache>
            </c:numRef>
          </c:val>
        </c:ser>
        <c:ser>
          <c:idx val="1"/>
          <c:order val="1"/>
          <c:tx>
            <c:strRef>
              <c:f>Plan1!$A$3</c:f>
              <c:strCache>
                <c:ptCount val="1"/>
                <c:pt idx="0">
                  <c:v>Colheita</c:v>
                </c:pt>
              </c:strCache>
            </c:strRef>
          </c:tx>
          <c:marker>
            <c:symbol val="none"/>
          </c:marker>
          <c:cat>
            <c:strRef>
              <c:f>Plan1!$B$1:$U$1</c:f>
              <c:strCache>
                <c:ptCount val="19"/>
                <c:pt idx="0">
                  <c:v>Fevereiro</c:v>
                </c:pt>
                <c:pt idx="2">
                  <c:v>Março</c:v>
                </c:pt>
                <c:pt idx="4">
                  <c:v>Abril</c:v>
                </c:pt>
                <c:pt idx="6">
                  <c:v>Maio</c:v>
                </c:pt>
                <c:pt idx="8">
                  <c:v>Junho</c:v>
                </c:pt>
                <c:pt idx="10">
                  <c:v>Julho</c:v>
                </c:pt>
                <c:pt idx="12">
                  <c:v>Agosto</c:v>
                </c:pt>
                <c:pt idx="14">
                  <c:v>Set</c:v>
                </c:pt>
                <c:pt idx="16">
                  <c:v>Out</c:v>
                </c:pt>
                <c:pt idx="18">
                  <c:v>Nov</c:v>
                </c:pt>
              </c:strCache>
            </c:strRef>
          </c:cat>
          <c:val>
            <c:numRef>
              <c:f>Plan1!$B$3:$U$3</c:f>
              <c:numCache>
                <c:formatCode>General</c:formatCode>
                <c:ptCount val="20"/>
                <c:pt idx="0">
                  <c:v>1500</c:v>
                </c:pt>
                <c:pt idx="1">
                  <c:v>1500</c:v>
                </c:pt>
                <c:pt idx="2">
                  <c:v>1500</c:v>
                </c:pt>
                <c:pt idx="3">
                  <c:v>1500</c:v>
                </c:pt>
                <c:pt idx="4">
                  <c:v>1500</c:v>
                </c:pt>
                <c:pt idx="5">
                  <c:v>1500</c:v>
                </c:pt>
                <c:pt idx="6">
                  <c:v>1500</c:v>
                </c:pt>
                <c:pt idx="7">
                  <c:v>1500</c:v>
                </c:pt>
                <c:pt idx="8">
                  <c:v>1500</c:v>
                </c:pt>
                <c:pt idx="9">
                  <c:v>1500</c:v>
                </c:pt>
                <c:pt idx="10">
                  <c:v>1500</c:v>
                </c:pt>
                <c:pt idx="11">
                  <c:v>1500</c:v>
                </c:pt>
                <c:pt idx="12">
                  <c:v>1500</c:v>
                </c:pt>
                <c:pt idx="13">
                  <c:v>1500</c:v>
                </c:pt>
                <c:pt idx="14">
                  <c:v>1500</c:v>
                </c:pt>
                <c:pt idx="15">
                  <c:v>1500</c:v>
                </c:pt>
                <c:pt idx="16">
                  <c:v>1500</c:v>
                </c:pt>
                <c:pt idx="17">
                  <c:v>1500</c:v>
                </c:pt>
                <c:pt idx="18">
                  <c:v>1500</c:v>
                </c:pt>
                <c:pt idx="19">
                  <c:v>1500</c:v>
                </c:pt>
              </c:numCache>
            </c:numRef>
          </c:val>
        </c:ser>
        <c:ser>
          <c:idx val="2"/>
          <c:order val="2"/>
          <c:tx>
            <c:strRef>
              <c:f>Plan1!$A$4</c:f>
              <c:strCache>
                <c:ptCount val="1"/>
                <c:pt idx="0">
                  <c:v>PotenciaL</c:v>
                </c:pt>
              </c:strCache>
            </c:strRef>
          </c:tx>
          <c:marker>
            <c:symbol val="none"/>
          </c:marker>
          <c:cat>
            <c:strRef>
              <c:f>Plan1!$B$1:$U$1</c:f>
              <c:strCache>
                <c:ptCount val="19"/>
                <c:pt idx="0">
                  <c:v>Fevereiro</c:v>
                </c:pt>
                <c:pt idx="2">
                  <c:v>Março</c:v>
                </c:pt>
                <c:pt idx="4">
                  <c:v>Abril</c:v>
                </c:pt>
                <c:pt idx="6">
                  <c:v>Maio</c:v>
                </c:pt>
                <c:pt idx="8">
                  <c:v>Junho</c:v>
                </c:pt>
                <c:pt idx="10">
                  <c:v>Julho</c:v>
                </c:pt>
                <c:pt idx="12">
                  <c:v>Agosto</c:v>
                </c:pt>
                <c:pt idx="14">
                  <c:v>Set</c:v>
                </c:pt>
                <c:pt idx="16">
                  <c:v>Out</c:v>
                </c:pt>
                <c:pt idx="18">
                  <c:v>Nov</c:v>
                </c:pt>
              </c:strCache>
            </c:strRef>
          </c:cat>
          <c:val>
            <c:numRef>
              <c:f>Plan1!$B$4:$U$4</c:f>
              <c:numCache>
                <c:formatCode>General</c:formatCode>
                <c:ptCount val="20"/>
                <c:pt idx="0">
                  <c:v>4000</c:v>
                </c:pt>
                <c:pt idx="1">
                  <c:v>4000</c:v>
                </c:pt>
                <c:pt idx="2">
                  <c:v>4000</c:v>
                </c:pt>
                <c:pt idx="3">
                  <c:v>4000</c:v>
                </c:pt>
                <c:pt idx="4">
                  <c:v>4000</c:v>
                </c:pt>
                <c:pt idx="5">
                  <c:v>4000</c:v>
                </c:pt>
                <c:pt idx="6">
                  <c:v>4000</c:v>
                </c:pt>
                <c:pt idx="7">
                  <c:v>4000</c:v>
                </c:pt>
                <c:pt idx="8">
                  <c:v>4000</c:v>
                </c:pt>
                <c:pt idx="9">
                  <c:v>4000</c:v>
                </c:pt>
                <c:pt idx="10">
                  <c:v>4000</c:v>
                </c:pt>
                <c:pt idx="11">
                  <c:v>4000</c:v>
                </c:pt>
                <c:pt idx="12">
                  <c:v>4000</c:v>
                </c:pt>
                <c:pt idx="13">
                  <c:v>4000</c:v>
                </c:pt>
                <c:pt idx="14">
                  <c:v>4000</c:v>
                </c:pt>
                <c:pt idx="15">
                  <c:v>4000</c:v>
                </c:pt>
                <c:pt idx="16">
                  <c:v>4000</c:v>
                </c:pt>
                <c:pt idx="17">
                  <c:v>4000</c:v>
                </c:pt>
                <c:pt idx="18">
                  <c:v>4000</c:v>
                </c:pt>
                <c:pt idx="19">
                  <c:v>4000</c:v>
                </c:pt>
              </c:numCache>
            </c:numRef>
          </c:val>
        </c:ser>
        <c:marker val="1"/>
        <c:axId val="52245632"/>
        <c:axId val="52247168"/>
      </c:lineChart>
      <c:catAx>
        <c:axId val="52245632"/>
        <c:scaling>
          <c:orientation val="minMax"/>
        </c:scaling>
        <c:axPos val="b"/>
        <c:tickLblPos val="nextTo"/>
        <c:crossAx val="52247168"/>
        <c:crosses val="autoZero"/>
        <c:auto val="1"/>
        <c:lblAlgn val="ctr"/>
        <c:lblOffset val="100"/>
      </c:catAx>
      <c:valAx>
        <c:axId val="52247168"/>
        <c:scaling>
          <c:orientation val="minMax"/>
        </c:scaling>
        <c:axPos val="l"/>
        <c:majorGridlines/>
        <c:numFmt formatCode="General" sourceLinked="1"/>
        <c:tickLblPos val="nextTo"/>
        <c:crossAx val="52245632"/>
        <c:crosses val="autoZero"/>
        <c:crossBetween val="between"/>
      </c:valAx>
    </c:plotArea>
    <c:plotVisOnly val="1"/>
  </c:chart>
  <c:txPr>
    <a:bodyPr/>
    <a:lstStyle/>
    <a:p>
      <a:pPr>
        <a:defRPr sz="1600" b="1"/>
      </a:pPr>
      <a:endParaRPr lang="pt-BR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9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image" Target="../media/image9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image" Target="../media/image9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0.13934</cdr:x>
      <cdr:y>0.45714</cdr:y>
    </cdr:from>
    <cdr:to>
      <cdr:x>0.47541</cdr:x>
      <cdr:y>0.51429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1214446" y="2286016"/>
          <a:ext cx="292895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pt-BR" sz="1800" b="1" dirty="0" smtClean="0"/>
            <a:t>Período de cultivo </a:t>
          </a:r>
          <a:r>
            <a:rPr lang="pt-BR" sz="1800" b="1" dirty="0"/>
            <a:t>do milho</a:t>
          </a:r>
        </a:p>
      </cdr:txBody>
    </cdr:sp>
  </cdr:relSizeAnchor>
  <cdr:relSizeAnchor xmlns:cdr="http://schemas.openxmlformats.org/drawingml/2006/chartDrawing">
    <cdr:from>
      <cdr:x>0.56875</cdr:x>
      <cdr:y>0.02857</cdr:y>
    </cdr:from>
    <cdr:to>
      <cdr:x>1</cdr:x>
      <cdr:y>0.1</cdr:y>
    </cdr:to>
    <cdr:sp macro="" textlink="">
      <cdr:nvSpPr>
        <cdr:cNvPr id="4" name="CaixaDeTexto 1"/>
        <cdr:cNvSpPr txBox="1"/>
      </cdr:nvSpPr>
      <cdr:spPr>
        <a:xfrm xmlns:a="http://schemas.openxmlformats.org/drawingml/2006/main">
          <a:off x="5171186" y="142876"/>
          <a:ext cx="3758532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800" b="1" dirty="0" smtClean="0"/>
            <a:t>Potencial  de produção de palha</a:t>
          </a:r>
          <a:endParaRPr lang="pt-BR" sz="1800" b="1" dirty="0"/>
        </a:p>
      </cdr:txBody>
    </cdr:sp>
  </cdr:relSizeAnchor>
  <cdr:relSizeAnchor xmlns:cdr="http://schemas.openxmlformats.org/drawingml/2006/chartDrawing">
    <cdr:from>
      <cdr:x>0.56557</cdr:x>
      <cdr:y>0.45714</cdr:y>
    </cdr:from>
    <cdr:to>
      <cdr:x>0.77049</cdr:x>
      <cdr:y>0.51429</cdr:y>
    </cdr:to>
    <cdr:sp macro="" textlink="">
      <cdr:nvSpPr>
        <cdr:cNvPr id="5" name="CaixaDeTexto 4"/>
        <cdr:cNvSpPr txBox="1"/>
      </cdr:nvSpPr>
      <cdr:spPr>
        <a:xfrm xmlns:a="http://schemas.openxmlformats.org/drawingml/2006/main">
          <a:off x="4929222" y="2286016"/>
          <a:ext cx="178595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pt-BR" sz="1600" b="1" dirty="0" smtClean="0"/>
            <a:t>Inverno/seco</a:t>
          </a:r>
          <a:endParaRPr lang="pt-BR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C45DF-133A-4BB2-AF21-883EB178F56B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B9FD5-568B-40C1-8066-07126BC9AA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1E846F-BC3F-4522-BE8C-E16B9BA96C7E}" type="slidenum">
              <a:rPr lang="pt-BR" smtClean="0"/>
              <a:pPr/>
              <a:t>2</a:t>
            </a:fld>
            <a:endParaRPr lang="pt-BR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CC9E8-153E-484A-B1A6-27C1211FE554}" type="slidenum">
              <a:rPr lang="pt-BR"/>
              <a:pPr/>
              <a:t>11</a:t>
            </a:fld>
            <a:endParaRPr lang="pt-B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CC9E8-153E-484A-B1A6-27C1211FE554}" type="slidenum">
              <a:rPr lang="pt-BR"/>
              <a:pPr/>
              <a:t>12</a:t>
            </a:fld>
            <a:endParaRPr lang="pt-B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EEC5F-2454-46BA-A084-F6C5FAA1CFB6}" type="slidenum">
              <a:rPr lang="pt-BR"/>
              <a:pPr/>
              <a:t>41</a:t>
            </a:fld>
            <a:endParaRPr lang="pt-BR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322CCB-BFDE-4FD0-B7EE-D444ABD5B1FD}" type="slidenum">
              <a:rPr lang="pt-BR"/>
              <a:pPr/>
              <a:t>49</a:t>
            </a:fld>
            <a:endParaRPr lang="pt-BR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CC9E8-153E-484A-B1A6-27C1211FE554}" type="slidenum">
              <a:rPr lang="pt-BR"/>
              <a:pPr/>
              <a:t>52</a:t>
            </a:fld>
            <a:endParaRPr lang="pt-B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FAC6C7-D10C-4690-9E7D-C0B30DE1D566}" type="slidenum">
              <a:rPr lang="pt-BR"/>
              <a:pPr/>
              <a:t>79</a:t>
            </a:fld>
            <a:endParaRPr lang="pt-BR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3BCE46-EBCE-41C4-BFFA-3A1BEAB863ED}" type="slidenum">
              <a:rPr lang="pt-BR"/>
              <a:pPr/>
              <a:t>81</a:t>
            </a:fld>
            <a:endParaRPr lang="pt-BR"/>
          </a:p>
        </p:txBody>
      </p:sp>
      <p:sp>
        <p:nvSpPr>
          <p:cNvPr id="60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084B9-8E11-4C1B-BC61-56C766355EF3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DCC94-DA7F-4DA8-BED4-63D61ABA5B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Documento_do_Microsoft_Office_Word_97_-_20032.doc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oleObject" Target="../embeddings/Documento_do_Microsoft_Office_Word_97_-_200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o_Microsoft_Office_Word_97_-_200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Documento_do_Microsoft_Office_Word_97_-_20035.doc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8.jpeg"/><Relationship Id="rId5" Type="http://schemas.openxmlformats.org/officeDocument/2006/relationships/oleObject" Target="../embeddings/Planilha_do_Microsoft_Office_Excel_97-20036.xls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Planilha_do_Microsoft_Office_Excel_97-20037.xls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8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9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0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Planilha_do_Microsoft_Office_Excel_97-200311.xls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Planilha_do_Microsoft_Office_Excel_97-200313.xls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Documento_do_Microsoft_Office_Word_97_-_200314.doc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82.jpeg"/><Relationship Id="rId4" Type="http://schemas.openxmlformats.org/officeDocument/2006/relationships/oleObject" Target="../embeddings/Planilha_do_Microsoft_Office_Excel_97-200315.xls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8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Planilha_do_Microsoft_Office_Excel_97-200316.xls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20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7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8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Documento_do_Microsoft_Office_Word_97_-_200319.doc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839200" cy="2441117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20000"/>
              </a:spcBef>
            </a:pPr>
            <a:r>
              <a:rPr lang="pt-BR" sz="3600" b="1" u="none" dirty="0"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CONSÓRCIO MILHO-BRAQUIÁRIA:</a:t>
            </a:r>
            <a:endParaRPr lang="pt-BR" sz="3600" b="1" u="none" dirty="0"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140000"/>
              </a:lnSpc>
              <a:spcBef>
                <a:spcPct val="20000"/>
              </a:spcBef>
            </a:pPr>
            <a:r>
              <a:rPr lang="pt-BR" sz="3600" b="1" u="none" dirty="0">
                <a:latin typeface="Arial Black" pitchFamily="34" charset="0"/>
                <a:cs typeface="Arial" pitchFamily="34" charset="0"/>
              </a:rPr>
              <a:t>UM MODELO DE PRODUÇÃO SUSTENTÁVEL</a:t>
            </a:r>
          </a:p>
        </p:txBody>
      </p:sp>
      <p:sp>
        <p:nvSpPr>
          <p:cNvPr id="569347" name="Text Box 3"/>
          <p:cNvSpPr txBox="1">
            <a:spLocks noChangeArrowheads="1"/>
          </p:cNvSpPr>
          <p:nvPr/>
        </p:nvSpPr>
        <p:spPr bwMode="auto">
          <a:xfrm>
            <a:off x="1752600" y="3505200"/>
            <a:ext cx="5715000" cy="2071688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u="none" dirty="0" err="1">
                <a:solidFill>
                  <a:srgbClr val="000099"/>
                </a:solidFill>
              </a:rPr>
              <a:t>Gessí</a:t>
            </a:r>
            <a:r>
              <a:rPr lang="en-US" sz="3600" b="1" u="none" dirty="0">
                <a:solidFill>
                  <a:srgbClr val="000099"/>
                </a:solidFill>
              </a:rPr>
              <a:t> </a:t>
            </a:r>
            <a:r>
              <a:rPr lang="en-US" sz="3600" b="1" u="none" dirty="0" err="1">
                <a:solidFill>
                  <a:srgbClr val="000099"/>
                </a:solidFill>
              </a:rPr>
              <a:t>Ceccon</a:t>
            </a:r>
            <a:endParaRPr lang="en-US" sz="2400" b="1" u="none" dirty="0">
              <a:solidFill>
                <a:srgbClr val="000099"/>
              </a:solidFill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400" b="1" u="none" dirty="0">
                <a:solidFill>
                  <a:srgbClr val="000099"/>
                </a:solidFill>
              </a:rPr>
              <a:t>gessi@cpao.embrapa.br</a:t>
            </a:r>
            <a:endParaRPr lang="pt-BR" sz="2400" b="1" u="none" dirty="0">
              <a:solidFill>
                <a:srgbClr val="000099"/>
              </a:solidFill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400" b="1" u="none" dirty="0">
                <a:solidFill>
                  <a:srgbClr val="000099"/>
                </a:solidFill>
              </a:rPr>
              <a:t>www.cpao.embrapa.br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400" b="1" u="none" dirty="0" err="1">
                <a:solidFill>
                  <a:srgbClr val="000099"/>
                </a:solidFill>
              </a:rPr>
              <a:t>Telefone</a:t>
            </a:r>
            <a:r>
              <a:rPr lang="en-US" sz="2400" b="1" u="none" dirty="0">
                <a:solidFill>
                  <a:srgbClr val="000099"/>
                </a:solidFill>
              </a:rPr>
              <a:t>: 67 3416 9745, </a:t>
            </a:r>
            <a:r>
              <a:rPr lang="en-US" sz="2400" b="1" u="none" dirty="0" err="1">
                <a:solidFill>
                  <a:srgbClr val="000099"/>
                </a:solidFill>
              </a:rPr>
              <a:t>Dourados</a:t>
            </a:r>
            <a:r>
              <a:rPr lang="en-US" sz="2400" b="1" u="none" dirty="0">
                <a:solidFill>
                  <a:srgbClr val="000099"/>
                </a:solidFill>
              </a:rPr>
              <a:t>, MS</a:t>
            </a:r>
            <a:r>
              <a:rPr lang="en-US" sz="2400" b="1" u="none" dirty="0">
                <a:solidFill>
                  <a:srgbClr val="000099"/>
                </a:solidFill>
                <a:latin typeface="Verdana" pitchFamily="34" charset="0"/>
              </a:rPr>
              <a:t> </a:t>
            </a:r>
            <a:endParaRPr lang="pt-BR" sz="2400" b="1" u="none" dirty="0">
              <a:solidFill>
                <a:srgbClr val="000099"/>
              </a:solidFill>
              <a:latin typeface="Verdana" pitchFamily="34" charset="0"/>
            </a:endParaRPr>
          </a:p>
        </p:txBody>
      </p:sp>
      <p:graphicFrame>
        <p:nvGraphicFramePr>
          <p:cNvPr id="569348" name="Object 4"/>
          <p:cNvGraphicFramePr>
            <a:graphicFrameLocks noChangeAspect="1"/>
          </p:cNvGraphicFramePr>
          <p:nvPr/>
        </p:nvGraphicFramePr>
        <p:xfrm>
          <a:off x="1371600" y="6019800"/>
          <a:ext cx="6248400" cy="685800"/>
        </p:xfrm>
        <a:graphic>
          <a:graphicData uri="http://schemas.openxmlformats.org/presentationml/2006/ole">
            <p:oleObj spid="_x0000_s307202" name="CorelDRAW" r:id="rId3" imgW="4914720" imgH="572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0713"/>
            <a:ext cx="611188" cy="228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sz="800" smtClean="0">
                <a:solidFill>
                  <a:schemeClr val="bg1"/>
                </a:solidFill>
                <a:latin typeface="Arial Black" pitchFamily="34" charset="0"/>
              </a:rPr>
              <a:t>C</a:t>
            </a:r>
            <a:r>
              <a:rPr lang="en-US" sz="800" smtClean="0">
                <a:solidFill>
                  <a:schemeClr val="bg1"/>
                </a:solidFill>
                <a:latin typeface="Arial Black" pitchFamily="34" charset="0"/>
              </a:rPr>
              <a:t>huva anos</a:t>
            </a:r>
            <a:endParaRPr lang="pt-BR" sz="80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3352800" y="3638550"/>
            <a:ext cx="23368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267" tIns="38633" rIns="77267" bIns="38633">
            <a:spAutoFit/>
          </a:bodyPr>
          <a:lstStyle/>
          <a:p>
            <a:pPr defTabSz="773113">
              <a:spcBef>
                <a:spcPct val="50000"/>
              </a:spcBef>
            </a:pPr>
            <a:endParaRPr lang="pt-BR" sz="1200" b="0" u="none">
              <a:latin typeface="Bookman Old Style" pitchFamily="18" charset="0"/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71438" y="61913"/>
          <a:ext cx="8964612" cy="6462712"/>
        </p:xfrm>
        <a:graphic>
          <a:graphicData uri="http://schemas.openxmlformats.org/presentationml/2006/ole">
            <p:oleObj spid="_x0000_s472066" name="Gráfico" r:id="rId3" imgW="4933844" imgH="3057449" progId="Excel.Sheet.8">
              <p:embed/>
            </p:oleObj>
          </a:graphicData>
        </a:graphic>
      </p:graphicFrame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403350" y="549275"/>
            <a:ext cx="7345363" cy="155534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lIns="77267" tIns="38633" rIns="77267" bIns="38633">
            <a:spAutoFit/>
          </a:bodyPr>
          <a:lstStyle/>
          <a:p>
            <a:pPr algn="ctr" defTabSz="773113">
              <a:spcBef>
                <a:spcPct val="50000"/>
              </a:spcBef>
            </a:pPr>
            <a:r>
              <a:rPr lang="en-US" sz="2400" u="none" dirty="0">
                <a:latin typeface="Arial Black" pitchFamily="34" charset="0"/>
              </a:rPr>
              <a:t>DISTRIBUIÇÃO DE CHUVAS  </a:t>
            </a:r>
          </a:p>
          <a:p>
            <a:pPr algn="ctr" defTabSz="773113">
              <a:spcBef>
                <a:spcPct val="50000"/>
              </a:spcBef>
            </a:pPr>
            <a:r>
              <a:rPr lang="en-US" sz="2400" u="none" dirty="0">
                <a:latin typeface="Arial Black" pitchFamily="34" charset="0"/>
              </a:rPr>
              <a:t>X</a:t>
            </a:r>
          </a:p>
          <a:p>
            <a:pPr algn="ctr" defTabSz="773113">
              <a:spcBef>
                <a:spcPct val="50000"/>
              </a:spcBef>
            </a:pPr>
            <a:r>
              <a:rPr lang="en-US" sz="2400" u="none" dirty="0">
                <a:latin typeface="Arial Black" pitchFamily="34" charset="0"/>
              </a:rPr>
              <a:t> ÉPOCA DE SEMEADURA</a:t>
            </a:r>
            <a:endParaRPr lang="pt-BR" sz="2400" u="none" dirty="0">
              <a:latin typeface="Arial Black" pitchFamily="34" charset="0"/>
            </a:endParaRPr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 rot="-252982">
            <a:off x="1828800" y="1598613"/>
            <a:ext cx="838200" cy="2009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7950" y="6356350"/>
            <a:ext cx="8856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pt-BR" sz="1800" u="none"/>
              <a:t>Fonte</a:t>
            </a:r>
            <a:r>
              <a:rPr lang="pt-BR" sz="1800" b="0" u="none"/>
              <a:t>: www.cpao.embrapa.br.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Premissas</a:t>
            </a:r>
            <a:endParaRPr lang="pt-BR" sz="800" smtClean="0">
              <a:solidFill>
                <a:schemeClr val="bg1"/>
              </a:solidFill>
            </a:endParaRP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822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u="none"/>
              <a:t>Coeficiente de cultivo (kc) utilizado para Zoneamento do Consórcio milho safrinha com </a:t>
            </a:r>
            <a:r>
              <a:rPr lang="pt-BR" sz="2400" i="1" u="none"/>
              <a:t>Brachiaria ruziziensis,</a:t>
            </a:r>
            <a:r>
              <a:rPr lang="pt-BR" sz="2400" u="none"/>
              <a:t> 2009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009650" y="6172200"/>
            <a:ext cx="7372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/>
              <a:t>Fonte</a:t>
            </a:r>
            <a:r>
              <a:rPr lang="en-US" sz="1600" b="0" u="none"/>
              <a:t>: Fietz et al., 2009. Seminário Nacional de Milho Safrinha.</a:t>
            </a:r>
            <a:endParaRPr lang="pt-BR" sz="1600" b="0" u="none"/>
          </a:p>
        </p:txBody>
      </p:sp>
      <p:pic>
        <p:nvPicPr>
          <p:cNvPr id="6" name="Imagem 5" descr="ConsorcioNav-1L2009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2056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latin typeface="Arial Black" pitchFamily="34" charset="0"/>
              </a:rPr>
              <a:t>CONSÓRCIO - 2009</a:t>
            </a:r>
            <a:endParaRPr lang="pt-BR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Premissas</a:t>
            </a:r>
            <a:endParaRPr lang="pt-BR" sz="800" smtClean="0">
              <a:solidFill>
                <a:schemeClr val="bg1"/>
              </a:solidFill>
            </a:endParaRPr>
          </a:p>
        </p:txBody>
      </p:sp>
      <p:pic>
        <p:nvPicPr>
          <p:cNvPr id="9" name="Imagem 8" descr="03-09-09 05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ext Box 2056"/>
          <p:cNvSpPr txBox="1">
            <a:spLocks noChangeArrowheads="1"/>
          </p:cNvSpPr>
          <p:nvPr/>
        </p:nvSpPr>
        <p:spPr bwMode="auto">
          <a:xfrm>
            <a:off x="642910" y="6334780"/>
            <a:ext cx="7620000" cy="52322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latin typeface="Arial Black" pitchFamily="34" charset="0"/>
              </a:rPr>
              <a:t>CONSÓRCIO</a:t>
            </a:r>
            <a:endParaRPr lang="pt-BR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Milho BAT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73444" name="Text Box 4"/>
          <p:cNvSpPr txBox="1">
            <a:spLocks noChangeArrowheads="1"/>
          </p:cNvSpPr>
          <p:nvPr/>
        </p:nvSpPr>
        <p:spPr bwMode="auto">
          <a:xfrm>
            <a:off x="0" y="-24"/>
            <a:ext cx="9144000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pt-BR" sz="3000" b="1" u="none" dirty="0" smtClean="0">
                <a:latin typeface="Arial" pitchFamily="34" charset="0"/>
                <a:cs typeface="Arial" pitchFamily="34" charset="0"/>
              </a:rPr>
              <a:t>GRÃOS </a:t>
            </a:r>
            <a:r>
              <a:rPr lang="pt-BR" sz="3000" b="1" u="none" dirty="0">
                <a:latin typeface="Arial" pitchFamily="34" charset="0"/>
                <a:cs typeface="Arial" pitchFamily="34" charset="0"/>
              </a:rPr>
              <a:t>DE MILHO SAFRINHA MS, 2005</a:t>
            </a:r>
            <a:r>
              <a:rPr lang="pt-BR" sz="3000" b="1" u="none" baseline="30000" dirty="0">
                <a:latin typeface="Arial" pitchFamily="34" charset="0"/>
                <a:cs typeface="Arial" pitchFamily="34" charset="0"/>
              </a:rPr>
              <a:t>(</a:t>
            </a:r>
            <a:r>
              <a:rPr lang="pt-BR" sz="3000" b="1" u="none" baseline="30000" dirty="0" err="1">
                <a:latin typeface="Arial" pitchFamily="34" charset="0"/>
                <a:cs typeface="Arial" pitchFamily="34" charset="0"/>
              </a:rPr>
              <a:t>ns</a:t>
            </a:r>
            <a:r>
              <a:rPr lang="pt-BR" sz="3000" b="1" u="none" baseline="30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2" name="Group 5"/>
          <p:cNvGrpSpPr>
            <a:grpSpLocks noRot="1"/>
          </p:cNvGrpSpPr>
          <p:nvPr/>
        </p:nvGrpSpPr>
        <p:grpSpPr bwMode="auto">
          <a:xfrm>
            <a:off x="323850" y="571480"/>
            <a:ext cx="8496300" cy="5311795"/>
            <a:chOff x="204" y="709"/>
            <a:chExt cx="5352" cy="3043"/>
          </a:xfrm>
        </p:grpSpPr>
        <p:sp>
          <p:nvSpPr>
            <p:cNvPr id="573446" name="Rectangle 6"/>
            <p:cNvSpPr>
              <a:spLocks noChangeArrowheads="1"/>
            </p:cNvSpPr>
            <p:nvPr/>
          </p:nvSpPr>
          <p:spPr bwMode="auto">
            <a:xfrm>
              <a:off x="4962" y="3503"/>
              <a:ext cx="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3447" name="Rectangle 7"/>
            <p:cNvSpPr>
              <a:spLocks noChangeArrowheads="1"/>
            </p:cNvSpPr>
            <p:nvPr/>
          </p:nvSpPr>
          <p:spPr bwMode="auto">
            <a:xfrm>
              <a:off x="4134" y="3503"/>
              <a:ext cx="8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6,4</a:t>
              </a:r>
              <a:endParaRPr lang="pt-BR" sz="2000" b="1" u="none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48" name="Rectangle 8"/>
            <p:cNvSpPr>
              <a:spLocks noChangeArrowheads="1"/>
            </p:cNvSpPr>
            <p:nvPr/>
          </p:nvSpPr>
          <p:spPr bwMode="auto">
            <a:xfrm>
              <a:off x="3382" y="3503"/>
              <a:ext cx="75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 dirty="0" smtClean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8,8</a:t>
              </a:r>
              <a:endParaRPr lang="pt-BR" sz="2000" b="1" u="none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49" name="Rectangle 9"/>
            <p:cNvSpPr>
              <a:spLocks noChangeArrowheads="1"/>
            </p:cNvSpPr>
            <p:nvPr/>
          </p:nvSpPr>
          <p:spPr bwMode="auto">
            <a:xfrm>
              <a:off x="2567" y="3503"/>
              <a:ext cx="81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1</a:t>
              </a:r>
              <a:r>
                <a:rPr lang="pt-BR" sz="2000" b="1" u="none" dirty="0" smtClean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6,3</a:t>
              </a:r>
              <a:endParaRPr lang="pt-BR" sz="2000" b="1" u="none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50" name="Rectangle 10"/>
            <p:cNvSpPr>
              <a:spLocks noChangeArrowheads="1"/>
            </p:cNvSpPr>
            <p:nvPr/>
          </p:nvSpPr>
          <p:spPr bwMode="auto">
            <a:xfrm>
              <a:off x="204" y="3503"/>
              <a:ext cx="236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sz="2000" b="1" u="none">
                  <a:solidFill>
                    <a:srgbClr val="000000"/>
                  </a:solidFill>
                  <a:cs typeface="Arial Unicode MS" pitchFamily="34" charset="0"/>
                </a:rPr>
                <a:t>C.V.(%)</a:t>
              </a:r>
              <a:endParaRPr lang="pt-BR" sz="2000" b="1" u="none">
                <a:cs typeface="Arial Unicode MS" pitchFamily="34" charset="0"/>
              </a:endParaRPr>
            </a:p>
          </p:txBody>
        </p:sp>
        <p:sp>
          <p:nvSpPr>
            <p:cNvPr id="573451" name="Rectangle 11"/>
            <p:cNvSpPr>
              <a:spLocks noChangeArrowheads="1"/>
            </p:cNvSpPr>
            <p:nvPr/>
          </p:nvSpPr>
          <p:spPr bwMode="auto">
            <a:xfrm>
              <a:off x="4962" y="3254"/>
              <a:ext cx="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ea typeface="Times New Roman" pitchFamily="18" charset="0"/>
                  <a:cs typeface="Arial" charset="0"/>
                </a:rPr>
                <a:t>3.304</a:t>
              </a:r>
            </a:p>
          </p:txBody>
        </p:sp>
        <p:sp>
          <p:nvSpPr>
            <p:cNvPr id="573452" name="Rectangle 12"/>
            <p:cNvSpPr>
              <a:spLocks noChangeArrowheads="1"/>
            </p:cNvSpPr>
            <p:nvPr/>
          </p:nvSpPr>
          <p:spPr bwMode="auto">
            <a:xfrm>
              <a:off x="4134" y="3254"/>
              <a:ext cx="8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4.382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53" name="Rectangle 13"/>
            <p:cNvSpPr>
              <a:spLocks noChangeArrowheads="1"/>
            </p:cNvSpPr>
            <p:nvPr/>
          </p:nvSpPr>
          <p:spPr bwMode="auto">
            <a:xfrm>
              <a:off x="3382" y="3254"/>
              <a:ext cx="75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3.309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54" name="Rectangle 14"/>
            <p:cNvSpPr>
              <a:spLocks noChangeArrowheads="1"/>
            </p:cNvSpPr>
            <p:nvPr/>
          </p:nvSpPr>
          <p:spPr bwMode="auto">
            <a:xfrm>
              <a:off x="2567" y="3254"/>
              <a:ext cx="81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2.220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55" name="Rectangle 15"/>
            <p:cNvSpPr>
              <a:spLocks noChangeArrowheads="1"/>
            </p:cNvSpPr>
            <p:nvPr/>
          </p:nvSpPr>
          <p:spPr bwMode="auto">
            <a:xfrm>
              <a:off x="204" y="3254"/>
              <a:ext cx="236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Média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56" name="Rectangle 16"/>
            <p:cNvSpPr>
              <a:spLocks noChangeArrowheads="1"/>
            </p:cNvSpPr>
            <p:nvPr/>
          </p:nvSpPr>
          <p:spPr bwMode="auto">
            <a:xfrm>
              <a:off x="4962" y="3005"/>
              <a:ext cx="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ea typeface="Times New Roman" pitchFamily="18" charset="0"/>
                  <a:cs typeface="Arial" charset="0"/>
                </a:rPr>
                <a:t>*</a:t>
              </a:r>
            </a:p>
          </p:txBody>
        </p:sp>
        <p:sp>
          <p:nvSpPr>
            <p:cNvPr id="573457" name="Rectangle 17"/>
            <p:cNvSpPr>
              <a:spLocks noChangeArrowheads="1"/>
            </p:cNvSpPr>
            <p:nvPr/>
          </p:nvSpPr>
          <p:spPr bwMode="auto">
            <a:xfrm>
              <a:off x="4134" y="3005"/>
              <a:ext cx="8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*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58" name="Rectangle 18"/>
            <p:cNvSpPr>
              <a:spLocks noChangeArrowheads="1"/>
            </p:cNvSpPr>
            <p:nvPr/>
          </p:nvSpPr>
          <p:spPr bwMode="auto">
            <a:xfrm>
              <a:off x="3382" y="3005"/>
              <a:ext cx="75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*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59" name="Rectangle 19"/>
            <p:cNvSpPr>
              <a:spLocks noChangeArrowheads="1"/>
            </p:cNvSpPr>
            <p:nvPr/>
          </p:nvSpPr>
          <p:spPr bwMode="auto">
            <a:xfrm>
              <a:off x="2567" y="3005"/>
              <a:ext cx="81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*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60" name="Rectangle 20"/>
            <p:cNvSpPr>
              <a:spLocks noChangeArrowheads="1"/>
            </p:cNvSpPr>
            <p:nvPr/>
          </p:nvSpPr>
          <p:spPr bwMode="auto">
            <a:xfrm>
              <a:off x="204" y="3005"/>
              <a:ext cx="236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sz="2000" b="1" i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Brachiaria ruziziensis</a:t>
              </a:r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 (solteira)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61" name="Rectangle 21"/>
            <p:cNvSpPr>
              <a:spLocks noChangeArrowheads="1"/>
            </p:cNvSpPr>
            <p:nvPr/>
          </p:nvSpPr>
          <p:spPr bwMode="auto">
            <a:xfrm>
              <a:off x="4962" y="2756"/>
              <a:ext cx="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ea typeface="Times New Roman" pitchFamily="18" charset="0"/>
                  <a:cs typeface="Arial" charset="0"/>
                </a:rPr>
                <a:t>*</a:t>
              </a:r>
            </a:p>
          </p:txBody>
        </p:sp>
        <p:sp>
          <p:nvSpPr>
            <p:cNvPr id="573462" name="Rectangle 22"/>
            <p:cNvSpPr>
              <a:spLocks noChangeArrowheads="1"/>
            </p:cNvSpPr>
            <p:nvPr/>
          </p:nvSpPr>
          <p:spPr bwMode="auto">
            <a:xfrm>
              <a:off x="4134" y="2756"/>
              <a:ext cx="8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*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63" name="Rectangle 23"/>
            <p:cNvSpPr>
              <a:spLocks noChangeArrowheads="1"/>
            </p:cNvSpPr>
            <p:nvPr/>
          </p:nvSpPr>
          <p:spPr bwMode="auto">
            <a:xfrm>
              <a:off x="3382" y="2756"/>
              <a:ext cx="75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*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64" name="Rectangle 24"/>
            <p:cNvSpPr>
              <a:spLocks noChangeArrowheads="1"/>
            </p:cNvSpPr>
            <p:nvPr/>
          </p:nvSpPr>
          <p:spPr bwMode="auto">
            <a:xfrm>
              <a:off x="2567" y="2756"/>
              <a:ext cx="81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*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65" name="Rectangle 25"/>
            <p:cNvSpPr>
              <a:spLocks noChangeArrowheads="1"/>
            </p:cNvSpPr>
            <p:nvPr/>
          </p:nvSpPr>
          <p:spPr bwMode="auto">
            <a:xfrm>
              <a:off x="204" y="2756"/>
              <a:ext cx="236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Sorgo Santa Elisa (solteiro)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66" name="Rectangle 26"/>
            <p:cNvSpPr>
              <a:spLocks noChangeArrowheads="1"/>
            </p:cNvSpPr>
            <p:nvPr/>
          </p:nvSpPr>
          <p:spPr bwMode="auto">
            <a:xfrm>
              <a:off x="4962" y="2507"/>
              <a:ext cx="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ea typeface="Times New Roman" pitchFamily="18" charset="0"/>
                  <a:cs typeface="Arial" charset="0"/>
                </a:rPr>
                <a:t>3.356</a:t>
              </a:r>
            </a:p>
          </p:txBody>
        </p:sp>
        <p:sp>
          <p:nvSpPr>
            <p:cNvPr id="573467" name="Rectangle 27"/>
            <p:cNvSpPr>
              <a:spLocks noChangeArrowheads="1"/>
            </p:cNvSpPr>
            <p:nvPr/>
          </p:nvSpPr>
          <p:spPr bwMode="auto">
            <a:xfrm>
              <a:off x="4134" y="2507"/>
              <a:ext cx="8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4.565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68" name="Rectangle 28"/>
            <p:cNvSpPr>
              <a:spLocks noChangeArrowheads="1"/>
            </p:cNvSpPr>
            <p:nvPr/>
          </p:nvSpPr>
          <p:spPr bwMode="auto">
            <a:xfrm>
              <a:off x="3382" y="2507"/>
              <a:ext cx="75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2.864</a:t>
              </a:r>
              <a:endParaRPr lang="pt-BR" sz="2000" b="1" u="none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69" name="Rectangle 29"/>
            <p:cNvSpPr>
              <a:spLocks noChangeArrowheads="1"/>
            </p:cNvSpPr>
            <p:nvPr/>
          </p:nvSpPr>
          <p:spPr bwMode="auto">
            <a:xfrm>
              <a:off x="2567" y="2507"/>
              <a:ext cx="81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2.638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70" name="Rectangle 30"/>
            <p:cNvSpPr>
              <a:spLocks noChangeArrowheads="1"/>
            </p:cNvSpPr>
            <p:nvPr/>
          </p:nvSpPr>
          <p:spPr bwMode="auto">
            <a:xfrm>
              <a:off x="204" y="2507"/>
              <a:ext cx="236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safrinha+guandu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71" name="Rectangle 31"/>
            <p:cNvSpPr>
              <a:spLocks noChangeArrowheads="1"/>
            </p:cNvSpPr>
            <p:nvPr/>
          </p:nvSpPr>
          <p:spPr bwMode="auto">
            <a:xfrm>
              <a:off x="4962" y="2258"/>
              <a:ext cx="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ea typeface="Times New Roman" pitchFamily="18" charset="0"/>
                  <a:cs typeface="Arial" charset="0"/>
                </a:rPr>
                <a:t>3.200</a:t>
              </a:r>
            </a:p>
          </p:txBody>
        </p:sp>
        <p:sp>
          <p:nvSpPr>
            <p:cNvPr id="573472" name="Rectangle 32"/>
            <p:cNvSpPr>
              <a:spLocks noChangeArrowheads="1"/>
            </p:cNvSpPr>
            <p:nvPr/>
          </p:nvSpPr>
          <p:spPr bwMode="auto">
            <a:xfrm>
              <a:off x="4134" y="2258"/>
              <a:ext cx="8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4.418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73" name="Rectangle 33"/>
            <p:cNvSpPr>
              <a:spLocks noChangeArrowheads="1"/>
            </p:cNvSpPr>
            <p:nvPr/>
          </p:nvSpPr>
          <p:spPr bwMode="auto">
            <a:xfrm>
              <a:off x="3382" y="2258"/>
              <a:ext cx="75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3.239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74" name="Rectangle 34"/>
            <p:cNvSpPr>
              <a:spLocks noChangeArrowheads="1"/>
            </p:cNvSpPr>
            <p:nvPr/>
          </p:nvSpPr>
          <p:spPr bwMode="auto">
            <a:xfrm>
              <a:off x="2567" y="2258"/>
              <a:ext cx="81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1.942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75" name="Rectangle 35"/>
            <p:cNvSpPr>
              <a:spLocks noChangeArrowheads="1"/>
            </p:cNvSpPr>
            <p:nvPr/>
          </p:nvSpPr>
          <p:spPr bwMode="auto">
            <a:xfrm>
              <a:off x="204" y="2258"/>
              <a:ext cx="236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safrinha+C. juncea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76" name="Rectangle 36"/>
            <p:cNvSpPr>
              <a:spLocks noChangeArrowheads="1"/>
            </p:cNvSpPr>
            <p:nvPr/>
          </p:nvSpPr>
          <p:spPr bwMode="auto">
            <a:xfrm>
              <a:off x="4962" y="2009"/>
              <a:ext cx="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ea typeface="Times New Roman" pitchFamily="18" charset="0"/>
                  <a:cs typeface="Arial" charset="0"/>
                </a:rPr>
                <a:t>2.948</a:t>
              </a:r>
            </a:p>
          </p:txBody>
        </p:sp>
        <p:sp>
          <p:nvSpPr>
            <p:cNvPr id="573477" name="Rectangle 37"/>
            <p:cNvSpPr>
              <a:spLocks noChangeArrowheads="1"/>
            </p:cNvSpPr>
            <p:nvPr/>
          </p:nvSpPr>
          <p:spPr bwMode="auto">
            <a:xfrm>
              <a:off x="4134" y="2009"/>
              <a:ext cx="8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3.811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78" name="Rectangle 38"/>
            <p:cNvSpPr>
              <a:spLocks noChangeArrowheads="1"/>
            </p:cNvSpPr>
            <p:nvPr/>
          </p:nvSpPr>
          <p:spPr bwMode="auto">
            <a:xfrm>
              <a:off x="3382" y="2009"/>
              <a:ext cx="75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3.185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79" name="Rectangle 39"/>
            <p:cNvSpPr>
              <a:spLocks noChangeArrowheads="1"/>
            </p:cNvSpPr>
            <p:nvPr/>
          </p:nvSpPr>
          <p:spPr bwMode="auto">
            <a:xfrm>
              <a:off x="2567" y="2009"/>
              <a:ext cx="81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1.847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80" name="Rectangle 40"/>
            <p:cNvSpPr>
              <a:spLocks noChangeArrowheads="1"/>
            </p:cNvSpPr>
            <p:nvPr/>
          </p:nvSpPr>
          <p:spPr bwMode="auto">
            <a:xfrm>
              <a:off x="204" y="2009"/>
              <a:ext cx="236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safrinha+</a:t>
              </a:r>
              <a:r>
                <a:rPr lang="pt-BR" sz="2000" b="1" i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 B. ruziziensis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81" name="Rectangle 41"/>
            <p:cNvSpPr>
              <a:spLocks noChangeArrowheads="1"/>
            </p:cNvSpPr>
            <p:nvPr/>
          </p:nvSpPr>
          <p:spPr bwMode="auto">
            <a:xfrm>
              <a:off x="4962" y="1760"/>
              <a:ext cx="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ea typeface="Times New Roman" pitchFamily="18" charset="0"/>
                  <a:cs typeface="Arial" charset="0"/>
                </a:rPr>
                <a:t>3.088</a:t>
              </a:r>
            </a:p>
          </p:txBody>
        </p:sp>
        <p:sp>
          <p:nvSpPr>
            <p:cNvPr id="573482" name="Rectangle 42"/>
            <p:cNvSpPr>
              <a:spLocks noChangeArrowheads="1"/>
            </p:cNvSpPr>
            <p:nvPr/>
          </p:nvSpPr>
          <p:spPr bwMode="auto">
            <a:xfrm>
              <a:off x="4134" y="1760"/>
              <a:ext cx="8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4.180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83" name="Rectangle 43"/>
            <p:cNvSpPr>
              <a:spLocks noChangeArrowheads="1"/>
            </p:cNvSpPr>
            <p:nvPr/>
          </p:nvSpPr>
          <p:spPr bwMode="auto">
            <a:xfrm>
              <a:off x="3382" y="1760"/>
              <a:ext cx="75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3.391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84" name="Rectangle 44"/>
            <p:cNvSpPr>
              <a:spLocks noChangeArrowheads="1"/>
            </p:cNvSpPr>
            <p:nvPr/>
          </p:nvSpPr>
          <p:spPr bwMode="auto">
            <a:xfrm>
              <a:off x="2567" y="1760"/>
              <a:ext cx="81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1.694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85" name="Rectangle 45"/>
            <p:cNvSpPr>
              <a:spLocks noChangeArrowheads="1"/>
            </p:cNvSpPr>
            <p:nvPr/>
          </p:nvSpPr>
          <p:spPr bwMode="auto">
            <a:xfrm>
              <a:off x="204" y="1760"/>
              <a:ext cx="236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safrinha+</a:t>
              </a:r>
              <a:r>
                <a:rPr lang="pt-BR" sz="2000" b="1" i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B. </a:t>
              </a:r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Marandu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86" name="Rectangle 46"/>
            <p:cNvSpPr>
              <a:spLocks noChangeArrowheads="1"/>
            </p:cNvSpPr>
            <p:nvPr/>
          </p:nvSpPr>
          <p:spPr bwMode="auto">
            <a:xfrm>
              <a:off x="4962" y="1511"/>
              <a:ext cx="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ea typeface="Times New Roman" pitchFamily="18" charset="0"/>
                  <a:cs typeface="Arial" charset="0"/>
                </a:rPr>
                <a:t>3.745</a:t>
              </a:r>
            </a:p>
          </p:txBody>
        </p:sp>
        <p:sp>
          <p:nvSpPr>
            <p:cNvPr id="573487" name="Rectangle 47"/>
            <p:cNvSpPr>
              <a:spLocks noChangeArrowheads="1"/>
            </p:cNvSpPr>
            <p:nvPr/>
          </p:nvSpPr>
          <p:spPr bwMode="auto">
            <a:xfrm>
              <a:off x="4134" y="1511"/>
              <a:ext cx="8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4.754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88" name="Rectangle 48"/>
            <p:cNvSpPr>
              <a:spLocks noChangeArrowheads="1"/>
            </p:cNvSpPr>
            <p:nvPr/>
          </p:nvSpPr>
          <p:spPr bwMode="auto">
            <a:xfrm>
              <a:off x="3382" y="1511"/>
              <a:ext cx="75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3.490</a:t>
              </a:r>
              <a:endParaRPr lang="pt-BR" sz="2000" b="1" u="none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89" name="Rectangle 49"/>
            <p:cNvSpPr>
              <a:spLocks noChangeArrowheads="1"/>
            </p:cNvSpPr>
            <p:nvPr/>
          </p:nvSpPr>
          <p:spPr bwMode="auto">
            <a:xfrm>
              <a:off x="2567" y="1511"/>
              <a:ext cx="81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2.992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90" name="Rectangle 50"/>
            <p:cNvSpPr>
              <a:spLocks noChangeArrowheads="1"/>
            </p:cNvSpPr>
            <p:nvPr/>
          </p:nvSpPr>
          <p:spPr bwMode="auto">
            <a:xfrm>
              <a:off x="204" y="1511"/>
              <a:ext cx="236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sz="2000" b="1" u="none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safrinha+ </a:t>
              </a:r>
              <a:r>
                <a:rPr lang="pt-BR" sz="2000" b="1" i="1" u="none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P. </a:t>
              </a:r>
              <a:r>
                <a:rPr lang="pt-BR" sz="2000" b="1" u="none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Tanzânia</a:t>
              </a:r>
              <a:endParaRPr lang="pt-BR" sz="2000" b="1" u="none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91" name="Rectangle 51"/>
            <p:cNvSpPr>
              <a:spLocks noChangeArrowheads="1"/>
            </p:cNvSpPr>
            <p:nvPr/>
          </p:nvSpPr>
          <p:spPr bwMode="auto">
            <a:xfrm>
              <a:off x="4962" y="1262"/>
              <a:ext cx="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ea typeface="Times New Roman" pitchFamily="18" charset="0"/>
                  <a:cs typeface="Arial" charset="0"/>
                </a:rPr>
                <a:t>3.484</a:t>
              </a:r>
            </a:p>
          </p:txBody>
        </p:sp>
        <p:sp>
          <p:nvSpPr>
            <p:cNvPr id="573492" name="Rectangle 52"/>
            <p:cNvSpPr>
              <a:spLocks noChangeArrowheads="1"/>
            </p:cNvSpPr>
            <p:nvPr/>
          </p:nvSpPr>
          <p:spPr bwMode="auto">
            <a:xfrm>
              <a:off x="4134" y="1262"/>
              <a:ext cx="8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4.563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93" name="Rectangle 53"/>
            <p:cNvSpPr>
              <a:spLocks noChangeArrowheads="1"/>
            </p:cNvSpPr>
            <p:nvPr/>
          </p:nvSpPr>
          <p:spPr bwMode="auto">
            <a:xfrm>
              <a:off x="3382" y="1262"/>
              <a:ext cx="75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3.685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94" name="Rectangle 54"/>
            <p:cNvSpPr>
              <a:spLocks noChangeArrowheads="1"/>
            </p:cNvSpPr>
            <p:nvPr/>
          </p:nvSpPr>
          <p:spPr bwMode="auto">
            <a:xfrm>
              <a:off x="2567" y="1262"/>
              <a:ext cx="81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2.204</a:t>
              </a:r>
              <a:endParaRPr lang="pt-BR" sz="2000" b="1" u="none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95" name="Rectangle 55"/>
            <p:cNvSpPr>
              <a:spLocks noChangeArrowheads="1"/>
            </p:cNvSpPr>
            <p:nvPr/>
          </p:nvSpPr>
          <p:spPr bwMode="auto">
            <a:xfrm>
              <a:off x="204" y="1262"/>
              <a:ext cx="236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sz="2000" b="1" u="none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 (solteiro)</a:t>
              </a:r>
            </a:p>
          </p:txBody>
        </p:sp>
        <p:sp>
          <p:nvSpPr>
            <p:cNvPr id="573496" name="Rectangle 56"/>
            <p:cNvSpPr>
              <a:spLocks noChangeArrowheads="1"/>
            </p:cNvSpPr>
            <p:nvPr/>
          </p:nvSpPr>
          <p:spPr bwMode="auto">
            <a:xfrm>
              <a:off x="2567" y="1061"/>
              <a:ext cx="298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............................kg ha</a:t>
              </a:r>
              <a:r>
                <a:rPr lang="pt-BR" sz="2000" b="1" u="none" baseline="30000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-1</a:t>
              </a:r>
              <a:r>
                <a:rPr lang="pt-BR" sz="2000" b="1" u="none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............................</a:t>
              </a:r>
              <a:endParaRPr lang="pt-BR" sz="2000" b="1" u="none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497" name="Rectangle 57"/>
            <p:cNvSpPr>
              <a:spLocks noChangeArrowheads="1"/>
            </p:cNvSpPr>
            <p:nvPr/>
          </p:nvSpPr>
          <p:spPr bwMode="auto">
            <a:xfrm>
              <a:off x="204" y="1017"/>
              <a:ext cx="2363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3498" name="Rectangle 58"/>
            <p:cNvSpPr>
              <a:spLocks noChangeArrowheads="1"/>
            </p:cNvSpPr>
            <p:nvPr/>
          </p:nvSpPr>
          <p:spPr bwMode="auto">
            <a:xfrm>
              <a:off x="4962" y="709"/>
              <a:ext cx="59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en-US" sz="2200" b="1" u="none" dirty="0" err="1">
                  <a:solidFill>
                    <a:srgbClr val="170ECC"/>
                  </a:solidFill>
                  <a:cs typeface="Arial Unicode MS" pitchFamily="34" charset="0"/>
                </a:rPr>
                <a:t>Média</a:t>
              </a:r>
              <a:endParaRPr lang="en-US" sz="2200" b="1" u="none" dirty="0">
                <a:solidFill>
                  <a:srgbClr val="170ECC"/>
                </a:solidFill>
                <a:cs typeface="Arial Unicode MS" pitchFamily="34" charset="0"/>
              </a:endParaRPr>
            </a:p>
          </p:txBody>
        </p:sp>
        <p:sp>
          <p:nvSpPr>
            <p:cNvPr id="573499" name="Rectangle 59"/>
            <p:cNvSpPr>
              <a:spLocks noChangeArrowheads="1"/>
            </p:cNvSpPr>
            <p:nvPr/>
          </p:nvSpPr>
          <p:spPr bwMode="auto">
            <a:xfrm>
              <a:off x="4134" y="818"/>
              <a:ext cx="82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en-US" sz="2000" b="1" u="none" dirty="0">
                  <a:solidFill>
                    <a:srgbClr val="000000"/>
                  </a:solidFill>
                  <a:cs typeface="Arial Unicode MS" pitchFamily="34" charset="0"/>
                </a:rPr>
                <a:t>São Gabriel</a:t>
              </a:r>
              <a:endParaRPr lang="en-US" sz="2000" b="1" u="none" dirty="0">
                <a:cs typeface="Arial Unicode MS" pitchFamily="34" charset="0"/>
              </a:endParaRPr>
            </a:p>
          </p:txBody>
        </p:sp>
        <p:sp>
          <p:nvSpPr>
            <p:cNvPr id="573500" name="Rectangle 60"/>
            <p:cNvSpPr>
              <a:spLocks noChangeArrowheads="1"/>
            </p:cNvSpPr>
            <p:nvPr/>
          </p:nvSpPr>
          <p:spPr bwMode="auto">
            <a:xfrm>
              <a:off x="3382" y="709"/>
              <a:ext cx="8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 dirty="0">
                  <a:solidFill>
                    <a:srgbClr val="000000"/>
                  </a:solidFill>
                  <a:cs typeface="Arial Unicode MS" pitchFamily="34" charset="0"/>
                </a:rPr>
                <a:t>Dourados</a:t>
              </a:r>
              <a:endParaRPr lang="pt-BR" sz="2000" b="1" u="none" dirty="0">
                <a:cs typeface="Arial Unicode MS" pitchFamily="34" charset="0"/>
              </a:endParaRPr>
            </a:p>
          </p:txBody>
        </p:sp>
        <p:sp>
          <p:nvSpPr>
            <p:cNvPr id="573501" name="Rectangle 61"/>
            <p:cNvSpPr>
              <a:spLocks noChangeArrowheads="1"/>
            </p:cNvSpPr>
            <p:nvPr/>
          </p:nvSpPr>
          <p:spPr bwMode="auto">
            <a:xfrm>
              <a:off x="2567" y="709"/>
              <a:ext cx="815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Arial Unicode MS" pitchFamily="34" charset="0"/>
                </a:rPr>
                <a:t>Batayporã</a:t>
              </a:r>
              <a:endParaRPr lang="pt-BR" sz="2000" b="1" u="none">
                <a:cs typeface="Arial Unicode MS" pitchFamily="34" charset="0"/>
              </a:endParaRPr>
            </a:p>
          </p:txBody>
        </p:sp>
        <p:sp>
          <p:nvSpPr>
            <p:cNvPr id="573502" name="Rectangle 62"/>
            <p:cNvSpPr>
              <a:spLocks noChangeArrowheads="1"/>
            </p:cNvSpPr>
            <p:nvPr/>
          </p:nvSpPr>
          <p:spPr bwMode="auto">
            <a:xfrm>
              <a:off x="204" y="709"/>
              <a:ext cx="236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sz="20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Tratamento</a:t>
              </a:r>
              <a:endParaRPr lang="pt-BR" sz="20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3503" name="Line 63"/>
            <p:cNvSpPr>
              <a:spLocks noChangeShapeType="1"/>
            </p:cNvSpPr>
            <p:nvPr/>
          </p:nvSpPr>
          <p:spPr bwMode="auto">
            <a:xfrm>
              <a:off x="204" y="709"/>
              <a:ext cx="5352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73504" name="Line 64"/>
            <p:cNvSpPr>
              <a:spLocks noChangeShapeType="1"/>
            </p:cNvSpPr>
            <p:nvPr/>
          </p:nvSpPr>
          <p:spPr bwMode="auto">
            <a:xfrm>
              <a:off x="204" y="3752"/>
              <a:ext cx="5352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73505" name="Line 65"/>
            <p:cNvSpPr>
              <a:spLocks noChangeShapeType="1"/>
            </p:cNvSpPr>
            <p:nvPr/>
          </p:nvSpPr>
          <p:spPr bwMode="auto">
            <a:xfrm>
              <a:off x="204" y="709"/>
              <a:ext cx="0" cy="3043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73506" name="Line 66"/>
            <p:cNvSpPr>
              <a:spLocks noChangeShapeType="1"/>
            </p:cNvSpPr>
            <p:nvPr/>
          </p:nvSpPr>
          <p:spPr bwMode="auto">
            <a:xfrm>
              <a:off x="5556" y="709"/>
              <a:ext cx="0" cy="3043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73507" name="Line 67"/>
            <p:cNvSpPr>
              <a:spLocks noChangeShapeType="1"/>
            </p:cNvSpPr>
            <p:nvPr/>
          </p:nvSpPr>
          <p:spPr bwMode="auto">
            <a:xfrm>
              <a:off x="204" y="1081"/>
              <a:ext cx="5352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</p:grpSp>
      <p:sp>
        <p:nvSpPr>
          <p:cNvPr id="573508" name="Text Box 68"/>
          <p:cNvSpPr txBox="1">
            <a:spLocks noChangeArrowheads="1"/>
          </p:cNvSpPr>
          <p:nvPr/>
        </p:nvSpPr>
        <p:spPr bwMode="auto">
          <a:xfrm>
            <a:off x="179388" y="6594475"/>
            <a:ext cx="6480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u="none"/>
          </a:p>
        </p:txBody>
      </p:sp>
      <p:sp>
        <p:nvSpPr>
          <p:cNvPr id="573509" name="Text Box 69"/>
          <p:cNvSpPr txBox="1">
            <a:spLocks noChangeArrowheads="1"/>
          </p:cNvSpPr>
          <p:nvPr/>
        </p:nvSpPr>
        <p:spPr bwMode="auto">
          <a:xfrm>
            <a:off x="323850" y="6021388"/>
            <a:ext cx="7920038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0" u="none" baseline="30000"/>
              <a:t>(ns)</a:t>
            </a:r>
            <a:r>
              <a:rPr lang="pt-BR" sz="1600" b="0" u="none"/>
              <a:t>Não diferem pelo teste de Scott-Knott (p&lt;0,05).</a:t>
            </a:r>
            <a:r>
              <a:rPr lang="en-US" sz="1600" u="none"/>
              <a:t> </a:t>
            </a:r>
          </a:p>
          <a:p>
            <a:pPr>
              <a:spcBef>
                <a:spcPct val="50000"/>
              </a:spcBef>
            </a:pPr>
            <a:r>
              <a:rPr lang="en-US" sz="1600" u="none"/>
              <a:t>Fonte</a:t>
            </a:r>
            <a:r>
              <a:rPr lang="en-US" sz="1600" b="0" u="none"/>
              <a:t>: Ceccon, 2008. Embrapa Agropecuária Oeste: </a:t>
            </a:r>
            <a:r>
              <a:rPr lang="en-US" sz="1600" u="none"/>
              <a:t>Comunicado Técnico, 140</a:t>
            </a:r>
            <a:r>
              <a:rPr lang="en-US" sz="1600" b="0" u="none"/>
              <a:t>.</a:t>
            </a:r>
            <a:endParaRPr lang="pt-BR" sz="1600" b="0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Milho BAT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0" y="-24"/>
            <a:ext cx="9144000" cy="584775"/>
          </a:xfrm>
          <a:prstGeom prst="rect">
            <a:avLst/>
          </a:prstGeom>
          <a:ln w="3175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pt-BR" sz="3200" b="1" u="none" dirty="0" smtClean="0">
                <a:latin typeface="Arial" pitchFamily="34" charset="0"/>
                <a:cs typeface="Arial" pitchFamily="34" charset="0"/>
              </a:rPr>
              <a:t>GRÃOS </a:t>
            </a:r>
            <a:r>
              <a:rPr lang="pt-BR" sz="3200" b="1" u="none" dirty="0">
                <a:latin typeface="Arial" pitchFamily="34" charset="0"/>
                <a:cs typeface="Arial" pitchFamily="34" charset="0"/>
              </a:rPr>
              <a:t>DE MILHO SAFRINHA MS, 2006</a:t>
            </a:r>
            <a:r>
              <a:rPr lang="pt-BR" sz="3600" b="1" u="none" baseline="30000" dirty="0">
                <a:latin typeface="Arial" pitchFamily="34" charset="0"/>
                <a:cs typeface="Arial" pitchFamily="34" charset="0"/>
              </a:rPr>
              <a:t>(</a:t>
            </a:r>
            <a:r>
              <a:rPr lang="pt-BR" sz="3600" b="1" u="none" baseline="30000" dirty="0" err="1">
                <a:latin typeface="Arial" pitchFamily="34" charset="0"/>
                <a:cs typeface="Arial" pitchFamily="34" charset="0"/>
              </a:rPr>
              <a:t>ns</a:t>
            </a:r>
            <a:r>
              <a:rPr lang="pt-BR" sz="3600" b="1" u="none" baseline="30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2" name="Group 5"/>
          <p:cNvGrpSpPr>
            <a:grpSpLocks noRot="1"/>
          </p:cNvGrpSpPr>
          <p:nvPr/>
        </p:nvGrpSpPr>
        <p:grpSpPr bwMode="auto">
          <a:xfrm>
            <a:off x="250825" y="642918"/>
            <a:ext cx="8642350" cy="5307032"/>
            <a:chOff x="158" y="709"/>
            <a:chExt cx="5444" cy="2675"/>
          </a:xfrm>
        </p:grpSpPr>
        <p:sp>
          <p:nvSpPr>
            <p:cNvPr id="574470" name="Rectangle 6"/>
            <p:cNvSpPr>
              <a:spLocks noChangeArrowheads="1"/>
            </p:cNvSpPr>
            <p:nvPr/>
          </p:nvSpPr>
          <p:spPr bwMode="auto">
            <a:xfrm>
              <a:off x="5026" y="3154"/>
              <a:ext cx="57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>
                <a:spcBef>
                  <a:spcPct val="20000"/>
                </a:spcBef>
              </a:pPr>
              <a:endParaRPr lang="pt-BR" sz="1800" b="1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471" name="Rectangle 7"/>
            <p:cNvSpPr>
              <a:spLocks noChangeArrowheads="1"/>
            </p:cNvSpPr>
            <p:nvPr/>
          </p:nvSpPr>
          <p:spPr bwMode="auto">
            <a:xfrm>
              <a:off x="4061" y="3154"/>
              <a:ext cx="96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23,1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72" name="Rectangle 8"/>
            <p:cNvSpPr>
              <a:spLocks noChangeArrowheads="1"/>
            </p:cNvSpPr>
            <p:nvPr/>
          </p:nvSpPr>
          <p:spPr bwMode="auto">
            <a:xfrm>
              <a:off x="3223" y="3154"/>
              <a:ext cx="83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15,5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73" name="Rectangle 9"/>
            <p:cNvSpPr>
              <a:spLocks noChangeArrowheads="1"/>
            </p:cNvSpPr>
            <p:nvPr/>
          </p:nvSpPr>
          <p:spPr bwMode="auto">
            <a:xfrm>
              <a:off x="2356" y="3154"/>
              <a:ext cx="86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22,6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74" name="Rectangle 10"/>
            <p:cNvSpPr>
              <a:spLocks noChangeArrowheads="1"/>
            </p:cNvSpPr>
            <p:nvPr/>
          </p:nvSpPr>
          <p:spPr bwMode="auto">
            <a:xfrm>
              <a:off x="158" y="3154"/>
              <a:ext cx="219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C.V.(%)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75" name="Rectangle 11"/>
            <p:cNvSpPr>
              <a:spLocks noChangeArrowheads="1"/>
            </p:cNvSpPr>
            <p:nvPr/>
          </p:nvSpPr>
          <p:spPr bwMode="auto">
            <a:xfrm>
              <a:off x="5026" y="2916"/>
              <a:ext cx="576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3.183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76" name="Rectangle 12"/>
            <p:cNvSpPr>
              <a:spLocks noChangeArrowheads="1"/>
            </p:cNvSpPr>
            <p:nvPr/>
          </p:nvSpPr>
          <p:spPr bwMode="auto">
            <a:xfrm>
              <a:off x="4061" y="2916"/>
              <a:ext cx="965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2.873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77" name="Rectangle 13"/>
            <p:cNvSpPr>
              <a:spLocks noChangeArrowheads="1"/>
            </p:cNvSpPr>
            <p:nvPr/>
          </p:nvSpPr>
          <p:spPr bwMode="auto">
            <a:xfrm>
              <a:off x="3223" y="2916"/>
              <a:ext cx="83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3.165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78" name="Rectangle 14"/>
            <p:cNvSpPr>
              <a:spLocks noChangeArrowheads="1"/>
            </p:cNvSpPr>
            <p:nvPr/>
          </p:nvSpPr>
          <p:spPr bwMode="auto">
            <a:xfrm>
              <a:off x="2356" y="2916"/>
              <a:ext cx="867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3.510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79" name="Rectangle 15"/>
            <p:cNvSpPr>
              <a:spLocks noChangeArrowheads="1"/>
            </p:cNvSpPr>
            <p:nvPr/>
          </p:nvSpPr>
          <p:spPr bwMode="auto">
            <a:xfrm>
              <a:off x="158" y="2916"/>
              <a:ext cx="219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Média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80" name="Rectangle 16"/>
            <p:cNvSpPr>
              <a:spLocks noChangeArrowheads="1"/>
            </p:cNvSpPr>
            <p:nvPr/>
          </p:nvSpPr>
          <p:spPr bwMode="auto">
            <a:xfrm>
              <a:off x="5026" y="2678"/>
              <a:ext cx="576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3.326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81" name="Rectangle 17"/>
            <p:cNvSpPr>
              <a:spLocks noChangeArrowheads="1"/>
            </p:cNvSpPr>
            <p:nvPr/>
          </p:nvSpPr>
          <p:spPr bwMode="auto">
            <a:xfrm>
              <a:off x="4061" y="2678"/>
              <a:ext cx="965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3.642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82" name="Rectangle 18"/>
            <p:cNvSpPr>
              <a:spLocks noChangeArrowheads="1"/>
            </p:cNvSpPr>
            <p:nvPr/>
          </p:nvSpPr>
          <p:spPr bwMode="auto">
            <a:xfrm>
              <a:off x="3223" y="2678"/>
              <a:ext cx="83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2.827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83" name="Rectangle 19"/>
            <p:cNvSpPr>
              <a:spLocks noChangeArrowheads="1"/>
            </p:cNvSpPr>
            <p:nvPr/>
          </p:nvSpPr>
          <p:spPr bwMode="auto">
            <a:xfrm>
              <a:off x="2356" y="2678"/>
              <a:ext cx="867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3.510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84" name="Rectangle 20"/>
            <p:cNvSpPr>
              <a:spLocks noChangeArrowheads="1"/>
            </p:cNvSpPr>
            <p:nvPr/>
          </p:nvSpPr>
          <p:spPr bwMode="auto">
            <a:xfrm>
              <a:off x="158" y="2678"/>
              <a:ext cx="219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 safrinha+C. juncea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85" name="Rectangle 21"/>
            <p:cNvSpPr>
              <a:spLocks noChangeArrowheads="1"/>
            </p:cNvSpPr>
            <p:nvPr/>
          </p:nvSpPr>
          <p:spPr bwMode="auto">
            <a:xfrm>
              <a:off x="5026" y="2441"/>
              <a:ext cx="576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3.319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86" name="Rectangle 22"/>
            <p:cNvSpPr>
              <a:spLocks noChangeArrowheads="1"/>
            </p:cNvSpPr>
            <p:nvPr/>
          </p:nvSpPr>
          <p:spPr bwMode="auto">
            <a:xfrm>
              <a:off x="4061" y="2441"/>
              <a:ext cx="965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3.033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87" name="Rectangle 23"/>
            <p:cNvSpPr>
              <a:spLocks noChangeArrowheads="1"/>
            </p:cNvSpPr>
            <p:nvPr/>
          </p:nvSpPr>
          <p:spPr bwMode="auto">
            <a:xfrm>
              <a:off x="3223" y="2441"/>
              <a:ext cx="838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3.875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88" name="Rectangle 24"/>
            <p:cNvSpPr>
              <a:spLocks noChangeArrowheads="1"/>
            </p:cNvSpPr>
            <p:nvPr/>
          </p:nvSpPr>
          <p:spPr bwMode="auto">
            <a:xfrm>
              <a:off x="2356" y="2441"/>
              <a:ext cx="867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3.048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89" name="Rectangle 25"/>
            <p:cNvSpPr>
              <a:spLocks noChangeArrowheads="1"/>
            </p:cNvSpPr>
            <p:nvPr/>
          </p:nvSpPr>
          <p:spPr bwMode="auto">
            <a:xfrm>
              <a:off x="158" y="2441"/>
              <a:ext cx="2198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 safrinha+</a:t>
              </a:r>
              <a:r>
                <a:rPr lang="pt-BR" sz="1800" b="1" i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B. decumbens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90" name="Rectangle 26"/>
            <p:cNvSpPr>
              <a:spLocks noChangeArrowheads="1"/>
            </p:cNvSpPr>
            <p:nvPr/>
          </p:nvSpPr>
          <p:spPr bwMode="auto">
            <a:xfrm>
              <a:off x="5026" y="2203"/>
              <a:ext cx="576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2.861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91" name="Rectangle 27"/>
            <p:cNvSpPr>
              <a:spLocks noChangeArrowheads="1"/>
            </p:cNvSpPr>
            <p:nvPr/>
          </p:nvSpPr>
          <p:spPr bwMode="auto">
            <a:xfrm>
              <a:off x="4061" y="2203"/>
              <a:ext cx="965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2.446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92" name="Rectangle 28"/>
            <p:cNvSpPr>
              <a:spLocks noChangeArrowheads="1"/>
            </p:cNvSpPr>
            <p:nvPr/>
          </p:nvSpPr>
          <p:spPr bwMode="auto">
            <a:xfrm>
              <a:off x="3223" y="2203"/>
              <a:ext cx="83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3.308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93" name="Rectangle 29"/>
            <p:cNvSpPr>
              <a:spLocks noChangeArrowheads="1"/>
            </p:cNvSpPr>
            <p:nvPr/>
          </p:nvSpPr>
          <p:spPr bwMode="auto">
            <a:xfrm>
              <a:off x="2356" y="2203"/>
              <a:ext cx="867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2.830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94" name="Rectangle 30"/>
            <p:cNvSpPr>
              <a:spLocks noChangeArrowheads="1"/>
            </p:cNvSpPr>
            <p:nvPr/>
          </p:nvSpPr>
          <p:spPr bwMode="auto">
            <a:xfrm>
              <a:off x="158" y="2203"/>
              <a:ext cx="219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 safrinha+</a:t>
              </a:r>
              <a:r>
                <a:rPr lang="pt-BR" sz="1800" b="1" i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B. ruziziensis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95" name="Rectangle 31"/>
            <p:cNvSpPr>
              <a:spLocks noChangeArrowheads="1"/>
            </p:cNvSpPr>
            <p:nvPr/>
          </p:nvSpPr>
          <p:spPr bwMode="auto">
            <a:xfrm>
              <a:off x="5026" y="1966"/>
              <a:ext cx="576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3.564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96" name="Rectangle 32"/>
            <p:cNvSpPr>
              <a:spLocks noChangeArrowheads="1"/>
            </p:cNvSpPr>
            <p:nvPr/>
          </p:nvSpPr>
          <p:spPr bwMode="auto">
            <a:xfrm>
              <a:off x="4061" y="1966"/>
              <a:ext cx="965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2.877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97" name="Rectangle 33"/>
            <p:cNvSpPr>
              <a:spLocks noChangeArrowheads="1"/>
            </p:cNvSpPr>
            <p:nvPr/>
          </p:nvSpPr>
          <p:spPr bwMode="auto">
            <a:xfrm>
              <a:off x="3223" y="1966"/>
              <a:ext cx="838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3.023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98" name="Rectangle 34"/>
            <p:cNvSpPr>
              <a:spLocks noChangeArrowheads="1"/>
            </p:cNvSpPr>
            <p:nvPr/>
          </p:nvSpPr>
          <p:spPr bwMode="auto">
            <a:xfrm>
              <a:off x="2356" y="1966"/>
              <a:ext cx="867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4.791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499" name="Rectangle 35"/>
            <p:cNvSpPr>
              <a:spLocks noChangeArrowheads="1"/>
            </p:cNvSpPr>
            <p:nvPr/>
          </p:nvSpPr>
          <p:spPr bwMode="auto">
            <a:xfrm>
              <a:off x="158" y="1966"/>
              <a:ext cx="2198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 safrinha+</a:t>
              </a:r>
              <a:r>
                <a:rPr lang="pt-BR" sz="1800" b="1" i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B. </a:t>
              </a:r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Marandu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00" name="Rectangle 36"/>
            <p:cNvSpPr>
              <a:spLocks noChangeArrowheads="1"/>
            </p:cNvSpPr>
            <p:nvPr/>
          </p:nvSpPr>
          <p:spPr bwMode="auto">
            <a:xfrm>
              <a:off x="5026" y="1728"/>
              <a:ext cx="576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2.883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01" name="Rectangle 37"/>
            <p:cNvSpPr>
              <a:spLocks noChangeArrowheads="1"/>
            </p:cNvSpPr>
            <p:nvPr/>
          </p:nvSpPr>
          <p:spPr bwMode="auto">
            <a:xfrm>
              <a:off x="4061" y="1728"/>
              <a:ext cx="965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2.287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02" name="Rectangle 38"/>
            <p:cNvSpPr>
              <a:spLocks noChangeArrowheads="1"/>
            </p:cNvSpPr>
            <p:nvPr/>
          </p:nvSpPr>
          <p:spPr bwMode="auto">
            <a:xfrm>
              <a:off x="3223" y="1728"/>
              <a:ext cx="83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2.708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03" name="Rectangle 39"/>
            <p:cNvSpPr>
              <a:spLocks noChangeArrowheads="1"/>
            </p:cNvSpPr>
            <p:nvPr/>
          </p:nvSpPr>
          <p:spPr bwMode="auto">
            <a:xfrm>
              <a:off x="2356" y="1728"/>
              <a:ext cx="867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3.654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04" name="Rectangle 40"/>
            <p:cNvSpPr>
              <a:spLocks noChangeArrowheads="1"/>
            </p:cNvSpPr>
            <p:nvPr/>
          </p:nvSpPr>
          <p:spPr bwMode="auto">
            <a:xfrm>
              <a:off x="158" y="1728"/>
              <a:ext cx="219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 safrinha+ </a:t>
              </a:r>
              <a:r>
                <a:rPr lang="pt-BR" sz="1800" b="1" i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P. </a:t>
              </a:r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Massai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05" name="Rectangle 41"/>
            <p:cNvSpPr>
              <a:spLocks noChangeArrowheads="1"/>
            </p:cNvSpPr>
            <p:nvPr/>
          </p:nvSpPr>
          <p:spPr bwMode="auto">
            <a:xfrm>
              <a:off x="5026" y="1491"/>
              <a:ext cx="576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2.530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06" name="Rectangle 42"/>
            <p:cNvSpPr>
              <a:spLocks noChangeArrowheads="1"/>
            </p:cNvSpPr>
            <p:nvPr/>
          </p:nvSpPr>
          <p:spPr bwMode="auto">
            <a:xfrm>
              <a:off x="4061" y="1491"/>
              <a:ext cx="965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2.133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07" name="Rectangle 43"/>
            <p:cNvSpPr>
              <a:spLocks noChangeArrowheads="1"/>
            </p:cNvSpPr>
            <p:nvPr/>
          </p:nvSpPr>
          <p:spPr bwMode="auto">
            <a:xfrm>
              <a:off x="3223" y="1491"/>
              <a:ext cx="838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2.965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08" name="Rectangle 44"/>
            <p:cNvSpPr>
              <a:spLocks noChangeArrowheads="1"/>
            </p:cNvSpPr>
            <p:nvPr/>
          </p:nvSpPr>
          <p:spPr bwMode="auto">
            <a:xfrm>
              <a:off x="2356" y="1491"/>
              <a:ext cx="867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2.491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09" name="Rectangle 45"/>
            <p:cNvSpPr>
              <a:spLocks noChangeArrowheads="1"/>
            </p:cNvSpPr>
            <p:nvPr/>
          </p:nvSpPr>
          <p:spPr bwMode="auto">
            <a:xfrm>
              <a:off x="158" y="1491"/>
              <a:ext cx="2198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 safrinha+ </a:t>
              </a:r>
              <a:r>
                <a:rPr lang="pt-BR" sz="1800" b="1" i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P. </a:t>
              </a:r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Tanzânia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10" name="Rectangle 46"/>
            <p:cNvSpPr>
              <a:spLocks noChangeArrowheads="1"/>
            </p:cNvSpPr>
            <p:nvPr/>
          </p:nvSpPr>
          <p:spPr bwMode="auto">
            <a:xfrm>
              <a:off x="5026" y="1253"/>
              <a:ext cx="576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3.484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11" name="Rectangle 47"/>
            <p:cNvSpPr>
              <a:spLocks noChangeArrowheads="1"/>
            </p:cNvSpPr>
            <p:nvPr/>
          </p:nvSpPr>
          <p:spPr bwMode="auto">
            <a:xfrm>
              <a:off x="4061" y="1253"/>
              <a:ext cx="965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3.690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12" name="Rectangle 48"/>
            <p:cNvSpPr>
              <a:spLocks noChangeArrowheads="1"/>
            </p:cNvSpPr>
            <p:nvPr/>
          </p:nvSpPr>
          <p:spPr bwMode="auto">
            <a:xfrm>
              <a:off x="3223" y="1253"/>
              <a:ext cx="83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3.447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13" name="Rectangle 49"/>
            <p:cNvSpPr>
              <a:spLocks noChangeArrowheads="1"/>
            </p:cNvSpPr>
            <p:nvPr/>
          </p:nvSpPr>
          <p:spPr bwMode="auto">
            <a:xfrm>
              <a:off x="2356" y="1253"/>
              <a:ext cx="867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3.315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14" name="Rectangle 50"/>
            <p:cNvSpPr>
              <a:spLocks noChangeArrowheads="1"/>
            </p:cNvSpPr>
            <p:nvPr/>
          </p:nvSpPr>
          <p:spPr bwMode="auto">
            <a:xfrm>
              <a:off x="158" y="1253"/>
              <a:ext cx="219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 safrinha </a:t>
              </a:r>
              <a:r>
                <a:rPr lang="pt-BR" sz="16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(solteiro)</a:t>
              </a:r>
            </a:p>
          </p:txBody>
        </p:sp>
        <p:sp>
          <p:nvSpPr>
            <p:cNvPr id="574515" name="Rectangle 51"/>
            <p:cNvSpPr>
              <a:spLocks noChangeArrowheads="1"/>
            </p:cNvSpPr>
            <p:nvPr/>
          </p:nvSpPr>
          <p:spPr bwMode="auto">
            <a:xfrm>
              <a:off x="2356" y="947"/>
              <a:ext cx="3246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1800" b="1" u="none" dirty="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............................kg ha</a:t>
              </a:r>
              <a:r>
                <a:rPr lang="pt-BR" sz="1800" b="1" u="none" baseline="30000" dirty="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-1</a:t>
              </a:r>
              <a:r>
                <a:rPr lang="pt-BR" sz="1800" b="1" u="none" dirty="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...............................</a:t>
              </a:r>
              <a:endParaRPr lang="pt-BR" sz="1800" b="1" u="none" dirty="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16" name="Rectangle 52"/>
            <p:cNvSpPr>
              <a:spLocks noChangeArrowheads="1"/>
            </p:cNvSpPr>
            <p:nvPr/>
          </p:nvSpPr>
          <p:spPr bwMode="auto">
            <a:xfrm>
              <a:off x="158" y="947"/>
              <a:ext cx="2198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1800" b="1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517" name="Rectangle 53"/>
            <p:cNvSpPr>
              <a:spLocks noChangeArrowheads="1"/>
            </p:cNvSpPr>
            <p:nvPr/>
          </p:nvSpPr>
          <p:spPr bwMode="auto">
            <a:xfrm>
              <a:off x="5026" y="709"/>
              <a:ext cx="576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1800" b="1" u="none" dirty="0">
                  <a:solidFill>
                    <a:srgbClr val="170ECC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Média</a:t>
              </a:r>
            </a:p>
          </p:txBody>
        </p:sp>
        <p:sp>
          <p:nvSpPr>
            <p:cNvPr id="574518" name="Rectangle 54"/>
            <p:cNvSpPr>
              <a:spLocks noChangeArrowheads="1"/>
            </p:cNvSpPr>
            <p:nvPr/>
          </p:nvSpPr>
          <p:spPr bwMode="auto">
            <a:xfrm>
              <a:off x="4061" y="709"/>
              <a:ext cx="965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São Gabriel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19" name="Rectangle 55"/>
            <p:cNvSpPr>
              <a:spLocks noChangeArrowheads="1"/>
            </p:cNvSpPr>
            <p:nvPr/>
          </p:nvSpPr>
          <p:spPr bwMode="auto">
            <a:xfrm>
              <a:off x="3223" y="709"/>
              <a:ext cx="83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Dourados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20" name="Rectangle 56"/>
            <p:cNvSpPr>
              <a:spLocks noChangeArrowheads="1"/>
            </p:cNvSpPr>
            <p:nvPr/>
          </p:nvSpPr>
          <p:spPr bwMode="auto">
            <a:xfrm>
              <a:off x="2356" y="709"/>
              <a:ext cx="867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Batayporã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21" name="Rectangle 57"/>
            <p:cNvSpPr>
              <a:spLocks noChangeArrowheads="1"/>
            </p:cNvSpPr>
            <p:nvPr/>
          </p:nvSpPr>
          <p:spPr bwMode="auto">
            <a:xfrm>
              <a:off x="158" y="709"/>
              <a:ext cx="219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1800" b="1" u="none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Tratamentos</a:t>
              </a:r>
              <a:endParaRPr lang="pt-BR" sz="18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4522" name="Line 58"/>
            <p:cNvSpPr>
              <a:spLocks noChangeShapeType="1"/>
            </p:cNvSpPr>
            <p:nvPr/>
          </p:nvSpPr>
          <p:spPr bwMode="auto">
            <a:xfrm>
              <a:off x="158" y="709"/>
              <a:ext cx="544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523" name="Line 59"/>
            <p:cNvSpPr>
              <a:spLocks noChangeShapeType="1"/>
            </p:cNvSpPr>
            <p:nvPr/>
          </p:nvSpPr>
          <p:spPr bwMode="auto">
            <a:xfrm>
              <a:off x="158" y="3384"/>
              <a:ext cx="544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524" name="Line 60"/>
            <p:cNvSpPr>
              <a:spLocks noChangeShapeType="1"/>
            </p:cNvSpPr>
            <p:nvPr/>
          </p:nvSpPr>
          <p:spPr bwMode="auto">
            <a:xfrm>
              <a:off x="158" y="709"/>
              <a:ext cx="0" cy="267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525" name="Line 61"/>
            <p:cNvSpPr>
              <a:spLocks noChangeShapeType="1"/>
            </p:cNvSpPr>
            <p:nvPr/>
          </p:nvSpPr>
          <p:spPr bwMode="auto">
            <a:xfrm>
              <a:off x="5602" y="709"/>
              <a:ext cx="0" cy="267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526" name="Line 62"/>
            <p:cNvSpPr>
              <a:spLocks noChangeShapeType="1"/>
            </p:cNvSpPr>
            <p:nvPr/>
          </p:nvSpPr>
          <p:spPr bwMode="auto">
            <a:xfrm>
              <a:off x="158" y="947"/>
              <a:ext cx="544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4527" name="Text Box 63"/>
          <p:cNvSpPr txBox="1">
            <a:spLocks noChangeArrowheads="1"/>
          </p:cNvSpPr>
          <p:nvPr/>
        </p:nvSpPr>
        <p:spPr bwMode="auto">
          <a:xfrm>
            <a:off x="323850" y="6021388"/>
            <a:ext cx="7920038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0" u="none" baseline="30000"/>
              <a:t>(ns)</a:t>
            </a:r>
            <a:r>
              <a:rPr lang="pt-BR" sz="1600" b="0" u="none"/>
              <a:t>Não diferem pelo teste de Scott-Knott (p&lt;0,05).</a:t>
            </a:r>
            <a:r>
              <a:rPr lang="en-US" sz="1600" u="none"/>
              <a:t> </a:t>
            </a:r>
          </a:p>
          <a:p>
            <a:pPr>
              <a:spcBef>
                <a:spcPct val="50000"/>
              </a:spcBef>
            </a:pPr>
            <a:r>
              <a:rPr lang="en-US" sz="1600" u="none"/>
              <a:t>Fonte</a:t>
            </a:r>
            <a:r>
              <a:rPr lang="en-US" sz="1600" b="0" u="none"/>
              <a:t>: Ceccon, 2008. Embrapa Agropecuária Oeste: </a:t>
            </a:r>
            <a:r>
              <a:rPr lang="en-US" sz="1600" u="none"/>
              <a:t>Comunicado Técnico, 140</a:t>
            </a:r>
            <a:r>
              <a:rPr lang="en-US" sz="1600" b="0" u="none"/>
              <a:t>.</a:t>
            </a:r>
            <a:endParaRPr lang="pt-BR" sz="1600" b="0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Resíduo05</a:t>
            </a:r>
            <a:endParaRPr lang="pt-BR" sz="800">
              <a:solidFill>
                <a:schemeClr val="bg1"/>
              </a:solidFill>
            </a:endParaRPr>
          </a:p>
        </p:txBody>
      </p:sp>
      <p:graphicFrame>
        <p:nvGraphicFramePr>
          <p:cNvPr id="578563" name="Object 3"/>
          <p:cNvGraphicFramePr>
            <a:graphicFrameLocks noChangeAspect="1"/>
          </p:cNvGraphicFramePr>
          <p:nvPr/>
        </p:nvGraphicFramePr>
        <p:xfrm>
          <a:off x="6907213" y="9525"/>
          <a:ext cx="2084387" cy="676275"/>
        </p:xfrm>
        <a:graphic>
          <a:graphicData uri="http://schemas.openxmlformats.org/presentationml/2006/ole">
            <p:oleObj spid="_x0000_s312322" name="CorelDRAW" r:id="rId3" imgW="3302640" imgH="1072800" progId="">
              <p:embed/>
            </p:oleObj>
          </a:graphicData>
        </a:graphic>
      </p:graphicFrame>
      <p:sp>
        <p:nvSpPr>
          <p:cNvPr id="578564" name="Text Box 4"/>
          <p:cNvSpPr txBox="1">
            <a:spLocks noChangeArrowheads="1"/>
          </p:cNvSpPr>
          <p:nvPr/>
        </p:nvSpPr>
        <p:spPr bwMode="auto">
          <a:xfrm>
            <a:off x="0" y="-5672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u="none" dirty="0">
                <a:cs typeface="Times New Roman" pitchFamily="18" charset="0"/>
              </a:rPr>
              <a:t>RESÍDUOS </a:t>
            </a:r>
            <a:r>
              <a:rPr lang="en-US" sz="3600" b="1" u="none" dirty="0" smtClean="0">
                <a:cs typeface="Times New Roman" pitchFamily="18" charset="0"/>
              </a:rPr>
              <a:t>VEGETAIS </a:t>
            </a:r>
            <a:r>
              <a:rPr lang="en-US" sz="3600" b="1" u="none" dirty="0">
                <a:cs typeface="Times New Roman" pitchFamily="18" charset="0"/>
              </a:rPr>
              <a:t>ANTES DA </a:t>
            </a:r>
            <a:r>
              <a:rPr lang="pt-BR" sz="3600" b="1" u="none" dirty="0" smtClean="0">
                <a:cs typeface="Times New Roman" pitchFamily="18" charset="0"/>
              </a:rPr>
              <a:t>SOJA</a:t>
            </a:r>
            <a:r>
              <a:rPr lang="pt-BR" sz="3600" b="1" u="none" dirty="0">
                <a:cs typeface="Times New Roman" pitchFamily="18" charset="0"/>
              </a:rPr>
              <a:t>, </a:t>
            </a:r>
            <a:r>
              <a:rPr lang="pt-BR" sz="3600" b="1" u="none" dirty="0" smtClean="0">
                <a:cs typeface="Times New Roman" pitchFamily="18" charset="0"/>
              </a:rPr>
              <a:t>2005/06</a:t>
            </a:r>
            <a:r>
              <a:rPr lang="en-US" sz="3600" b="1" u="none" dirty="0">
                <a:cs typeface="Times New Roman" pitchFamily="18" charset="0"/>
              </a:rPr>
              <a:t>.</a:t>
            </a:r>
            <a:endParaRPr lang="pt-BR" sz="3600" b="1" u="none" dirty="0"/>
          </a:p>
        </p:txBody>
      </p:sp>
      <p:grpSp>
        <p:nvGrpSpPr>
          <p:cNvPr id="2" name="Group 5"/>
          <p:cNvGrpSpPr>
            <a:grpSpLocks noRot="1"/>
          </p:cNvGrpSpPr>
          <p:nvPr/>
        </p:nvGrpSpPr>
        <p:grpSpPr bwMode="auto">
          <a:xfrm>
            <a:off x="250825" y="714356"/>
            <a:ext cx="8642350" cy="5503883"/>
            <a:chOff x="158" y="993"/>
            <a:chExt cx="5444" cy="2755"/>
          </a:xfrm>
        </p:grpSpPr>
        <p:sp>
          <p:nvSpPr>
            <p:cNvPr id="578566" name="Rectangle 6"/>
            <p:cNvSpPr>
              <a:spLocks noChangeArrowheads="1"/>
            </p:cNvSpPr>
            <p:nvPr/>
          </p:nvSpPr>
          <p:spPr bwMode="auto">
            <a:xfrm>
              <a:off x="4774" y="3517"/>
              <a:ext cx="8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10,7</a:t>
              </a:r>
              <a:endParaRPr lang="pt-BR" b="1" u="none"/>
            </a:p>
          </p:txBody>
        </p:sp>
        <p:sp>
          <p:nvSpPr>
            <p:cNvPr id="578567" name="Rectangle 7"/>
            <p:cNvSpPr>
              <a:spLocks noChangeArrowheads="1"/>
            </p:cNvSpPr>
            <p:nvPr/>
          </p:nvSpPr>
          <p:spPr bwMode="auto">
            <a:xfrm>
              <a:off x="3852" y="3517"/>
              <a:ext cx="9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8,03</a:t>
              </a:r>
              <a:endParaRPr lang="pt-BR" b="1" u="none"/>
            </a:p>
          </p:txBody>
        </p:sp>
        <p:sp>
          <p:nvSpPr>
            <p:cNvPr id="578568" name="Rectangle 8"/>
            <p:cNvSpPr>
              <a:spLocks noChangeArrowheads="1"/>
            </p:cNvSpPr>
            <p:nvPr/>
          </p:nvSpPr>
          <p:spPr bwMode="auto">
            <a:xfrm>
              <a:off x="2988" y="3517"/>
              <a:ext cx="8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12,02</a:t>
              </a:r>
              <a:endParaRPr lang="pt-BR" b="1" u="none"/>
            </a:p>
          </p:txBody>
        </p:sp>
        <p:sp>
          <p:nvSpPr>
            <p:cNvPr id="578569" name="Rectangle 9"/>
            <p:cNvSpPr>
              <a:spLocks noChangeArrowheads="1"/>
            </p:cNvSpPr>
            <p:nvPr/>
          </p:nvSpPr>
          <p:spPr bwMode="auto">
            <a:xfrm>
              <a:off x="2286" y="3517"/>
              <a:ext cx="7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9,09</a:t>
              </a:r>
              <a:endParaRPr lang="pt-BR" b="1" u="none"/>
            </a:p>
          </p:txBody>
        </p:sp>
        <p:sp>
          <p:nvSpPr>
            <p:cNvPr id="578570" name="Rectangle 10"/>
            <p:cNvSpPr>
              <a:spLocks noChangeArrowheads="1"/>
            </p:cNvSpPr>
            <p:nvPr/>
          </p:nvSpPr>
          <p:spPr bwMode="auto">
            <a:xfrm>
              <a:off x="158" y="3517"/>
              <a:ext cx="21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C.V.(%)</a:t>
              </a:r>
              <a:endParaRPr lang="pt-BR" b="1" u="none"/>
            </a:p>
          </p:txBody>
        </p:sp>
        <p:sp>
          <p:nvSpPr>
            <p:cNvPr id="578571" name="Rectangle 11"/>
            <p:cNvSpPr>
              <a:spLocks noChangeArrowheads="1"/>
            </p:cNvSpPr>
            <p:nvPr/>
          </p:nvSpPr>
          <p:spPr bwMode="auto">
            <a:xfrm>
              <a:off x="4774" y="3286"/>
              <a:ext cx="8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7.468</a:t>
              </a:r>
              <a:endParaRPr lang="pt-BR" b="1" u="none"/>
            </a:p>
          </p:txBody>
        </p:sp>
        <p:sp>
          <p:nvSpPr>
            <p:cNvPr id="578572" name="Rectangle 12"/>
            <p:cNvSpPr>
              <a:spLocks noChangeArrowheads="1"/>
            </p:cNvSpPr>
            <p:nvPr/>
          </p:nvSpPr>
          <p:spPr bwMode="auto">
            <a:xfrm>
              <a:off x="3852" y="3286"/>
              <a:ext cx="9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7.009</a:t>
              </a:r>
              <a:endParaRPr lang="pt-BR" b="1" u="none"/>
            </a:p>
          </p:txBody>
        </p:sp>
        <p:sp>
          <p:nvSpPr>
            <p:cNvPr id="578573" name="Rectangle 13"/>
            <p:cNvSpPr>
              <a:spLocks noChangeArrowheads="1"/>
            </p:cNvSpPr>
            <p:nvPr/>
          </p:nvSpPr>
          <p:spPr bwMode="auto">
            <a:xfrm>
              <a:off x="2988" y="3286"/>
              <a:ext cx="8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9.628</a:t>
              </a:r>
              <a:endParaRPr lang="pt-BR" b="1" u="none"/>
            </a:p>
          </p:txBody>
        </p:sp>
        <p:sp>
          <p:nvSpPr>
            <p:cNvPr id="578574" name="Rectangle 14"/>
            <p:cNvSpPr>
              <a:spLocks noChangeArrowheads="1"/>
            </p:cNvSpPr>
            <p:nvPr/>
          </p:nvSpPr>
          <p:spPr bwMode="auto">
            <a:xfrm>
              <a:off x="2286" y="3286"/>
              <a:ext cx="7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5.742</a:t>
              </a:r>
              <a:endParaRPr lang="pt-BR" b="1" u="none"/>
            </a:p>
          </p:txBody>
        </p:sp>
        <p:sp>
          <p:nvSpPr>
            <p:cNvPr id="578575" name="Rectangle 15"/>
            <p:cNvSpPr>
              <a:spLocks noChangeArrowheads="1"/>
            </p:cNvSpPr>
            <p:nvPr/>
          </p:nvSpPr>
          <p:spPr bwMode="auto">
            <a:xfrm>
              <a:off x="158" y="3286"/>
              <a:ext cx="21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Média</a:t>
              </a:r>
              <a:endParaRPr lang="pt-BR" b="1" u="none"/>
            </a:p>
          </p:txBody>
        </p:sp>
        <p:sp>
          <p:nvSpPr>
            <p:cNvPr id="578576" name="Rectangle 16"/>
            <p:cNvSpPr>
              <a:spLocks noChangeArrowheads="1"/>
            </p:cNvSpPr>
            <p:nvPr/>
          </p:nvSpPr>
          <p:spPr bwMode="auto">
            <a:xfrm>
              <a:off x="5326" y="3055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b="1" u="none">
                  <a:cs typeface="Times New Roman" pitchFamily="18" charset="0"/>
                </a:rPr>
                <a:t>b</a:t>
              </a:r>
              <a:endParaRPr lang="en-US" b="1" u="none"/>
            </a:p>
          </p:txBody>
        </p:sp>
        <p:sp>
          <p:nvSpPr>
            <p:cNvPr id="578577" name="Rectangle 17"/>
            <p:cNvSpPr>
              <a:spLocks noChangeArrowheads="1"/>
            </p:cNvSpPr>
            <p:nvPr/>
          </p:nvSpPr>
          <p:spPr bwMode="auto">
            <a:xfrm>
              <a:off x="4774" y="3055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8.338</a:t>
              </a:r>
              <a:endParaRPr lang="en-US" b="1" u="none"/>
            </a:p>
          </p:txBody>
        </p:sp>
        <p:sp>
          <p:nvSpPr>
            <p:cNvPr id="578578" name="Rectangle 18"/>
            <p:cNvSpPr>
              <a:spLocks noChangeArrowheads="1"/>
            </p:cNvSpPr>
            <p:nvPr/>
          </p:nvSpPr>
          <p:spPr bwMode="auto">
            <a:xfrm>
              <a:off x="4498" y="3055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b</a:t>
              </a:r>
              <a:endParaRPr lang="en-US" b="1" u="none"/>
            </a:p>
          </p:txBody>
        </p:sp>
        <p:sp>
          <p:nvSpPr>
            <p:cNvPr id="578579" name="Rectangle 19"/>
            <p:cNvSpPr>
              <a:spLocks noChangeArrowheads="1"/>
            </p:cNvSpPr>
            <p:nvPr/>
          </p:nvSpPr>
          <p:spPr bwMode="auto">
            <a:xfrm>
              <a:off x="3852" y="3055"/>
              <a:ext cx="6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7.875</a:t>
              </a:r>
              <a:endParaRPr lang="en-US" b="1" u="none"/>
            </a:p>
          </p:txBody>
        </p:sp>
        <p:sp>
          <p:nvSpPr>
            <p:cNvPr id="578580" name="Rectangle 20"/>
            <p:cNvSpPr>
              <a:spLocks noChangeArrowheads="1"/>
            </p:cNvSpPr>
            <p:nvPr/>
          </p:nvSpPr>
          <p:spPr bwMode="auto">
            <a:xfrm>
              <a:off x="3576" y="3055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bc</a:t>
              </a:r>
              <a:endParaRPr lang="en-US" b="1" u="none"/>
            </a:p>
          </p:txBody>
        </p:sp>
        <p:sp>
          <p:nvSpPr>
            <p:cNvPr id="578581" name="Rectangle 21"/>
            <p:cNvSpPr>
              <a:spLocks noChangeArrowheads="1"/>
            </p:cNvSpPr>
            <p:nvPr/>
          </p:nvSpPr>
          <p:spPr bwMode="auto">
            <a:xfrm>
              <a:off x="2988" y="3055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9.147</a:t>
              </a:r>
              <a:endParaRPr lang="en-US" b="1" u="none"/>
            </a:p>
          </p:txBody>
        </p:sp>
        <p:sp>
          <p:nvSpPr>
            <p:cNvPr id="578582" name="Rectangle 22"/>
            <p:cNvSpPr>
              <a:spLocks noChangeArrowheads="1"/>
            </p:cNvSpPr>
            <p:nvPr/>
          </p:nvSpPr>
          <p:spPr bwMode="auto">
            <a:xfrm>
              <a:off x="2746" y="3055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a</a:t>
              </a:r>
              <a:endParaRPr lang="en-US" b="1" u="none"/>
            </a:p>
          </p:txBody>
        </p:sp>
        <p:sp>
          <p:nvSpPr>
            <p:cNvPr id="578583" name="Rectangle 23"/>
            <p:cNvSpPr>
              <a:spLocks noChangeArrowheads="1"/>
            </p:cNvSpPr>
            <p:nvPr/>
          </p:nvSpPr>
          <p:spPr bwMode="auto">
            <a:xfrm>
              <a:off x="2286" y="3055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7.993</a:t>
              </a:r>
              <a:endParaRPr lang="en-US" b="1" u="none"/>
            </a:p>
          </p:txBody>
        </p:sp>
        <p:sp>
          <p:nvSpPr>
            <p:cNvPr id="578584" name="Rectangle 24"/>
            <p:cNvSpPr>
              <a:spLocks noChangeArrowheads="1"/>
            </p:cNvSpPr>
            <p:nvPr/>
          </p:nvSpPr>
          <p:spPr bwMode="auto">
            <a:xfrm>
              <a:off x="158" y="3055"/>
              <a:ext cx="21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i="1" u="none">
                  <a:cs typeface="Times New Roman" pitchFamily="18" charset="0"/>
                </a:rPr>
                <a:t>B</a:t>
              </a:r>
              <a:r>
                <a:rPr lang="pt-BR" b="1" u="none">
                  <a:cs typeface="Times New Roman" pitchFamily="18" charset="0"/>
                </a:rPr>
                <a:t>. ruziziensis (solteira)</a:t>
              </a:r>
              <a:endParaRPr lang="pt-BR" b="1" u="none"/>
            </a:p>
          </p:txBody>
        </p:sp>
        <p:sp>
          <p:nvSpPr>
            <p:cNvPr id="578585" name="Rectangle 25"/>
            <p:cNvSpPr>
              <a:spLocks noChangeArrowheads="1"/>
            </p:cNvSpPr>
            <p:nvPr/>
          </p:nvSpPr>
          <p:spPr bwMode="auto">
            <a:xfrm>
              <a:off x="5326" y="2824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b="1" u="none">
                  <a:cs typeface="Times New Roman" pitchFamily="18" charset="0"/>
                </a:rPr>
                <a:t>c</a:t>
              </a:r>
              <a:endParaRPr lang="en-US" b="1" u="none"/>
            </a:p>
          </p:txBody>
        </p:sp>
        <p:sp>
          <p:nvSpPr>
            <p:cNvPr id="578586" name="Rectangle 26"/>
            <p:cNvSpPr>
              <a:spLocks noChangeArrowheads="1"/>
            </p:cNvSpPr>
            <p:nvPr/>
          </p:nvSpPr>
          <p:spPr bwMode="auto">
            <a:xfrm>
              <a:off x="4774" y="2824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6.564</a:t>
              </a:r>
              <a:endParaRPr lang="en-US" b="1" u="none"/>
            </a:p>
          </p:txBody>
        </p:sp>
        <p:sp>
          <p:nvSpPr>
            <p:cNvPr id="578587" name="Rectangle 27"/>
            <p:cNvSpPr>
              <a:spLocks noChangeArrowheads="1"/>
            </p:cNvSpPr>
            <p:nvPr/>
          </p:nvSpPr>
          <p:spPr bwMode="auto">
            <a:xfrm>
              <a:off x="4498" y="2824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b</a:t>
              </a:r>
              <a:endParaRPr lang="en-US" b="1" u="none"/>
            </a:p>
          </p:txBody>
        </p:sp>
        <p:sp>
          <p:nvSpPr>
            <p:cNvPr id="578588" name="Rectangle 28"/>
            <p:cNvSpPr>
              <a:spLocks noChangeArrowheads="1"/>
            </p:cNvSpPr>
            <p:nvPr/>
          </p:nvSpPr>
          <p:spPr bwMode="auto">
            <a:xfrm>
              <a:off x="3852" y="2824"/>
              <a:ext cx="6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7.733</a:t>
              </a:r>
              <a:endParaRPr lang="en-US" b="1" u="none"/>
            </a:p>
          </p:txBody>
        </p:sp>
        <p:sp>
          <p:nvSpPr>
            <p:cNvPr id="578589" name="Rectangle 29"/>
            <p:cNvSpPr>
              <a:spLocks noChangeArrowheads="1"/>
            </p:cNvSpPr>
            <p:nvPr/>
          </p:nvSpPr>
          <p:spPr bwMode="auto">
            <a:xfrm>
              <a:off x="3576" y="2824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bc</a:t>
              </a:r>
              <a:endParaRPr lang="en-US" b="1" u="none"/>
            </a:p>
          </p:txBody>
        </p:sp>
        <p:sp>
          <p:nvSpPr>
            <p:cNvPr id="578590" name="Rectangle 30"/>
            <p:cNvSpPr>
              <a:spLocks noChangeArrowheads="1"/>
            </p:cNvSpPr>
            <p:nvPr/>
          </p:nvSpPr>
          <p:spPr bwMode="auto">
            <a:xfrm>
              <a:off x="2988" y="2824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7.319</a:t>
              </a:r>
              <a:endParaRPr lang="en-US" b="1" u="none"/>
            </a:p>
          </p:txBody>
        </p:sp>
        <p:sp>
          <p:nvSpPr>
            <p:cNvPr id="578591" name="Rectangle 31"/>
            <p:cNvSpPr>
              <a:spLocks noChangeArrowheads="1"/>
            </p:cNvSpPr>
            <p:nvPr/>
          </p:nvSpPr>
          <p:spPr bwMode="auto">
            <a:xfrm>
              <a:off x="2746" y="2824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b</a:t>
              </a:r>
              <a:endParaRPr lang="pt-BR" b="1" u="none"/>
            </a:p>
          </p:txBody>
        </p:sp>
        <p:sp>
          <p:nvSpPr>
            <p:cNvPr id="578592" name="Rectangle 32"/>
            <p:cNvSpPr>
              <a:spLocks noChangeArrowheads="1"/>
            </p:cNvSpPr>
            <p:nvPr/>
          </p:nvSpPr>
          <p:spPr bwMode="auto">
            <a:xfrm>
              <a:off x="2286" y="2824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4.640</a:t>
              </a:r>
              <a:endParaRPr lang="pt-BR" b="1" u="none"/>
            </a:p>
          </p:txBody>
        </p:sp>
        <p:sp>
          <p:nvSpPr>
            <p:cNvPr id="578593" name="Rectangle 33"/>
            <p:cNvSpPr>
              <a:spLocks noChangeArrowheads="1"/>
            </p:cNvSpPr>
            <p:nvPr/>
          </p:nvSpPr>
          <p:spPr bwMode="auto">
            <a:xfrm>
              <a:off x="158" y="2824"/>
              <a:ext cx="21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Sorgo forrageiro cv. Santa Elisa</a:t>
              </a:r>
              <a:endParaRPr lang="pt-BR" b="1" u="none"/>
            </a:p>
          </p:txBody>
        </p:sp>
        <p:sp>
          <p:nvSpPr>
            <p:cNvPr id="578594" name="Rectangle 34"/>
            <p:cNvSpPr>
              <a:spLocks noChangeArrowheads="1"/>
            </p:cNvSpPr>
            <p:nvPr/>
          </p:nvSpPr>
          <p:spPr bwMode="auto">
            <a:xfrm>
              <a:off x="5326" y="2593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b="1" u="none">
                  <a:cs typeface="Times New Roman" pitchFamily="18" charset="0"/>
                </a:rPr>
                <a:t>d</a:t>
              </a:r>
              <a:endParaRPr lang="pt-BR" b="1" u="none"/>
            </a:p>
          </p:txBody>
        </p:sp>
        <p:sp>
          <p:nvSpPr>
            <p:cNvPr id="578595" name="Rectangle 35"/>
            <p:cNvSpPr>
              <a:spLocks noChangeArrowheads="1"/>
            </p:cNvSpPr>
            <p:nvPr/>
          </p:nvSpPr>
          <p:spPr bwMode="auto">
            <a:xfrm>
              <a:off x="4774" y="2593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5.149</a:t>
              </a:r>
              <a:endParaRPr lang="pt-BR" b="1" u="none"/>
            </a:p>
          </p:txBody>
        </p:sp>
        <p:sp>
          <p:nvSpPr>
            <p:cNvPr id="578596" name="Rectangle 36"/>
            <p:cNvSpPr>
              <a:spLocks noChangeArrowheads="1"/>
            </p:cNvSpPr>
            <p:nvPr/>
          </p:nvSpPr>
          <p:spPr bwMode="auto">
            <a:xfrm>
              <a:off x="4498" y="2593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c</a:t>
              </a:r>
              <a:endParaRPr lang="en-US" b="1" u="none"/>
            </a:p>
          </p:txBody>
        </p:sp>
        <p:sp>
          <p:nvSpPr>
            <p:cNvPr id="578597" name="Rectangle 37"/>
            <p:cNvSpPr>
              <a:spLocks noChangeArrowheads="1"/>
            </p:cNvSpPr>
            <p:nvPr/>
          </p:nvSpPr>
          <p:spPr bwMode="auto">
            <a:xfrm>
              <a:off x="3852" y="2593"/>
              <a:ext cx="6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5.067</a:t>
              </a:r>
              <a:endParaRPr lang="en-US" b="1" u="none"/>
            </a:p>
          </p:txBody>
        </p:sp>
        <p:sp>
          <p:nvSpPr>
            <p:cNvPr id="578598" name="Rectangle 38"/>
            <p:cNvSpPr>
              <a:spLocks noChangeArrowheads="1"/>
            </p:cNvSpPr>
            <p:nvPr/>
          </p:nvSpPr>
          <p:spPr bwMode="auto">
            <a:xfrm>
              <a:off x="3576" y="2593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bc</a:t>
              </a:r>
              <a:endParaRPr lang="en-US" b="1" u="none"/>
            </a:p>
          </p:txBody>
        </p:sp>
        <p:sp>
          <p:nvSpPr>
            <p:cNvPr id="578599" name="Rectangle 39"/>
            <p:cNvSpPr>
              <a:spLocks noChangeArrowheads="1"/>
            </p:cNvSpPr>
            <p:nvPr/>
          </p:nvSpPr>
          <p:spPr bwMode="auto">
            <a:xfrm>
              <a:off x="2988" y="2593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6.183</a:t>
              </a:r>
              <a:endParaRPr lang="en-US" b="1" u="none"/>
            </a:p>
          </p:txBody>
        </p:sp>
        <p:sp>
          <p:nvSpPr>
            <p:cNvPr id="578600" name="Rectangle 40"/>
            <p:cNvSpPr>
              <a:spLocks noChangeArrowheads="1"/>
            </p:cNvSpPr>
            <p:nvPr/>
          </p:nvSpPr>
          <p:spPr bwMode="auto">
            <a:xfrm>
              <a:off x="2746" y="2593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b</a:t>
              </a:r>
              <a:endParaRPr lang="en-US" b="1" u="none"/>
            </a:p>
          </p:txBody>
        </p:sp>
        <p:sp>
          <p:nvSpPr>
            <p:cNvPr id="578601" name="Rectangle 41"/>
            <p:cNvSpPr>
              <a:spLocks noChangeArrowheads="1"/>
            </p:cNvSpPr>
            <p:nvPr/>
          </p:nvSpPr>
          <p:spPr bwMode="auto">
            <a:xfrm>
              <a:off x="2286" y="2593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4.198</a:t>
              </a:r>
              <a:endParaRPr lang="en-US" b="1" u="none"/>
            </a:p>
          </p:txBody>
        </p:sp>
        <p:sp>
          <p:nvSpPr>
            <p:cNvPr id="578602" name="Rectangle 42"/>
            <p:cNvSpPr>
              <a:spLocks noChangeArrowheads="1"/>
            </p:cNvSpPr>
            <p:nvPr/>
          </p:nvSpPr>
          <p:spPr bwMode="auto">
            <a:xfrm>
              <a:off x="158" y="2593"/>
              <a:ext cx="21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Milho safrinha+ feijão guandu</a:t>
              </a:r>
              <a:endParaRPr lang="pt-BR" b="1" u="none"/>
            </a:p>
          </p:txBody>
        </p:sp>
        <p:sp>
          <p:nvSpPr>
            <p:cNvPr id="578603" name="Rectangle 43"/>
            <p:cNvSpPr>
              <a:spLocks noChangeArrowheads="1"/>
            </p:cNvSpPr>
            <p:nvPr/>
          </p:nvSpPr>
          <p:spPr bwMode="auto">
            <a:xfrm>
              <a:off x="5326" y="2362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b="1" u="none">
                  <a:cs typeface="Times New Roman" pitchFamily="18" charset="0"/>
                </a:rPr>
                <a:t>d</a:t>
              </a:r>
              <a:endParaRPr lang="pt-BR" b="1" u="none"/>
            </a:p>
          </p:txBody>
        </p:sp>
        <p:sp>
          <p:nvSpPr>
            <p:cNvPr id="578604" name="Rectangle 44"/>
            <p:cNvSpPr>
              <a:spLocks noChangeArrowheads="1"/>
            </p:cNvSpPr>
            <p:nvPr/>
          </p:nvSpPr>
          <p:spPr bwMode="auto">
            <a:xfrm>
              <a:off x="4774" y="2362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4.930</a:t>
              </a:r>
              <a:endParaRPr lang="pt-BR" b="1" u="none"/>
            </a:p>
          </p:txBody>
        </p:sp>
        <p:sp>
          <p:nvSpPr>
            <p:cNvPr id="578605" name="Rectangle 45"/>
            <p:cNvSpPr>
              <a:spLocks noChangeArrowheads="1"/>
            </p:cNvSpPr>
            <p:nvPr/>
          </p:nvSpPr>
          <p:spPr bwMode="auto">
            <a:xfrm>
              <a:off x="4498" y="2362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c</a:t>
              </a:r>
              <a:endParaRPr lang="en-US" b="1" u="none"/>
            </a:p>
          </p:txBody>
        </p:sp>
        <p:sp>
          <p:nvSpPr>
            <p:cNvPr id="578606" name="Rectangle 46"/>
            <p:cNvSpPr>
              <a:spLocks noChangeArrowheads="1"/>
            </p:cNvSpPr>
            <p:nvPr/>
          </p:nvSpPr>
          <p:spPr bwMode="auto">
            <a:xfrm>
              <a:off x="3852" y="2362"/>
              <a:ext cx="6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4.569</a:t>
              </a:r>
              <a:endParaRPr lang="en-US" b="1" u="none"/>
            </a:p>
          </p:txBody>
        </p:sp>
        <p:sp>
          <p:nvSpPr>
            <p:cNvPr id="578607" name="Rectangle 47"/>
            <p:cNvSpPr>
              <a:spLocks noChangeArrowheads="1"/>
            </p:cNvSpPr>
            <p:nvPr/>
          </p:nvSpPr>
          <p:spPr bwMode="auto">
            <a:xfrm>
              <a:off x="3576" y="2362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bc</a:t>
              </a:r>
              <a:endParaRPr lang="en-US" b="1" u="none"/>
            </a:p>
          </p:txBody>
        </p:sp>
        <p:sp>
          <p:nvSpPr>
            <p:cNvPr id="578608" name="Rectangle 48"/>
            <p:cNvSpPr>
              <a:spLocks noChangeArrowheads="1"/>
            </p:cNvSpPr>
            <p:nvPr/>
          </p:nvSpPr>
          <p:spPr bwMode="auto">
            <a:xfrm>
              <a:off x="2988" y="2362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6.154</a:t>
              </a:r>
              <a:endParaRPr lang="en-US" b="1" u="none"/>
            </a:p>
          </p:txBody>
        </p:sp>
        <p:sp>
          <p:nvSpPr>
            <p:cNvPr id="578609" name="Rectangle 49"/>
            <p:cNvSpPr>
              <a:spLocks noChangeArrowheads="1"/>
            </p:cNvSpPr>
            <p:nvPr/>
          </p:nvSpPr>
          <p:spPr bwMode="auto">
            <a:xfrm>
              <a:off x="2746" y="2362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b</a:t>
              </a:r>
              <a:endParaRPr lang="en-US" b="1" u="none"/>
            </a:p>
          </p:txBody>
        </p:sp>
        <p:sp>
          <p:nvSpPr>
            <p:cNvPr id="578610" name="Rectangle 50"/>
            <p:cNvSpPr>
              <a:spLocks noChangeArrowheads="1"/>
            </p:cNvSpPr>
            <p:nvPr/>
          </p:nvSpPr>
          <p:spPr bwMode="auto">
            <a:xfrm>
              <a:off x="2286" y="2362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4.066</a:t>
              </a:r>
              <a:endParaRPr lang="en-US" b="1" u="none"/>
            </a:p>
          </p:txBody>
        </p:sp>
        <p:sp>
          <p:nvSpPr>
            <p:cNvPr id="578611" name="Rectangle 51"/>
            <p:cNvSpPr>
              <a:spLocks noChangeArrowheads="1"/>
            </p:cNvSpPr>
            <p:nvPr/>
          </p:nvSpPr>
          <p:spPr bwMode="auto">
            <a:xfrm>
              <a:off x="158" y="2362"/>
              <a:ext cx="21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Milho safrinha+ crotalária juncea</a:t>
              </a:r>
              <a:endParaRPr lang="pt-BR" b="1" u="none"/>
            </a:p>
          </p:txBody>
        </p:sp>
        <p:sp>
          <p:nvSpPr>
            <p:cNvPr id="578612" name="Rectangle 52"/>
            <p:cNvSpPr>
              <a:spLocks noChangeArrowheads="1"/>
            </p:cNvSpPr>
            <p:nvPr/>
          </p:nvSpPr>
          <p:spPr bwMode="auto">
            <a:xfrm>
              <a:off x="5326" y="2131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13" name="Rectangle 53"/>
            <p:cNvSpPr>
              <a:spLocks noChangeArrowheads="1"/>
            </p:cNvSpPr>
            <p:nvPr/>
          </p:nvSpPr>
          <p:spPr bwMode="auto">
            <a:xfrm>
              <a:off x="4774" y="2131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 dirty="0">
                  <a:solidFill>
                    <a:srgbClr val="170ECC"/>
                  </a:solidFill>
                  <a:cs typeface="Times New Roman" pitchFamily="18" charset="0"/>
                </a:rPr>
                <a:t>9.776</a:t>
              </a:r>
              <a:endParaRPr lang="pt-BR" b="1" u="none" dirty="0">
                <a:solidFill>
                  <a:srgbClr val="170ECC"/>
                </a:solidFill>
              </a:endParaRPr>
            </a:p>
          </p:txBody>
        </p:sp>
        <p:sp>
          <p:nvSpPr>
            <p:cNvPr id="578614" name="Rectangle 54"/>
            <p:cNvSpPr>
              <a:spLocks noChangeArrowheads="1"/>
            </p:cNvSpPr>
            <p:nvPr/>
          </p:nvSpPr>
          <p:spPr bwMode="auto">
            <a:xfrm>
              <a:off x="4498" y="2131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15" name="Rectangle 55"/>
            <p:cNvSpPr>
              <a:spLocks noChangeArrowheads="1"/>
            </p:cNvSpPr>
            <p:nvPr/>
          </p:nvSpPr>
          <p:spPr bwMode="auto">
            <a:xfrm>
              <a:off x="3852" y="2131"/>
              <a:ext cx="6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8.478</a:t>
              </a:r>
              <a:endParaRPr lang="pt-BR" b="1" u="none"/>
            </a:p>
          </p:txBody>
        </p:sp>
        <p:sp>
          <p:nvSpPr>
            <p:cNvPr id="578616" name="Rectangle 56"/>
            <p:cNvSpPr>
              <a:spLocks noChangeArrowheads="1"/>
            </p:cNvSpPr>
            <p:nvPr/>
          </p:nvSpPr>
          <p:spPr bwMode="auto">
            <a:xfrm>
              <a:off x="3576" y="2131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17" name="Rectangle 57"/>
            <p:cNvSpPr>
              <a:spLocks noChangeArrowheads="1"/>
            </p:cNvSpPr>
            <p:nvPr/>
          </p:nvSpPr>
          <p:spPr bwMode="auto">
            <a:xfrm>
              <a:off x="2988" y="2131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13.660</a:t>
              </a:r>
              <a:endParaRPr lang="pt-BR" b="1" u="none"/>
            </a:p>
          </p:txBody>
        </p:sp>
        <p:sp>
          <p:nvSpPr>
            <p:cNvPr id="578618" name="Rectangle 58"/>
            <p:cNvSpPr>
              <a:spLocks noChangeArrowheads="1"/>
            </p:cNvSpPr>
            <p:nvPr/>
          </p:nvSpPr>
          <p:spPr bwMode="auto">
            <a:xfrm>
              <a:off x="2746" y="2131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19" name="Rectangle 59"/>
            <p:cNvSpPr>
              <a:spLocks noChangeArrowheads="1"/>
            </p:cNvSpPr>
            <p:nvPr/>
          </p:nvSpPr>
          <p:spPr bwMode="auto">
            <a:xfrm>
              <a:off x="2286" y="2131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7.189</a:t>
              </a:r>
              <a:endParaRPr lang="pt-BR" b="1" u="none"/>
            </a:p>
          </p:txBody>
        </p:sp>
        <p:sp>
          <p:nvSpPr>
            <p:cNvPr id="578620" name="Rectangle 60"/>
            <p:cNvSpPr>
              <a:spLocks noChangeArrowheads="1"/>
            </p:cNvSpPr>
            <p:nvPr/>
          </p:nvSpPr>
          <p:spPr bwMode="auto">
            <a:xfrm>
              <a:off x="158" y="2131"/>
              <a:ext cx="21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Milho safrinha+</a:t>
              </a:r>
              <a:r>
                <a:rPr lang="pt-BR" b="1" i="1" u="none">
                  <a:cs typeface="Times New Roman" pitchFamily="18" charset="0"/>
                </a:rPr>
                <a:t> B. </a:t>
              </a:r>
              <a:r>
                <a:rPr lang="pt-BR" b="1" u="none">
                  <a:cs typeface="Times New Roman" pitchFamily="18" charset="0"/>
                </a:rPr>
                <a:t>r</a:t>
              </a:r>
              <a:r>
                <a:rPr lang="pt-BR" b="1" i="1" u="none">
                  <a:cs typeface="Times New Roman" pitchFamily="18" charset="0"/>
                </a:rPr>
                <a:t>uziziensis</a:t>
              </a:r>
              <a:endParaRPr lang="pt-BR" b="1" u="none"/>
            </a:p>
          </p:txBody>
        </p:sp>
        <p:sp>
          <p:nvSpPr>
            <p:cNvPr id="578621" name="Rectangle 61"/>
            <p:cNvSpPr>
              <a:spLocks noChangeArrowheads="1"/>
            </p:cNvSpPr>
            <p:nvPr/>
          </p:nvSpPr>
          <p:spPr bwMode="auto">
            <a:xfrm>
              <a:off x="5326" y="1900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22" name="Rectangle 62"/>
            <p:cNvSpPr>
              <a:spLocks noChangeArrowheads="1"/>
            </p:cNvSpPr>
            <p:nvPr/>
          </p:nvSpPr>
          <p:spPr bwMode="auto">
            <a:xfrm>
              <a:off x="4774" y="1900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 dirty="0">
                  <a:solidFill>
                    <a:srgbClr val="170ECC"/>
                  </a:solidFill>
                  <a:cs typeface="Times New Roman" pitchFamily="18" charset="0"/>
                </a:rPr>
                <a:t>10.113</a:t>
              </a:r>
              <a:endParaRPr lang="pt-BR" b="1" u="none" dirty="0">
                <a:solidFill>
                  <a:srgbClr val="170ECC"/>
                </a:solidFill>
              </a:endParaRPr>
            </a:p>
          </p:txBody>
        </p:sp>
        <p:sp>
          <p:nvSpPr>
            <p:cNvPr id="578623" name="Rectangle 63"/>
            <p:cNvSpPr>
              <a:spLocks noChangeArrowheads="1"/>
            </p:cNvSpPr>
            <p:nvPr/>
          </p:nvSpPr>
          <p:spPr bwMode="auto">
            <a:xfrm>
              <a:off x="4498" y="1900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24" name="Rectangle 64"/>
            <p:cNvSpPr>
              <a:spLocks noChangeArrowheads="1"/>
            </p:cNvSpPr>
            <p:nvPr/>
          </p:nvSpPr>
          <p:spPr bwMode="auto">
            <a:xfrm>
              <a:off x="3852" y="1900"/>
              <a:ext cx="6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9.180</a:t>
              </a:r>
              <a:endParaRPr lang="pt-BR" b="1" u="none"/>
            </a:p>
          </p:txBody>
        </p:sp>
        <p:sp>
          <p:nvSpPr>
            <p:cNvPr id="578625" name="Rectangle 65"/>
            <p:cNvSpPr>
              <a:spLocks noChangeArrowheads="1"/>
            </p:cNvSpPr>
            <p:nvPr/>
          </p:nvSpPr>
          <p:spPr bwMode="auto">
            <a:xfrm>
              <a:off x="3576" y="1900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26" name="Rectangle 66"/>
            <p:cNvSpPr>
              <a:spLocks noChangeArrowheads="1"/>
            </p:cNvSpPr>
            <p:nvPr/>
          </p:nvSpPr>
          <p:spPr bwMode="auto">
            <a:xfrm>
              <a:off x="2988" y="1900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13.662</a:t>
              </a:r>
              <a:endParaRPr lang="pt-BR" b="1" u="none"/>
            </a:p>
          </p:txBody>
        </p:sp>
        <p:sp>
          <p:nvSpPr>
            <p:cNvPr id="578627" name="Rectangle 67"/>
            <p:cNvSpPr>
              <a:spLocks noChangeArrowheads="1"/>
            </p:cNvSpPr>
            <p:nvPr/>
          </p:nvSpPr>
          <p:spPr bwMode="auto">
            <a:xfrm>
              <a:off x="2746" y="1900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28" name="Rectangle 68"/>
            <p:cNvSpPr>
              <a:spLocks noChangeArrowheads="1"/>
            </p:cNvSpPr>
            <p:nvPr/>
          </p:nvSpPr>
          <p:spPr bwMode="auto">
            <a:xfrm>
              <a:off x="2286" y="1900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7.498</a:t>
              </a:r>
              <a:endParaRPr lang="pt-BR" b="1" u="none"/>
            </a:p>
          </p:txBody>
        </p:sp>
        <p:sp>
          <p:nvSpPr>
            <p:cNvPr id="578629" name="Rectangle 69"/>
            <p:cNvSpPr>
              <a:spLocks noChangeArrowheads="1"/>
            </p:cNvSpPr>
            <p:nvPr/>
          </p:nvSpPr>
          <p:spPr bwMode="auto">
            <a:xfrm>
              <a:off x="158" y="1900"/>
              <a:ext cx="21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Milho safrinha+</a:t>
              </a:r>
              <a:r>
                <a:rPr lang="pt-BR" b="1" i="1" u="none">
                  <a:cs typeface="Times New Roman" pitchFamily="18" charset="0"/>
                </a:rPr>
                <a:t> B. </a:t>
              </a:r>
              <a:r>
                <a:rPr lang="pt-BR" b="1" u="none">
                  <a:cs typeface="Times New Roman" pitchFamily="18" charset="0"/>
                </a:rPr>
                <a:t>b</a:t>
              </a:r>
              <a:r>
                <a:rPr lang="pt-BR" b="1" i="1" u="none">
                  <a:cs typeface="Times New Roman" pitchFamily="18" charset="0"/>
                </a:rPr>
                <a:t>rizantha</a:t>
              </a:r>
              <a:endParaRPr lang="pt-BR" b="1" u="none"/>
            </a:p>
          </p:txBody>
        </p:sp>
        <p:sp>
          <p:nvSpPr>
            <p:cNvPr id="578630" name="Rectangle 70"/>
            <p:cNvSpPr>
              <a:spLocks noChangeArrowheads="1"/>
            </p:cNvSpPr>
            <p:nvPr/>
          </p:nvSpPr>
          <p:spPr bwMode="auto">
            <a:xfrm>
              <a:off x="5326" y="1669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31" name="Rectangle 71"/>
            <p:cNvSpPr>
              <a:spLocks noChangeArrowheads="1"/>
            </p:cNvSpPr>
            <p:nvPr/>
          </p:nvSpPr>
          <p:spPr bwMode="auto">
            <a:xfrm>
              <a:off x="4774" y="1669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 dirty="0">
                  <a:solidFill>
                    <a:srgbClr val="170ECC"/>
                  </a:solidFill>
                  <a:cs typeface="Times New Roman" pitchFamily="18" charset="0"/>
                </a:rPr>
                <a:t>10.763</a:t>
              </a:r>
              <a:endParaRPr lang="pt-BR" b="1" u="none" dirty="0">
                <a:solidFill>
                  <a:srgbClr val="170ECC"/>
                </a:solidFill>
              </a:endParaRPr>
            </a:p>
          </p:txBody>
        </p:sp>
        <p:sp>
          <p:nvSpPr>
            <p:cNvPr id="578632" name="Rectangle 72"/>
            <p:cNvSpPr>
              <a:spLocks noChangeArrowheads="1"/>
            </p:cNvSpPr>
            <p:nvPr/>
          </p:nvSpPr>
          <p:spPr bwMode="auto">
            <a:xfrm>
              <a:off x="4498" y="1669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33" name="Rectangle 73"/>
            <p:cNvSpPr>
              <a:spLocks noChangeArrowheads="1"/>
            </p:cNvSpPr>
            <p:nvPr/>
          </p:nvSpPr>
          <p:spPr bwMode="auto">
            <a:xfrm>
              <a:off x="3852" y="1669"/>
              <a:ext cx="6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8.973</a:t>
              </a:r>
              <a:endParaRPr lang="pt-BR" b="1" u="none"/>
            </a:p>
          </p:txBody>
        </p:sp>
        <p:sp>
          <p:nvSpPr>
            <p:cNvPr id="578634" name="Rectangle 74"/>
            <p:cNvSpPr>
              <a:spLocks noChangeArrowheads="1"/>
            </p:cNvSpPr>
            <p:nvPr/>
          </p:nvSpPr>
          <p:spPr bwMode="auto">
            <a:xfrm>
              <a:off x="3576" y="1669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35" name="Rectangle 75"/>
            <p:cNvSpPr>
              <a:spLocks noChangeArrowheads="1"/>
            </p:cNvSpPr>
            <p:nvPr/>
          </p:nvSpPr>
          <p:spPr bwMode="auto">
            <a:xfrm>
              <a:off x="2988" y="1669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16.316</a:t>
              </a:r>
              <a:endParaRPr lang="pt-BR" b="1" u="none"/>
            </a:p>
          </p:txBody>
        </p:sp>
        <p:sp>
          <p:nvSpPr>
            <p:cNvPr id="578636" name="Rectangle 76"/>
            <p:cNvSpPr>
              <a:spLocks noChangeArrowheads="1"/>
            </p:cNvSpPr>
            <p:nvPr/>
          </p:nvSpPr>
          <p:spPr bwMode="auto">
            <a:xfrm>
              <a:off x="2746" y="1669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a</a:t>
              </a:r>
              <a:endParaRPr lang="pt-BR" b="1" u="none"/>
            </a:p>
          </p:txBody>
        </p:sp>
        <p:sp>
          <p:nvSpPr>
            <p:cNvPr id="578637" name="Rectangle 77"/>
            <p:cNvSpPr>
              <a:spLocks noChangeArrowheads="1"/>
            </p:cNvSpPr>
            <p:nvPr/>
          </p:nvSpPr>
          <p:spPr bwMode="auto">
            <a:xfrm>
              <a:off x="2286" y="1669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6.999</a:t>
              </a:r>
              <a:endParaRPr lang="pt-BR" b="1" u="none"/>
            </a:p>
          </p:txBody>
        </p:sp>
        <p:sp>
          <p:nvSpPr>
            <p:cNvPr id="578638" name="Rectangle 78"/>
            <p:cNvSpPr>
              <a:spLocks noChangeArrowheads="1"/>
            </p:cNvSpPr>
            <p:nvPr/>
          </p:nvSpPr>
          <p:spPr bwMode="auto">
            <a:xfrm>
              <a:off x="158" y="1669"/>
              <a:ext cx="21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 dirty="0">
                  <a:cs typeface="Times New Roman" pitchFamily="18" charset="0"/>
                </a:rPr>
                <a:t>Milho safrinha+</a:t>
              </a:r>
              <a:r>
                <a:rPr lang="pt-BR" b="1" i="1" u="none" dirty="0">
                  <a:cs typeface="Times New Roman" pitchFamily="18" charset="0"/>
                </a:rPr>
                <a:t> </a:t>
              </a:r>
              <a:r>
                <a:rPr lang="pt-BR" b="1" u="none" dirty="0" err="1">
                  <a:cs typeface="Times New Roman" pitchFamily="18" charset="0"/>
                </a:rPr>
                <a:t>Tanzania</a:t>
              </a:r>
              <a:endParaRPr lang="pt-BR" b="1" u="none" dirty="0"/>
            </a:p>
          </p:txBody>
        </p:sp>
        <p:sp>
          <p:nvSpPr>
            <p:cNvPr id="578639" name="Rectangle 79"/>
            <p:cNvSpPr>
              <a:spLocks noChangeArrowheads="1"/>
            </p:cNvSpPr>
            <p:nvPr/>
          </p:nvSpPr>
          <p:spPr bwMode="auto">
            <a:xfrm>
              <a:off x="5326" y="1438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b="1" u="none">
                  <a:cs typeface="Times New Roman" pitchFamily="18" charset="0"/>
                </a:rPr>
                <a:t>d</a:t>
              </a:r>
              <a:endParaRPr lang="pt-BR" b="1" u="none"/>
            </a:p>
          </p:txBody>
        </p:sp>
        <p:sp>
          <p:nvSpPr>
            <p:cNvPr id="578640" name="Rectangle 80"/>
            <p:cNvSpPr>
              <a:spLocks noChangeArrowheads="1"/>
            </p:cNvSpPr>
            <p:nvPr/>
          </p:nvSpPr>
          <p:spPr bwMode="auto">
            <a:xfrm>
              <a:off x="4774" y="1438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b="1" u="none">
                  <a:cs typeface="Times New Roman" pitchFamily="18" charset="0"/>
                </a:rPr>
                <a:t>4.110</a:t>
              </a:r>
              <a:endParaRPr lang="pt-BR" b="1" u="none"/>
            </a:p>
          </p:txBody>
        </p:sp>
        <p:sp>
          <p:nvSpPr>
            <p:cNvPr id="578641" name="Rectangle 81"/>
            <p:cNvSpPr>
              <a:spLocks noChangeArrowheads="1"/>
            </p:cNvSpPr>
            <p:nvPr/>
          </p:nvSpPr>
          <p:spPr bwMode="auto">
            <a:xfrm>
              <a:off x="4498" y="1438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c</a:t>
              </a:r>
              <a:endParaRPr lang="en-US" b="1" u="none"/>
            </a:p>
          </p:txBody>
        </p:sp>
        <p:sp>
          <p:nvSpPr>
            <p:cNvPr id="578642" name="Rectangle 82"/>
            <p:cNvSpPr>
              <a:spLocks noChangeArrowheads="1"/>
            </p:cNvSpPr>
            <p:nvPr/>
          </p:nvSpPr>
          <p:spPr bwMode="auto">
            <a:xfrm>
              <a:off x="3852" y="1438"/>
              <a:ext cx="6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4.193</a:t>
              </a:r>
              <a:endParaRPr lang="en-US" b="1" u="none"/>
            </a:p>
          </p:txBody>
        </p:sp>
        <p:sp>
          <p:nvSpPr>
            <p:cNvPr id="578643" name="Rectangle 83"/>
            <p:cNvSpPr>
              <a:spLocks noChangeArrowheads="1"/>
            </p:cNvSpPr>
            <p:nvPr/>
          </p:nvSpPr>
          <p:spPr bwMode="auto">
            <a:xfrm>
              <a:off x="3576" y="1438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c</a:t>
              </a:r>
              <a:endParaRPr lang="en-US" b="1" u="none"/>
            </a:p>
          </p:txBody>
        </p:sp>
        <p:sp>
          <p:nvSpPr>
            <p:cNvPr id="578644" name="Rectangle 84"/>
            <p:cNvSpPr>
              <a:spLocks noChangeArrowheads="1"/>
            </p:cNvSpPr>
            <p:nvPr/>
          </p:nvSpPr>
          <p:spPr bwMode="auto">
            <a:xfrm>
              <a:off x="2988" y="1438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4.589</a:t>
              </a:r>
              <a:endParaRPr lang="en-US" b="1" u="none"/>
            </a:p>
          </p:txBody>
        </p:sp>
        <p:sp>
          <p:nvSpPr>
            <p:cNvPr id="578645" name="Rectangle 85"/>
            <p:cNvSpPr>
              <a:spLocks noChangeArrowheads="1"/>
            </p:cNvSpPr>
            <p:nvPr/>
          </p:nvSpPr>
          <p:spPr bwMode="auto">
            <a:xfrm>
              <a:off x="2746" y="1438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en-US" b="1" u="none">
                  <a:cs typeface="Times New Roman" pitchFamily="18" charset="0"/>
                </a:rPr>
                <a:t>b</a:t>
              </a:r>
              <a:endParaRPr lang="en-US" b="1" u="none"/>
            </a:p>
          </p:txBody>
        </p:sp>
        <p:sp>
          <p:nvSpPr>
            <p:cNvPr id="578646" name="Rectangle 86"/>
            <p:cNvSpPr>
              <a:spLocks noChangeArrowheads="1"/>
            </p:cNvSpPr>
            <p:nvPr/>
          </p:nvSpPr>
          <p:spPr bwMode="auto">
            <a:xfrm>
              <a:off x="2286" y="1438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en-US" b="1" u="none">
                  <a:cs typeface="Times New Roman" pitchFamily="18" charset="0"/>
                </a:rPr>
                <a:t>3.350</a:t>
              </a:r>
              <a:endParaRPr lang="en-US" b="1" u="none"/>
            </a:p>
          </p:txBody>
        </p:sp>
        <p:sp>
          <p:nvSpPr>
            <p:cNvPr id="578647" name="Rectangle 87"/>
            <p:cNvSpPr>
              <a:spLocks noChangeArrowheads="1"/>
            </p:cNvSpPr>
            <p:nvPr/>
          </p:nvSpPr>
          <p:spPr bwMode="auto">
            <a:xfrm>
              <a:off x="158" y="1438"/>
              <a:ext cx="21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Milho safrinha (solteiro)</a:t>
              </a:r>
              <a:endParaRPr lang="pt-BR" b="1" u="none"/>
            </a:p>
          </p:txBody>
        </p:sp>
        <p:sp>
          <p:nvSpPr>
            <p:cNvPr id="578648" name="Rectangle 88"/>
            <p:cNvSpPr>
              <a:spLocks noChangeArrowheads="1"/>
            </p:cNvSpPr>
            <p:nvPr/>
          </p:nvSpPr>
          <p:spPr bwMode="auto">
            <a:xfrm>
              <a:off x="2286" y="1208"/>
              <a:ext cx="331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>
                  <a:cs typeface="Times New Roman" pitchFamily="18" charset="0"/>
                </a:rPr>
                <a:t>..............................kg ha</a:t>
              </a:r>
              <a:r>
                <a:rPr lang="pt-BR" b="1" u="none" baseline="30000">
                  <a:cs typeface="Times New Roman" pitchFamily="18" charset="0"/>
                </a:rPr>
                <a:t>-1</a:t>
              </a:r>
              <a:r>
                <a:rPr lang="pt-BR" b="1" u="none">
                  <a:cs typeface="Times New Roman" pitchFamily="18" charset="0"/>
                </a:rPr>
                <a:t>..................................</a:t>
              </a:r>
              <a:endParaRPr lang="pt-BR" b="1" u="none"/>
            </a:p>
          </p:txBody>
        </p:sp>
        <p:sp>
          <p:nvSpPr>
            <p:cNvPr id="578649" name="Rectangle 89"/>
            <p:cNvSpPr>
              <a:spLocks noChangeArrowheads="1"/>
            </p:cNvSpPr>
            <p:nvPr/>
          </p:nvSpPr>
          <p:spPr bwMode="auto">
            <a:xfrm>
              <a:off x="158" y="1208"/>
              <a:ext cx="2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>
                <a:spcBef>
                  <a:spcPct val="20000"/>
                </a:spcBef>
              </a:pPr>
              <a:endParaRPr lang="pt-BR" b="1" u="none"/>
            </a:p>
          </p:txBody>
        </p:sp>
        <p:sp>
          <p:nvSpPr>
            <p:cNvPr id="578650" name="Rectangle 90"/>
            <p:cNvSpPr>
              <a:spLocks noChangeArrowheads="1"/>
            </p:cNvSpPr>
            <p:nvPr/>
          </p:nvSpPr>
          <p:spPr bwMode="auto">
            <a:xfrm>
              <a:off x="4774" y="993"/>
              <a:ext cx="828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Média</a:t>
              </a:r>
              <a:endParaRPr lang="pt-BR" b="1" u="none"/>
            </a:p>
          </p:txBody>
        </p:sp>
        <p:sp>
          <p:nvSpPr>
            <p:cNvPr id="578651" name="Rectangle 91"/>
            <p:cNvSpPr>
              <a:spLocks noChangeArrowheads="1"/>
            </p:cNvSpPr>
            <p:nvPr/>
          </p:nvSpPr>
          <p:spPr bwMode="auto">
            <a:xfrm>
              <a:off x="3852" y="993"/>
              <a:ext cx="922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São Gabriel</a:t>
              </a:r>
              <a:endParaRPr lang="pt-BR" b="1" u="none"/>
            </a:p>
          </p:txBody>
        </p:sp>
        <p:sp>
          <p:nvSpPr>
            <p:cNvPr id="578652" name="Rectangle 92"/>
            <p:cNvSpPr>
              <a:spLocks noChangeArrowheads="1"/>
            </p:cNvSpPr>
            <p:nvPr/>
          </p:nvSpPr>
          <p:spPr bwMode="auto">
            <a:xfrm>
              <a:off x="2988" y="993"/>
              <a:ext cx="864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Batayporã</a:t>
              </a:r>
              <a:endParaRPr lang="pt-BR" b="1" u="none"/>
            </a:p>
          </p:txBody>
        </p:sp>
        <p:sp>
          <p:nvSpPr>
            <p:cNvPr id="578653" name="Rectangle 93"/>
            <p:cNvSpPr>
              <a:spLocks noChangeArrowheads="1"/>
            </p:cNvSpPr>
            <p:nvPr/>
          </p:nvSpPr>
          <p:spPr bwMode="auto">
            <a:xfrm>
              <a:off x="2286" y="993"/>
              <a:ext cx="702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ctr"/>
              <a:r>
                <a:rPr lang="pt-BR" b="1" u="none">
                  <a:cs typeface="Times New Roman" pitchFamily="18" charset="0"/>
                </a:rPr>
                <a:t>Dourados</a:t>
              </a:r>
              <a:endParaRPr lang="pt-BR" b="1" u="none"/>
            </a:p>
          </p:txBody>
        </p:sp>
        <p:sp>
          <p:nvSpPr>
            <p:cNvPr id="578654" name="Rectangle 94"/>
            <p:cNvSpPr>
              <a:spLocks noChangeArrowheads="1"/>
            </p:cNvSpPr>
            <p:nvPr/>
          </p:nvSpPr>
          <p:spPr bwMode="auto">
            <a:xfrm>
              <a:off x="158" y="993"/>
              <a:ext cx="2128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r>
                <a:rPr lang="pt-BR" b="1" u="none" dirty="0">
                  <a:cs typeface="Times New Roman" pitchFamily="18" charset="0"/>
                </a:rPr>
                <a:t>Tratamento</a:t>
              </a:r>
              <a:endParaRPr lang="pt-BR" b="1" u="none" dirty="0"/>
            </a:p>
          </p:txBody>
        </p:sp>
        <p:sp>
          <p:nvSpPr>
            <p:cNvPr id="578655" name="Line 95"/>
            <p:cNvSpPr>
              <a:spLocks noChangeShapeType="1"/>
            </p:cNvSpPr>
            <p:nvPr/>
          </p:nvSpPr>
          <p:spPr bwMode="auto">
            <a:xfrm>
              <a:off x="158" y="993"/>
              <a:ext cx="544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 dirty="0"/>
            </a:p>
          </p:txBody>
        </p:sp>
        <p:sp>
          <p:nvSpPr>
            <p:cNvPr id="578656" name="Line 96"/>
            <p:cNvSpPr>
              <a:spLocks noChangeShapeType="1"/>
            </p:cNvSpPr>
            <p:nvPr/>
          </p:nvSpPr>
          <p:spPr bwMode="auto">
            <a:xfrm>
              <a:off x="158" y="3748"/>
              <a:ext cx="544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8657" name="Line 97"/>
            <p:cNvSpPr>
              <a:spLocks noChangeShapeType="1"/>
            </p:cNvSpPr>
            <p:nvPr/>
          </p:nvSpPr>
          <p:spPr bwMode="auto">
            <a:xfrm>
              <a:off x="158" y="993"/>
              <a:ext cx="0" cy="275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8658" name="Line 98"/>
            <p:cNvSpPr>
              <a:spLocks noChangeShapeType="1"/>
            </p:cNvSpPr>
            <p:nvPr/>
          </p:nvSpPr>
          <p:spPr bwMode="auto">
            <a:xfrm>
              <a:off x="5602" y="993"/>
              <a:ext cx="0" cy="275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8659" name="Line 99"/>
            <p:cNvSpPr>
              <a:spLocks noChangeShapeType="1"/>
            </p:cNvSpPr>
            <p:nvPr/>
          </p:nvSpPr>
          <p:spPr bwMode="auto">
            <a:xfrm>
              <a:off x="158" y="1208"/>
              <a:ext cx="544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</p:grpSp>
      <p:sp>
        <p:nvSpPr>
          <p:cNvPr id="578660" name="Text Box 100"/>
          <p:cNvSpPr txBox="1">
            <a:spLocks noChangeArrowheads="1"/>
          </p:cNvSpPr>
          <p:nvPr/>
        </p:nvSpPr>
        <p:spPr bwMode="auto">
          <a:xfrm>
            <a:off x="250825" y="6165850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0" u="none" baseline="30000"/>
              <a:t>(ns)</a:t>
            </a:r>
            <a:r>
              <a:rPr lang="pt-BR" sz="1400" b="0" u="none"/>
              <a:t>Médias seguidas da mesma letra não diferem pelo teste de Scott-Knott a 5% de probabilidade.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Resíduo05</a:t>
            </a:r>
            <a:endParaRPr lang="pt-BR" sz="800">
              <a:solidFill>
                <a:schemeClr val="bg1"/>
              </a:solidFill>
            </a:endParaRPr>
          </a:p>
        </p:txBody>
      </p:sp>
      <p:graphicFrame>
        <p:nvGraphicFramePr>
          <p:cNvPr id="579587" name="Object 3"/>
          <p:cNvGraphicFramePr>
            <a:graphicFrameLocks noChangeAspect="1"/>
          </p:cNvGraphicFramePr>
          <p:nvPr/>
        </p:nvGraphicFramePr>
        <p:xfrm>
          <a:off x="6907213" y="9525"/>
          <a:ext cx="2084387" cy="676275"/>
        </p:xfrm>
        <a:graphic>
          <a:graphicData uri="http://schemas.openxmlformats.org/presentationml/2006/ole">
            <p:oleObj spid="_x0000_s313346" name="CorelDRAW" r:id="rId3" imgW="3302640" imgH="1072800" progId="">
              <p:embed/>
            </p:oleObj>
          </a:graphicData>
        </a:graphic>
      </p:graphicFrame>
      <p:sp>
        <p:nvSpPr>
          <p:cNvPr id="579588" name="Text Box 4"/>
          <p:cNvSpPr txBox="1">
            <a:spLocks noChangeArrowheads="1"/>
          </p:cNvSpPr>
          <p:nvPr/>
        </p:nvSpPr>
        <p:spPr bwMode="auto">
          <a:xfrm>
            <a:off x="76200" y="-24"/>
            <a:ext cx="6781816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none" dirty="0">
                <a:latin typeface="Arial" pitchFamily="34" charset="0"/>
                <a:cs typeface="Arial" pitchFamily="34" charset="0"/>
              </a:rPr>
              <a:t>RESÍDUOS </a:t>
            </a:r>
            <a:r>
              <a:rPr lang="en-US" sz="2800" b="1" u="none" dirty="0" smtClean="0">
                <a:latin typeface="Arial" pitchFamily="34" charset="0"/>
                <a:cs typeface="Arial" pitchFamily="34" charset="0"/>
              </a:rPr>
              <a:t>VEGETAIS ANTES </a:t>
            </a:r>
            <a:r>
              <a:rPr lang="en-US" sz="2800" b="1" u="none" dirty="0">
                <a:latin typeface="Arial" pitchFamily="34" charset="0"/>
                <a:cs typeface="Arial" pitchFamily="34" charset="0"/>
              </a:rPr>
              <a:t>DA </a:t>
            </a:r>
            <a:r>
              <a:rPr lang="pt-BR" sz="2800" b="1" u="none" dirty="0">
                <a:latin typeface="Arial" pitchFamily="34" charset="0"/>
                <a:cs typeface="Arial" pitchFamily="34" charset="0"/>
              </a:rPr>
              <a:t>SOJA, </a:t>
            </a:r>
            <a:r>
              <a:rPr lang="pt-BR" sz="2800" b="1" u="none" dirty="0" smtClean="0">
                <a:latin typeface="Arial" pitchFamily="34" charset="0"/>
                <a:cs typeface="Arial" pitchFamily="34" charset="0"/>
              </a:rPr>
              <a:t>2006/07</a:t>
            </a:r>
            <a:r>
              <a:rPr lang="en-US" sz="2800" b="1" u="none" dirty="0">
                <a:latin typeface="Arial" pitchFamily="34" charset="0"/>
                <a:cs typeface="Arial" pitchFamily="34" charset="0"/>
              </a:rPr>
              <a:t>.</a:t>
            </a:r>
            <a:endParaRPr lang="pt-BR" sz="28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9589" name="Text Box 5"/>
          <p:cNvSpPr txBox="1">
            <a:spLocks noChangeArrowheads="1"/>
          </p:cNvSpPr>
          <p:nvPr/>
        </p:nvSpPr>
        <p:spPr bwMode="auto">
          <a:xfrm>
            <a:off x="34925" y="6165850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0" u="none" baseline="30000"/>
              <a:t>(ns)</a:t>
            </a:r>
            <a:r>
              <a:rPr lang="pt-BR" sz="1400" b="0" u="none"/>
              <a:t>Médias seguidas da mesma letra não diferem pelo teste de Scott-Knott a 5% de probabilidade.</a:t>
            </a:r>
          </a:p>
        </p:txBody>
      </p:sp>
      <p:grpSp>
        <p:nvGrpSpPr>
          <p:cNvPr id="2" name="Group 6"/>
          <p:cNvGrpSpPr>
            <a:grpSpLocks noRot="1"/>
          </p:cNvGrpSpPr>
          <p:nvPr/>
        </p:nvGrpSpPr>
        <p:grpSpPr bwMode="auto">
          <a:xfrm>
            <a:off x="250825" y="1142984"/>
            <a:ext cx="8569325" cy="5022866"/>
            <a:chOff x="158" y="935"/>
            <a:chExt cx="5398" cy="2532"/>
          </a:xfrm>
        </p:grpSpPr>
        <p:sp>
          <p:nvSpPr>
            <p:cNvPr id="579591" name="Rectangle 7"/>
            <p:cNvSpPr>
              <a:spLocks noChangeArrowheads="1"/>
            </p:cNvSpPr>
            <p:nvPr/>
          </p:nvSpPr>
          <p:spPr bwMode="auto">
            <a:xfrm>
              <a:off x="5304" y="3256"/>
              <a:ext cx="25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9592" name="Rectangle 8"/>
            <p:cNvSpPr>
              <a:spLocks noChangeArrowheads="1"/>
            </p:cNvSpPr>
            <p:nvPr/>
          </p:nvSpPr>
          <p:spPr bwMode="auto">
            <a:xfrm>
              <a:off x="4676" y="3256"/>
              <a:ext cx="6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9593" name="Rectangle 9"/>
            <p:cNvSpPr>
              <a:spLocks noChangeArrowheads="1"/>
            </p:cNvSpPr>
            <p:nvPr/>
          </p:nvSpPr>
          <p:spPr bwMode="auto">
            <a:xfrm>
              <a:off x="4449" y="3256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9594" name="Rectangle 10"/>
            <p:cNvSpPr>
              <a:spLocks noChangeArrowheads="1"/>
            </p:cNvSpPr>
            <p:nvPr/>
          </p:nvSpPr>
          <p:spPr bwMode="auto">
            <a:xfrm>
              <a:off x="3799" y="3256"/>
              <a:ext cx="65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14,8</a:t>
              </a:r>
              <a:endParaRPr lang="pt-BR" sz="2000" b="1" u="none"/>
            </a:p>
          </p:txBody>
        </p:sp>
        <p:sp>
          <p:nvSpPr>
            <p:cNvPr id="579595" name="Rectangle 11"/>
            <p:cNvSpPr>
              <a:spLocks noChangeArrowheads="1"/>
            </p:cNvSpPr>
            <p:nvPr/>
          </p:nvSpPr>
          <p:spPr bwMode="auto">
            <a:xfrm>
              <a:off x="3572" y="3256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9596" name="Rectangle 12"/>
            <p:cNvSpPr>
              <a:spLocks noChangeArrowheads="1"/>
            </p:cNvSpPr>
            <p:nvPr/>
          </p:nvSpPr>
          <p:spPr bwMode="auto">
            <a:xfrm>
              <a:off x="2945" y="3256"/>
              <a:ext cx="6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15,7</a:t>
              </a:r>
              <a:endParaRPr lang="pt-BR" sz="2000" b="1" u="none"/>
            </a:p>
          </p:txBody>
        </p:sp>
        <p:sp>
          <p:nvSpPr>
            <p:cNvPr id="579597" name="Rectangle 13"/>
            <p:cNvSpPr>
              <a:spLocks noChangeArrowheads="1"/>
            </p:cNvSpPr>
            <p:nvPr/>
          </p:nvSpPr>
          <p:spPr bwMode="auto">
            <a:xfrm>
              <a:off x="2717" y="3256"/>
              <a:ext cx="2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9598" name="Rectangle 14"/>
            <p:cNvSpPr>
              <a:spLocks noChangeArrowheads="1"/>
            </p:cNvSpPr>
            <p:nvPr/>
          </p:nvSpPr>
          <p:spPr bwMode="auto">
            <a:xfrm>
              <a:off x="2120" y="3256"/>
              <a:ext cx="5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13,6</a:t>
              </a:r>
              <a:endParaRPr lang="pt-BR" sz="2000" b="1" u="none"/>
            </a:p>
          </p:txBody>
        </p:sp>
        <p:sp>
          <p:nvSpPr>
            <p:cNvPr id="579599" name="Rectangle 15"/>
            <p:cNvSpPr>
              <a:spLocks noChangeArrowheads="1"/>
            </p:cNvSpPr>
            <p:nvPr/>
          </p:nvSpPr>
          <p:spPr bwMode="auto">
            <a:xfrm>
              <a:off x="158" y="3256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C.V.(%)</a:t>
              </a:r>
              <a:endParaRPr lang="pt-BR" sz="2000" b="1" u="none"/>
            </a:p>
          </p:txBody>
        </p:sp>
        <p:sp>
          <p:nvSpPr>
            <p:cNvPr id="579600" name="Rectangle 16"/>
            <p:cNvSpPr>
              <a:spLocks noChangeArrowheads="1"/>
            </p:cNvSpPr>
            <p:nvPr/>
          </p:nvSpPr>
          <p:spPr bwMode="auto">
            <a:xfrm>
              <a:off x="5304" y="3045"/>
              <a:ext cx="25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9601" name="Rectangle 17"/>
            <p:cNvSpPr>
              <a:spLocks noChangeArrowheads="1"/>
            </p:cNvSpPr>
            <p:nvPr/>
          </p:nvSpPr>
          <p:spPr bwMode="auto">
            <a:xfrm>
              <a:off x="4676" y="3045"/>
              <a:ext cx="6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4.716</a:t>
              </a:r>
              <a:endParaRPr lang="pt-BR" sz="2000" b="1" u="none"/>
            </a:p>
          </p:txBody>
        </p:sp>
        <p:sp>
          <p:nvSpPr>
            <p:cNvPr id="579602" name="Rectangle 18"/>
            <p:cNvSpPr>
              <a:spLocks noChangeArrowheads="1"/>
            </p:cNvSpPr>
            <p:nvPr/>
          </p:nvSpPr>
          <p:spPr bwMode="auto">
            <a:xfrm>
              <a:off x="4449" y="3045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9603" name="Rectangle 19"/>
            <p:cNvSpPr>
              <a:spLocks noChangeArrowheads="1"/>
            </p:cNvSpPr>
            <p:nvPr/>
          </p:nvSpPr>
          <p:spPr bwMode="auto">
            <a:xfrm>
              <a:off x="3799" y="3045"/>
              <a:ext cx="65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5.471</a:t>
              </a:r>
              <a:endParaRPr lang="pt-BR" sz="2000" b="1" u="none"/>
            </a:p>
          </p:txBody>
        </p:sp>
        <p:sp>
          <p:nvSpPr>
            <p:cNvPr id="579604" name="Rectangle 20"/>
            <p:cNvSpPr>
              <a:spLocks noChangeArrowheads="1"/>
            </p:cNvSpPr>
            <p:nvPr/>
          </p:nvSpPr>
          <p:spPr bwMode="auto">
            <a:xfrm>
              <a:off x="3572" y="3045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9605" name="Rectangle 21"/>
            <p:cNvSpPr>
              <a:spLocks noChangeArrowheads="1"/>
            </p:cNvSpPr>
            <p:nvPr/>
          </p:nvSpPr>
          <p:spPr bwMode="auto">
            <a:xfrm>
              <a:off x="2945" y="3045"/>
              <a:ext cx="6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3.516</a:t>
              </a:r>
              <a:endParaRPr lang="pt-BR" sz="2000" b="1" u="none"/>
            </a:p>
          </p:txBody>
        </p:sp>
        <p:sp>
          <p:nvSpPr>
            <p:cNvPr id="579606" name="Rectangle 22"/>
            <p:cNvSpPr>
              <a:spLocks noChangeArrowheads="1"/>
            </p:cNvSpPr>
            <p:nvPr/>
          </p:nvSpPr>
          <p:spPr bwMode="auto">
            <a:xfrm>
              <a:off x="2717" y="3045"/>
              <a:ext cx="2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9607" name="Rectangle 23"/>
            <p:cNvSpPr>
              <a:spLocks noChangeArrowheads="1"/>
            </p:cNvSpPr>
            <p:nvPr/>
          </p:nvSpPr>
          <p:spPr bwMode="auto">
            <a:xfrm>
              <a:off x="2120" y="3045"/>
              <a:ext cx="5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5.162</a:t>
              </a:r>
              <a:endParaRPr lang="pt-BR" sz="2000" b="1" u="none"/>
            </a:p>
          </p:txBody>
        </p:sp>
        <p:sp>
          <p:nvSpPr>
            <p:cNvPr id="579608" name="Rectangle 24"/>
            <p:cNvSpPr>
              <a:spLocks noChangeArrowheads="1"/>
            </p:cNvSpPr>
            <p:nvPr/>
          </p:nvSpPr>
          <p:spPr bwMode="auto">
            <a:xfrm>
              <a:off x="158" y="3045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Média</a:t>
              </a:r>
              <a:endParaRPr lang="pt-BR" sz="2000" b="1" u="none"/>
            </a:p>
          </p:txBody>
        </p:sp>
        <p:sp>
          <p:nvSpPr>
            <p:cNvPr id="579609" name="Rectangle 25"/>
            <p:cNvSpPr>
              <a:spLocks noChangeArrowheads="1"/>
            </p:cNvSpPr>
            <p:nvPr/>
          </p:nvSpPr>
          <p:spPr bwMode="auto">
            <a:xfrm>
              <a:off x="5304" y="2834"/>
              <a:ext cx="25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a</a:t>
              </a:r>
              <a:endParaRPr lang="pt-BR" sz="2000" b="1" u="none"/>
            </a:p>
          </p:txBody>
        </p:sp>
        <p:sp>
          <p:nvSpPr>
            <p:cNvPr id="579610" name="Rectangle 26"/>
            <p:cNvSpPr>
              <a:spLocks noChangeArrowheads="1"/>
            </p:cNvSpPr>
            <p:nvPr/>
          </p:nvSpPr>
          <p:spPr bwMode="auto">
            <a:xfrm>
              <a:off x="4676" y="2834"/>
              <a:ext cx="6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5.511</a:t>
              </a:r>
              <a:endParaRPr lang="pt-BR" sz="2000" b="1" u="none"/>
            </a:p>
          </p:txBody>
        </p:sp>
        <p:sp>
          <p:nvSpPr>
            <p:cNvPr id="579611" name="Rectangle 27"/>
            <p:cNvSpPr>
              <a:spLocks noChangeArrowheads="1"/>
            </p:cNvSpPr>
            <p:nvPr/>
          </p:nvSpPr>
          <p:spPr bwMode="auto">
            <a:xfrm>
              <a:off x="4449" y="2834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pt-BR" sz="2000" b="1" u="none"/>
            </a:p>
          </p:txBody>
        </p:sp>
        <p:sp>
          <p:nvSpPr>
            <p:cNvPr id="579612" name="Rectangle 28"/>
            <p:cNvSpPr>
              <a:spLocks noChangeArrowheads="1"/>
            </p:cNvSpPr>
            <p:nvPr/>
          </p:nvSpPr>
          <p:spPr bwMode="auto">
            <a:xfrm>
              <a:off x="3799" y="2834"/>
              <a:ext cx="65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4.736</a:t>
              </a:r>
              <a:endParaRPr lang="pt-BR" sz="2000" b="1" u="none"/>
            </a:p>
          </p:txBody>
        </p:sp>
        <p:sp>
          <p:nvSpPr>
            <p:cNvPr id="579613" name="Rectangle 29"/>
            <p:cNvSpPr>
              <a:spLocks noChangeArrowheads="1"/>
            </p:cNvSpPr>
            <p:nvPr/>
          </p:nvSpPr>
          <p:spPr bwMode="auto">
            <a:xfrm>
              <a:off x="3572" y="2834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14" name="Rectangle 30"/>
            <p:cNvSpPr>
              <a:spLocks noChangeArrowheads="1"/>
            </p:cNvSpPr>
            <p:nvPr/>
          </p:nvSpPr>
          <p:spPr bwMode="auto">
            <a:xfrm>
              <a:off x="2945" y="2834"/>
              <a:ext cx="6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4.553</a:t>
              </a:r>
              <a:endParaRPr lang="pt-BR" sz="2000" b="1" u="none"/>
            </a:p>
          </p:txBody>
        </p:sp>
        <p:sp>
          <p:nvSpPr>
            <p:cNvPr id="579615" name="Rectangle 31"/>
            <p:cNvSpPr>
              <a:spLocks noChangeArrowheads="1"/>
            </p:cNvSpPr>
            <p:nvPr/>
          </p:nvSpPr>
          <p:spPr bwMode="auto">
            <a:xfrm>
              <a:off x="2717" y="2834"/>
              <a:ext cx="2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16" name="Rectangle 32"/>
            <p:cNvSpPr>
              <a:spLocks noChangeArrowheads="1"/>
            </p:cNvSpPr>
            <p:nvPr/>
          </p:nvSpPr>
          <p:spPr bwMode="auto">
            <a:xfrm>
              <a:off x="2120" y="2834"/>
              <a:ext cx="5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7.244</a:t>
              </a:r>
              <a:endParaRPr lang="pt-BR" sz="2000" b="1" u="none"/>
            </a:p>
          </p:txBody>
        </p:sp>
        <p:sp>
          <p:nvSpPr>
            <p:cNvPr id="579617" name="Rectangle 33"/>
            <p:cNvSpPr>
              <a:spLocks noChangeArrowheads="1"/>
            </p:cNvSpPr>
            <p:nvPr/>
          </p:nvSpPr>
          <p:spPr bwMode="auto">
            <a:xfrm>
              <a:off x="158" y="2834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i="1" u="none">
                  <a:solidFill>
                    <a:srgbClr val="000000"/>
                  </a:solidFill>
                  <a:cs typeface="Times New Roman" pitchFamily="18" charset="0"/>
                </a:rPr>
                <a:t>B. ruziziensis</a:t>
              </a:r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 (solteira)</a:t>
              </a:r>
              <a:endParaRPr lang="pt-BR" sz="2000" b="1" u="none"/>
            </a:p>
          </p:txBody>
        </p:sp>
        <p:sp>
          <p:nvSpPr>
            <p:cNvPr id="579618" name="Rectangle 34"/>
            <p:cNvSpPr>
              <a:spLocks noChangeArrowheads="1"/>
            </p:cNvSpPr>
            <p:nvPr/>
          </p:nvSpPr>
          <p:spPr bwMode="auto">
            <a:xfrm>
              <a:off x="5304" y="2623"/>
              <a:ext cx="25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b</a:t>
              </a:r>
              <a:endParaRPr lang="pt-BR" sz="2000" b="1" u="none"/>
            </a:p>
          </p:txBody>
        </p:sp>
        <p:sp>
          <p:nvSpPr>
            <p:cNvPr id="579619" name="Rectangle 35"/>
            <p:cNvSpPr>
              <a:spLocks noChangeArrowheads="1"/>
            </p:cNvSpPr>
            <p:nvPr/>
          </p:nvSpPr>
          <p:spPr bwMode="auto">
            <a:xfrm>
              <a:off x="4676" y="2623"/>
              <a:ext cx="6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3.172</a:t>
              </a:r>
              <a:endParaRPr lang="pt-BR" sz="2000" b="1" u="none"/>
            </a:p>
          </p:txBody>
        </p:sp>
        <p:sp>
          <p:nvSpPr>
            <p:cNvPr id="579620" name="Rectangle 36"/>
            <p:cNvSpPr>
              <a:spLocks noChangeArrowheads="1"/>
            </p:cNvSpPr>
            <p:nvPr/>
          </p:nvSpPr>
          <p:spPr bwMode="auto">
            <a:xfrm>
              <a:off x="4449" y="2623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c</a:t>
              </a:r>
              <a:endParaRPr lang="pt-BR" sz="2000" b="1" u="none"/>
            </a:p>
          </p:txBody>
        </p:sp>
        <p:sp>
          <p:nvSpPr>
            <p:cNvPr id="579621" name="Rectangle 37"/>
            <p:cNvSpPr>
              <a:spLocks noChangeArrowheads="1"/>
            </p:cNvSpPr>
            <p:nvPr/>
          </p:nvSpPr>
          <p:spPr bwMode="auto">
            <a:xfrm>
              <a:off x="3799" y="2623"/>
              <a:ext cx="65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3.394</a:t>
              </a:r>
              <a:endParaRPr lang="pt-BR" sz="2000" b="1" u="none"/>
            </a:p>
          </p:txBody>
        </p:sp>
        <p:sp>
          <p:nvSpPr>
            <p:cNvPr id="579622" name="Rectangle 38"/>
            <p:cNvSpPr>
              <a:spLocks noChangeArrowheads="1"/>
            </p:cNvSpPr>
            <p:nvPr/>
          </p:nvSpPr>
          <p:spPr bwMode="auto">
            <a:xfrm>
              <a:off x="3572" y="2623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23" name="Rectangle 39"/>
            <p:cNvSpPr>
              <a:spLocks noChangeArrowheads="1"/>
            </p:cNvSpPr>
            <p:nvPr/>
          </p:nvSpPr>
          <p:spPr bwMode="auto">
            <a:xfrm>
              <a:off x="2945" y="2623"/>
              <a:ext cx="6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2.840</a:t>
              </a:r>
              <a:endParaRPr lang="pt-BR" sz="2000" b="1" u="none"/>
            </a:p>
          </p:txBody>
        </p:sp>
        <p:sp>
          <p:nvSpPr>
            <p:cNvPr id="579624" name="Rectangle 40"/>
            <p:cNvSpPr>
              <a:spLocks noChangeArrowheads="1"/>
            </p:cNvSpPr>
            <p:nvPr/>
          </p:nvSpPr>
          <p:spPr bwMode="auto">
            <a:xfrm>
              <a:off x="2717" y="2623"/>
              <a:ext cx="2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c</a:t>
              </a:r>
              <a:endParaRPr lang="pt-BR" sz="2000" b="1" u="none"/>
            </a:p>
          </p:txBody>
        </p:sp>
        <p:sp>
          <p:nvSpPr>
            <p:cNvPr id="579625" name="Rectangle 41"/>
            <p:cNvSpPr>
              <a:spLocks noChangeArrowheads="1"/>
            </p:cNvSpPr>
            <p:nvPr/>
          </p:nvSpPr>
          <p:spPr bwMode="auto">
            <a:xfrm>
              <a:off x="2120" y="2623"/>
              <a:ext cx="5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3.281</a:t>
              </a:r>
              <a:endParaRPr lang="pt-BR" sz="2000" b="1" u="none"/>
            </a:p>
          </p:txBody>
        </p:sp>
        <p:sp>
          <p:nvSpPr>
            <p:cNvPr id="579626" name="Rectangle 42"/>
            <p:cNvSpPr>
              <a:spLocks noChangeArrowheads="1"/>
            </p:cNvSpPr>
            <p:nvPr/>
          </p:nvSpPr>
          <p:spPr bwMode="auto">
            <a:xfrm>
              <a:off x="158" y="2623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</a:t>
              </a:r>
              <a:r>
                <a:rPr lang="pt-BR" sz="2000" b="1" u="none" dirty="0" smtClean="0">
                  <a:solidFill>
                    <a:srgbClr val="000000"/>
                  </a:solidFill>
                  <a:cs typeface="Times New Roman" pitchFamily="18" charset="0"/>
                </a:rPr>
                <a:t>safrinha+</a:t>
              </a:r>
              <a:r>
                <a:rPr lang="pt-BR" sz="2000" b="1" u="none" dirty="0" err="1" smtClean="0">
                  <a:solidFill>
                    <a:srgbClr val="000000"/>
                  </a:solidFill>
                  <a:cs typeface="Times New Roman" pitchFamily="18" charset="0"/>
                </a:rPr>
                <a:t>Crotalaria</a:t>
              </a:r>
              <a:r>
                <a:rPr lang="pt-BR" sz="2000" b="1" i="1" u="none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endParaRPr lang="pt-BR" sz="2000" b="1" u="none" dirty="0"/>
            </a:p>
          </p:txBody>
        </p:sp>
        <p:sp>
          <p:nvSpPr>
            <p:cNvPr id="579627" name="Rectangle 43"/>
            <p:cNvSpPr>
              <a:spLocks noChangeArrowheads="1"/>
            </p:cNvSpPr>
            <p:nvPr/>
          </p:nvSpPr>
          <p:spPr bwMode="auto">
            <a:xfrm>
              <a:off x="5304" y="2412"/>
              <a:ext cx="25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a</a:t>
              </a:r>
              <a:endParaRPr lang="pt-BR" sz="2000" b="1" u="none"/>
            </a:p>
          </p:txBody>
        </p:sp>
        <p:sp>
          <p:nvSpPr>
            <p:cNvPr id="579628" name="Rectangle 44"/>
            <p:cNvSpPr>
              <a:spLocks noChangeArrowheads="1"/>
            </p:cNvSpPr>
            <p:nvPr/>
          </p:nvSpPr>
          <p:spPr bwMode="auto">
            <a:xfrm>
              <a:off x="4676" y="2412"/>
              <a:ext cx="6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5.320</a:t>
              </a:r>
              <a:endParaRPr lang="pt-BR" sz="2000" b="1" u="none"/>
            </a:p>
          </p:txBody>
        </p:sp>
        <p:sp>
          <p:nvSpPr>
            <p:cNvPr id="579629" name="Rectangle 45"/>
            <p:cNvSpPr>
              <a:spLocks noChangeArrowheads="1"/>
            </p:cNvSpPr>
            <p:nvPr/>
          </p:nvSpPr>
          <p:spPr bwMode="auto">
            <a:xfrm>
              <a:off x="4449" y="2412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30" name="Rectangle 46"/>
            <p:cNvSpPr>
              <a:spLocks noChangeArrowheads="1"/>
            </p:cNvSpPr>
            <p:nvPr/>
          </p:nvSpPr>
          <p:spPr bwMode="auto">
            <a:xfrm>
              <a:off x="3799" y="2412"/>
              <a:ext cx="65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6.184</a:t>
              </a:r>
              <a:endParaRPr lang="pt-BR" sz="2000" b="1" u="none"/>
            </a:p>
          </p:txBody>
        </p:sp>
        <p:sp>
          <p:nvSpPr>
            <p:cNvPr id="579631" name="Rectangle 47"/>
            <p:cNvSpPr>
              <a:spLocks noChangeArrowheads="1"/>
            </p:cNvSpPr>
            <p:nvPr/>
          </p:nvSpPr>
          <p:spPr bwMode="auto">
            <a:xfrm>
              <a:off x="3572" y="2412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32" name="Rectangle 48"/>
            <p:cNvSpPr>
              <a:spLocks noChangeArrowheads="1"/>
            </p:cNvSpPr>
            <p:nvPr/>
          </p:nvSpPr>
          <p:spPr bwMode="auto">
            <a:xfrm>
              <a:off x="2945" y="2412"/>
              <a:ext cx="6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3.540</a:t>
              </a:r>
              <a:endParaRPr lang="pt-BR" sz="2000" b="1" u="none"/>
            </a:p>
          </p:txBody>
        </p:sp>
        <p:sp>
          <p:nvSpPr>
            <p:cNvPr id="579633" name="Rectangle 49"/>
            <p:cNvSpPr>
              <a:spLocks noChangeArrowheads="1"/>
            </p:cNvSpPr>
            <p:nvPr/>
          </p:nvSpPr>
          <p:spPr bwMode="auto">
            <a:xfrm>
              <a:off x="2717" y="2412"/>
              <a:ext cx="2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34" name="Rectangle 50"/>
            <p:cNvSpPr>
              <a:spLocks noChangeArrowheads="1"/>
            </p:cNvSpPr>
            <p:nvPr/>
          </p:nvSpPr>
          <p:spPr bwMode="auto">
            <a:xfrm>
              <a:off x="2120" y="2412"/>
              <a:ext cx="5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6.237</a:t>
              </a:r>
              <a:endParaRPr lang="pt-BR" sz="2000" b="1" u="none"/>
            </a:p>
          </p:txBody>
        </p:sp>
        <p:sp>
          <p:nvSpPr>
            <p:cNvPr id="579635" name="Rectangle 51"/>
            <p:cNvSpPr>
              <a:spLocks noChangeArrowheads="1"/>
            </p:cNvSpPr>
            <p:nvPr/>
          </p:nvSpPr>
          <p:spPr bwMode="auto">
            <a:xfrm>
              <a:off x="158" y="2412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</a:t>
              </a:r>
              <a:r>
                <a:rPr lang="pt-BR" sz="2000" b="1" u="none" dirty="0" smtClean="0">
                  <a:solidFill>
                    <a:srgbClr val="000000"/>
                  </a:solidFill>
                  <a:cs typeface="Times New Roman" pitchFamily="18" charset="0"/>
                </a:rPr>
                <a:t>safrinha+</a:t>
              </a:r>
              <a:r>
                <a:rPr lang="pt-BR" sz="2000" b="1" u="none" dirty="0" err="1" smtClean="0">
                  <a:solidFill>
                    <a:srgbClr val="000000"/>
                  </a:solidFill>
                  <a:cs typeface="Times New Roman" pitchFamily="18" charset="0"/>
                </a:rPr>
                <a:t>D</a:t>
              </a:r>
              <a:r>
                <a:rPr lang="pt-BR" sz="2000" b="1" i="1" u="none" dirty="0" err="1" smtClean="0">
                  <a:solidFill>
                    <a:srgbClr val="000000"/>
                  </a:solidFill>
                  <a:cs typeface="Times New Roman" pitchFamily="18" charset="0"/>
                </a:rPr>
                <a:t>ecumbens</a:t>
              </a:r>
              <a:endParaRPr lang="pt-BR" sz="2000" b="1" u="none" dirty="0"/>
            </a:p>
          </p:txBody>
        </p:sp>
        <p:sp>
          <p:nvSpPr>
            <p:cNvPr id="579636" name="Rectangle 52"/>
            <p:cNvSpPr>
              <a:spLocks noChangeArrowheads="1"/>
            </p:cNvSpPr>
            <p:nvPr/>
          </p:nvSpPr>
          <p:spPr bwMode="auto">
            <a:xfrm>
              <a:off x="5304" y="2201"/>
              <a:ext cx="25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a</a:t>
              </a:r>
              <a:endParaRPr lang="pt-BR" sz="2000" b="1" u="none"/>
            </a:p>
          </p:txBody>
        </p:sp>
        <p:sp>
          <p:nvSpPr>
            <p:cNvPr id="579637" name="Rectangle 53"/>
            <p:cNvSpPr>
              <a:spLocks noChangeArrowheads="1"/>
            </p:cNvSpPr>
            <p:nvPr/>
          </p:nvSpPr>
          <p:spPr bwMode="auto">
            <a:xfrm>
              <a:off x="4676" y="2201"/>
              <a:ext cx="6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5.481</a:t>
              </a:r>
              <a:endParaRPr lang="pt-BR" sz="2000" b="1" u="none"/>
            </a:p>
          </p:txBody>
        </p:sp>
        <p:sp>
          <p:nvSpPr>
            <p:cNvPr id="579638" name="Rectangle 54"/>
            <p:cNvSpPr>
              <a:spLocks noChangeArrowheads="1"/>
            </p:cNvSpPr>
            <p:nvPr/>
          </p:nvSpPr>
          <p:spPr bwMode="auto">
            <a:xfrm>
              <a:off x="4449" y="2201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39" name="Rectangle 55"/>
            <p:cNvSpPr>
              <a:spLocks noChangeArrowheads="1"/>
            </p:cNvSpPr>
            <p:nvPr/>
          </p:nvSpPr>
          <p:spPr bwMode="auto">
            <a:xfrm>
              <a:off x="3799" y="2201"/>
              <a:ext cx="65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6.322</a:t>
              </a:r>
              <a:endParaRPr lang="pt-BR" sz="2000" b="1" u="none"/>
            </a:p>
          </p:txBody>
        </p:sp>
        <p:sp>
          <p:nvSpPr>
            <p:cNvPr id="579640" name="Rectangle 56"/>
            <p:cNvSpPr>
              <a:spLocks noChangeArrowheads="1"/>
            </p:cNvSpPr>
            <p:nvPr/>
          </p:nvSpPr>
          <p:spPr bwMode="auto">
            <a:xfrm>
              <a:off x="3572" y="2201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41" name="Rectangle 57"/>
            <p:cNvSpPr>
              <a:spLocks noChangeArrowheads="1"/>
            </p:cNvSpPr>
            <p:nvPr/>
          </p:nvSpPr>
          <p:spPr bwMode="auto">
            <a:xfrm>
              <a:off x="2945" y="2201"/>
              <a:ext cx="6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3.595</a:t>
              </a:r>
              <a:endParaRPr lang="pt-BR" sz="2000" b="1" u="none"/>
            </a:p>
          </p:txBody>
        </p:sp>
        <p:sp>
          <p:nvSpPr>
            <p:cNvPr id="579642" name="Rectangle 58"/>
            <p:cNvSpPr>
              <a:spLocks noChangeArrowheads="1"/>
            </p:cNvSpPr>
            <p:nvPr/>
          </p:nvSpPr>
          <p:spPr bwMode="auto">
            <a:xfrm>
              <a:off x="2717" y="2201"/>
              <a:ext cx="2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43" name="Rectangle 59"/>
            <p:cNvSpPr>
              <a:spLocks noChangeArrowheads="1"/>
            </p:cNvSpPr>
            <p:nvPr/>
          </p:nvSpPr>
          <p:spPr bwMode="auto">
            <a:xfrm>
              <a:off x="2120" y="2201"/>
              <a:ext cx="5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6.526</a:t>
              </a:r>
              <a:endParaRPr lang="pt-BR" sz="2000" b="1" u="none"/>
            </a:p>
          </p:txBody>
        </p:sp>
        <p:sp>
          <p:nvSpPr>
            <p:cNvPr id="579644" name="Rectangle 60"/>
            <p:cNvSpPr>
              <a:spLocks noChangeArrowheads="1"/>
            </p:cNvSpPr>
            <p:nvPr/>
          </p:nvSpPr>
          <p:spPr bwMode="auto">
            <a:xfrm>
              <a:off x="158" y="2201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 smtClean="0">
                  <a:solidFill>
                    <a:srgbClr val="000000"/>
                  </a:solidFill>
                  <a:cs typeface="Times New Roman" pitchFamily="18" charset="0"/>
                </a:rPr>
                <a:t>Milho safrinha+</a:t>
              </a:r>
              <a:r>
                <a:rPr lang="pt-BR" sz="2000" b="1" i="1" dirty="0" err="1" smtClean="0">
                  <a:solidFill>
                    <a:srgbClr val="000000"/>
                  </a:solidFill>
                  <a:cs typeface="Times New Roman" pitchFamily="18" charset="0"/>
                </a:rPr>
                <a:t>R</a:t>
              </a:r>
              <a:r>
                <a:rPr lang="pt-BR" sz="2000" b="1" i="1" u="none" dirty="0" err="1" smtClean="0">
                  <a:solidFill>
                    <a:srgbClr val="000000"/>
                  </a:solidFill>
                  <a:cs typeface="Times New Roman" pitchFamily="18" charset="0"/>
                </a:rPr>
                <a:t>uziziensis</a:t>
              </a:r>
              <a:endParaRPr lang="pt-BR" sz="2000" b="1" u="none" dirty="0"/>
            </a:p>
          </p:txBody>
        </p:sp>
        <p:sp>
          <p:nvSpPr>
            <p:cNvPr id="579645" name="Rectangle 61"/>
            <p:cNvSpPr>
              <a:spLocks noChangeArrowheads="1"/>
            </p:cNvSpPr>
            <p:nvPr/>
          </p:nvSpPr>
          <p:spPr bwMode="auto">
            <a:xfrm>
              <a:off x="5304" y="1990"/>
              <a:ext cx="25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a</a:t>
              </a:r>
              <a:endParaRPr lang="pt-BR" sz="2000" b="1" u="none"/>
            </a:p>
          </p:txBody>
        </p:sp>
        <p:sp>
          <p:nvSpPr>
            <p:cNvPr id="579646" name="Rectangle 62"/>
            <p:cNvSpPr>
              <a:spLocks noChangeArrowheads="1"/>
            </p:cNvSpPr>
            <p:nvPr/>
          </p:nvSpPr>
          <p:spPr bwMode="auto">
            <a:xfrm>
              <a:off x="4676" y="1990"/>
              <a:ext cx="6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5.319</a:t>
              </a:r>
              <a:endParaRPr lang="pt-BR" sz="2000" b="1" u="none"/>
            </a:p>
          </p:txBody>
        </p:sp>
        <p:sp>
          <p:nvSpPr>
            <p:cNvPr id="579647" name="Rectangle 63"/>
            <p:cNvSpPr>
              <a:spLocks noChangeArrowheads="1"/>
            </p:cNvSpPr>
            <p:nvPr/>
          </p:nvSpPr>
          <p:spPr bwMode="auto">
            <a:xfrm>
              <a:off x="4449" y="1990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48" name="Rectangle 64"/>
            <p:cNvSpPr>
              <a:spLocks noChangeArrowheads="1"/>
            </p:cNvSpPr>
            <p:nvPr/>
          </p:nvSpPr>
          <p:spPr bwMode="auto">
            <a:xfrm>
              <a:off x="3799" y="1990"/>
              <a:ext cx="65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7.196</a:t>
              </a:r>
              <a:endParaRPr lang="pt-BR" sz="2000" b="1" u="none"/>
            </a:p>
          </p:txBody>
        </p:sp>
        <p:sp>
          <p:nvSpPr>
            <p:cNvPr id="579649" name="Rectangle 65"/>
            <p:cNvSpPr>
              <a:spLocks noChangeArrowheads="1"/>
            </p:cNvSpPr>
            <p:nvPr/>
          </p:nvSpPr>
          <p:spPr bwMode="auto">
            <a:xfrm>
              <a:off x="3572" y="1990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50" name="Rectangle 66"/>
            <p:cNvSpPr>
              <a:spLocks noChangeArrowheads="1"/>
            </p:cNvSpPr>
            <p:nvPr/>
          </p:nvSpPr>
          <p:spPr bwMode="auto">
            <a:xfrm>
              <a:off x="2945" y="1990"/>
              <a:ext cx="6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3.769</a:t>
              </a:r>
              <a:endParaRPr lang="pt-BR" sz="2000" b="1" u="none"/>
            </a:p>
          </p:txBody>
        </p:sp>
        <p:sp>
          <p:nvSpPr>
            <p:cNvPr id="579651" name="Rectangle 67"/>
            <p:cNvSpPr>
              <a:spLocks noChangeArrowheads="1"/>
            </p:cNvSpPr>
            <p:nvPr/>
          </p:nvSpPr>
          <p:spPr bwMode="auto">
            <a:xfrm>
              <a:off x="2717" y="1990"/>
              <a:ext cx="2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pt-BR" sz="2000" b="1" u="none"/>
            </a:p>
          </p:txBody>
        </p:sp>
        <p:sp>
          <p:nvSpPr>
            <p:cNvPr id="579652" name="Rectangle 68"/>
            <p:cNvSpPr>
              <a:spLocks noChangeArrowheads="1"/>
            </p:cNvSpPr>
            <p:nvPr/>
          </p:nvSpPr>
          <p:spPr bwMode="auto">
            <a:xfrm>
              <a:off x="2120" y="1990"/>
              <a:ext cx="5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4.993</a:t>
              </a:r>
              <a:endParaRPr lang="pt-BR" sz="2000" b="1" u="none"/>
            </a:p>
          </p:txBody>
        </p:sp>
        <p:sp>
          <p:nvSpPr>
            <p:cNvPr id="579653" name="Rectangle 69"/>
            <p:cNvSpPr>
              <a:spLocks noChangeArrowheads="1"/>
            </p:cNvSpPr>
            <p:nvPr/>
          </p:nvSpPr>
          <p:spPr bwMode="auto">
            <a:xfrm>
              <a:off x="158" y="1990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safrinha</a:t>
              </a:r>
              <a:r>
                <a:rPr lang="pt-BR" sz="2000" b="1" u="none" dirty="0" smtClean="0">
                  <a:solidFill>
                    <a:srgbClr val="000000"/>
                  </a:solidFill>
                  <a:cs typeface="Times New Roman" pitchFamily="18" charset="0"/>
                </a:rPr>
                <a:t>+</a:t>
              </a:r>
              <a:r>
                <a:rPr lang="pt-BR" sz="2000" b="1" i="1" u="none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pt-BR" sz="2000" b="1" u="none" dirty="0" err="1">
                  <a:solidFill>
                    <a:srgbClr val="000000"/>
                  </a:solidFill>
                  <a:cs typeface="Times New Roman" pitchFamily="18" charset="0"/>
                </a:rPr>
                <a:t>Marandu</a:t>
              </a:r>
              <a:endParaRPr lang="pt-BR" sz="2000" b="1" u="none" dirty="0"/>
            </a:p>
          </p:txBody>
        </p:sp>
        <p:sp>
          <p:nvSpPr>
            <p:cNvPr id="579654" name="Rectangle 70"/>
            <p:cNvSpPr>
              <a:spLocks noChangeArrowheads="1"/>
            </p:cNvSpPr>
            <p:nvPr/>
          </p:nvSpPr>
          <p:spPr bwMode="auto">
            <a:xfrm>
              <a:off x="5304" y="1779"/>
              <a:ext cx="25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a</a:t>
              </a:r>
              <a:endParaRPr lang="pt-BR" sz="2000" b="1" u="none"/>
            </a:p>
          </p:txBody>
        </p:sp>
        <p:sp>
          <p:nvSpPr>
            <p:cNvPr id="579655" name="Rectangle 71"/>
            <p:cNvSpPr>
              <a:spLocks noChangeArrowheads="1"/>
            </p:cNvSpPr>
            <p:nvPr/>
          </p:nvSpPr>
          <p:spPr bwMode="auto">
            <a:xfrm>
              <a:off x="4676" y="1779"/>
              <a:ext cx="6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4.940</a:t>
              </a:r>
              <a:endParaRPr lang="pt-BR" sz="2000" b="1" u="none"/>
            </a:p>
          </p:txBody>
        </p:sp>
        <p:sp>
          <p:nvSpPr>
            <p:cNvPr id="579656" name="Rectangle 72"/>
            <p:cNvSpPr>
              <a:spLocks noChangeArrowheads="1"/>
            </p:cNvSpPr>
            <p:nvPr/>
          </p:nvSpPr>
          <p:spPr bwMode="auto">
            <a:xfrm>
              <a:off x="4449" y="1779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57" name="Rectangle 73"/>
            <p:cNvSpPr>
              <a:spLocks noChangeArrowheads="1"/>
            </p:cNvSpPr>
            <p:nvPr/>
          </p:nvSpPr>
          <p:spPr bwMode="auto">
            <a:xfrm>
              <a:off x="3799" y="1779"/>
              <a:ext cx="65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6.394</a:t>
              </a:r>
              <a:endParaRPr lang="pt-BR" sz="2000" b="1" u="none"/>
            </a:p>
          </p:txBody>
        </p:sp>
        <p:sp>
          <p:nvSpPr>
            <p:cNvPr id="579658" name="Rectangle 74"/>
            <p:cNvSpPr>
              <a:spLocks noChangeArrowheads="1"/>
            </p:cNvSpPr>
            <p:nvPr/>
          </p:nvSpPr>
          <p:spPr bwMode="auto">
            <a:xfrm>
              <a:off x="3572" y="1779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59" name="Rectangle 75"/>
            <p:cNvSpPr>
              <a:spLocks noChangeArrowheads="1"/>
            </p:cNvSpPr>
            <p:nvPr/>
          </p:nvSpPr>
          <p:spPr bwMode="auto">
            <a:xfrm>
              <a:off x="2945" y="1779"/>
              <a:ext cx="6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3.501</a:t>
              </a:r>
              <a:endParaRPr lang="pt-BR" sz="2000" b="1" u="none"/>
            </a:p>
          </p:txBody>
        </p:sp>
        <p:sp>
          <p:nvSpPr>
            <p:cNvPr id="579660" name="Rectangle 76"/>
            <p:cNvSpPr>
              <a:spLocks noChangeArrowheads="1"/>
            </p:cNvSpPr>
            <p:nvPr/>
          </p:nvSpPr>
          <p:spPr bwMode="auto">
            <a:xfrm>
              <a:off x="2717" y="1779"/>
              <a:ext cx="2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pt-BR" sz="2000" b="1" u="none"/>
            </a:p>
          </p:txBody>
        </p:sp>
        <p:sp>
          <p:nvSpPr>
            <p:cNvPr id="579661" name="Rectangle 77"/>
            <p:cNvSpPr>
              <a:spLocks noChangeArrowheads="1"/>
            </p:cNvSpPr>
            <p:nvPr/>
          </p:nvSpPr>
          <p:spPr bwMode="auto">
            <a:xfrm>
              <a:off x="2120" y="1779"/>
              <a:ext cx="5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4.926</a:t>
              </a:r>
              <a:endParaRPr lang="pt-BR" sz="2000" b="1" u="none"/>
            </a:p>
          </p:txBody>
        </p:sp>
        <p:sp>
          <p:nvSpPr>
            <p:cNvPr id="579662" name="Rectangle 78"/>
            <p:cNvSpPr>
              <a:spLocks noChangeArrowheads="1"/>
            </p:cNvSpPr>
            <p:nvPr/>
          </p:nvSpPr>
          <p:spPr bwMode="auto">
            <a:xfrm>
              <a:off x="158" y="1779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safrinha+ </a:t>
              </a:r>
              <a:r>
                <a:rPr lang="pt-BR" sz="2000" b="1" u="none" dirty="0" err="1" smtClean="0">
                  <a:solidFill>
                    <a:srgbClr val="000000"/>
                  </a:solidFill>
                  <a:cs typeface="Times New Roman" pitchFamily="18" charset="0"/>
                </a:rPr>
                <a:t>Massai</a:t>
              </a:r>
              <a:endParaRPr lang="pt-BR" sz="2000" b="1" u="none" dirty="0"/>
            </a:p>
          </p:txBody>
        </p:sp>
        <p:sp>
          <p:nvSpPr>
            <p:cNvPr id="579663" name="Rectangle 79"/>
            <p:cNvSpPr>
              <a:spLocks noChangeArrowheads="1"/>
            </p:cNvSpPr>
            <p:nvPr/>
          </p:nvSpPr>
          <p:spPr bwMode="auto">
            <a:xfrm>
              <a:off x="5304" y="1568"/>
              <a:ext cx="25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a</a:t>
              </a:r>
              <a:endParaRPr lang="pt-BR" sz="2000" b="1" u="none"/>
            </a:p>
          </p:txBody>
        </p:sp>
        <p:sp>
          <p:nvSpPr>
            <p:cNvPr id="579664" name="Rectangle 80"/>
            <p:cNvSpPr>
              <a:spLocks noChangeArrowheads="1"/>
            </p:cNvSpPr>
            <p:nvPr/>
          </p:nvSpPr>
          <p:spPr bwMode="auto">
            <a:xfrm>
              <a:off x="4676" y="1568"/>
              <a:ext cx="6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5.011</a:t>
              </a:r>
              <a:endParaRPr lang="pt-BR" sz="2000" b="1" u="none"/>
            </a:p>
          </p:txBody>
        </p:sp>
        <p:sp>
          <p:nvSpPr>
            <p:cNvPr id="579665" name="Rectangle 81"/>
            <p:cNvSpPr>
              <a:spLocks noChangeArrowheads="1"/>
            </p:cNvSpPr>
            <p:nvPr/>
          </p:nvSpPr>
          <p:spPr bwMode="auto">
            <a:xfrm>
              <a:off x="4449" y="1568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66" name="Rectangle 82"/>
            <p:cNvSpPr>
              <a:spLocks noChangeArrowheads="1"/>
            </p:cNvSpPr>
            <p:nvPr/>
          </p:nvSpPr>
          <p:spPr bwMode="auto">
            <a:xfrm>
              <a:off x="3799" y="1568"/>
              <a:ext cx="65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6.377</a:t>
              </a:r>
              <a:endParaRPr lang="pt-BR" sz="2000" b="1" u="none"/>
            </a:p>
          </p:txBody>
        </p:sp>
        <p:sp>
          <p:nvSpPr>
            <p:cNvPr id="579667" name="Rectangle 83"/>
            <p:cNvSpPr>
              <a:spLocks noChangeArrowheads="1"/>
            </p:cNvSpPr>
            <p:nvPr/>
          </p:nvSpPr>
          <p:spPr bwMode="auto">
            <a:xfrm>
              <a:off x="3572" y="1568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68" name="Rectangle 84"/>
            <p:cNvSpPr>
              <a:spLocks noChangeArrowheads="1"/>
            </p:cNvSpPr>
            <p:nvPr/>
          </p:nvSpPr>
          <p:spPr bwMode="auto">
            <a:xfrm>
              <a:off x="2945" y="1568"/>
              <a:ext cx="6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3.501</a:t>
              </a:r>
              <a:endParaRPr lang="pt-BR" sz="2000" b="1" u="none"/>
            </a:p>
          </p:txBody>
        </p:sp>
        <p:sp>
          <p:nvSpPr>
            <p:cNvPr id="579669" name="Rectangle 85"/>
            <p:cNvSpPr>
              <a:spLocks noChangeArrowheads="1"/>
            </p:cNvSpPr>
            <p:nvPr/>
          </p:nvSpPr>
          <p:spPr bwMode="auto">
            <a:xfrm>
              <a:off x="2717" y="1568"/>
              <a:ext cx="2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pt-BR" sz="2000" b="1" u="none"/>
            </a:p>
          </p:txBody>
        </p:sp>
        <p:sp>
          <p:nvSpPr>
            <p:cNvPr id="579670" name="Rectangle 86"/>
            <p:cNvSpPr>
              <a:spLocks noChangeArrowheads="1"/>
            </p:cNvSpPr>
            <p:nvPr/>
          </p:nvSpPr>
          <p:spPr bwMode="auto">
            <a:xfrm>
              <a:off x="2120" y="1568"/>
              <a:ext cx="5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5.156</a:t>
              </a:r>
              <a:endParaRPr lang="pt-BR" sz="2000" b="1" u="none"/>
            </a:p>
          </p:txBody>
        </p:sp>
        <p:sp>
          <p:nvSpPr>
            <p:cNvPr id="579671" name="Rectangle 87"/>
            <p:cNvSpPr>
              <a:spLocks noChangeArrowheads="1"/>
            </p:cNvSpPr>
            <p:nvPr/>
          </p:nvSpPr>
          <p:spPr bwMode="auto">
            <a:xfrm>
              <a:off x="158" y="1568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safrinha+ </a:t>
              </a:r>
              <a:r>
                <a:rPr lang="pt-BR" sz="2000" b="1" u="none" dirty="0" smtClean="0">
                  <a:solidFill>
                    <a:srgbClr val="000000"/>
                  </a:solidFill>
                  <a:cs typeface="Times New Roman" pitchFamily="18" charset="0"/>
                </a:rPr>
                <a:t>Tanzânia</a:t>
              </a:r>
              <a:endParaRPr lang="pt-BR" sz="2000" b="1" u="none" dirty="0"/>
            </a:p>
          </p:txBody>
        </p:sp>
        <p:sp>
          <p:nvSpPr>
            <p:cNvPr id="579672" name="Rectangle 88"/>
            <p:cNvSpPr>
              <a:spLocks noChangeArrowheads="1"/>
            </p:cNvSpPr>
            <p:nvPr/>
          </p:nvSpPr>
          <p:spPr bwMode="auto">
            <a:xfrm>
              <a:off x="5304" y="1357"/>
              <a:ext cx="25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b</a:t>
              </a:r>
              <a:endParaRPr lang="pt-BR" sz="2000" b="1" u="none"/>
            </a:p>
          </p:txBody>
        </p:sp>
        <p:sp>
          <p:nvSpPr>
            <p:cNvPr id="579673" name="Rectangle 89"/>
            <p:cNvSpPr>
              <a:spLocks noChangeArrowheads="1"/>
            </p:cNvSpPr>
            <p:nvPr/>
          </p:nvSpPr>
          <p:spPr bwMode="auto">
            <a:xfrm>
              <a:off x="4676" y="1357"/>
              <a:ext cx="6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2.975</a:t>
              </a:r>
              <a:endParaRPr lang="pt-BR" sz="2000" b="1" u="none"/>
            </a:p>
          </p:txBody>
        </p:sp>
        <p:sp>
          <p:nvSpPr>
            <p:cNvPr id="579674" name="Rectangle 90"/>
            <p:cNvSpPr>
              <a:spLocks noChangeArrowheads="1"/>
            </p:cNvSpPr>
            <p:nvPr/>
          </p:nvSpPr>
          <p:spPr bwMode="auto">
            <a:xfrm>
              <a:off x="4449" y="1357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c</a:t>
              </a:r>
              <a:endParaRPr lang="pt-BR" sz="2000" b="1" u="none"/>
            </a:p>
          </p:txBody>
        </p:sp>
        <p:sp>
          <p:nvSpPr>
            <p:cNvPr id="579675" name="Rectangle 91"/>
            <p:cNvSpPr>
              <a:spLocks noChangeArrowheads="1"/>
            </p:cNvSpPr>
            <p:nvPr/>
          </p:nvSpPr>
          <p:spPr bwMode="auto">
            <a:xfrm>
              <a:off x="3799" y="1357"/>
              <a:ext cx="65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3.161</a:t>
              </a:r>
              <a:endParaRPr lang="pt-BR" sz="2000" b="1" u="none"/>
            </a:p>
          </p:txBody>
        </p:sp>
        <p:sp>
          <p:nvSpPr>
            <p:cNvPr id="579676" name="Rectangle 92"/>
            <p:cNvSpPr>
              <a:spLocks noChangeArrowheads="1"/>
            </p:cNvSpPr>
            <p:nvPr/>
          </p:nvSpPr>
          <p:spPr bwMode="auto">
            <a:xfrm>
              <a:off x="3572" y="1357"/>
              <a:ext cx="2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79677" name="Rectangle 93"/>
            <p:cNvSpPr>
              <a:spLocks noChangeArrowheads="1"/>
            </p:cNvSpPr>
            <p:nvPr/>
          </p:nvSpPr>
          <p:spPr bwMode="auto">
            <a:xfrm>
              <a:off x="2945" y="1357"/>
              <a:ext cx="62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2.831</a:t>
              </a:r>
              <a:endParaRPr lang="pt-BR" sz="2000" b="1" u="none"/>
            </a:p>
          </p:txBody>
        </p:sp>
        <p:sp>
          <p:nvSpPr>
            <p:cNvPr id="579678" name="Rectangle 94"/>
            <p:cNvSpPr>
              <a:spLocks noChangeArrowheads="1"/>
            </p:cNvSpPr>
            <p:nvPr/>
          </p:nvSpPr>
          <p:spPr bwMode="auto">
            <a:xfrm>
              <a:off x="2717" y="1357"/>
              <a:ext cx="2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c</a:t>
              </a:r>
              <a:endParaRPr lang="pt-BR" sz="2000" b="1" u="none"/>
            </a:p>
          </p:txBody>
        </p:sp>
        <p:sp>
          <p:nvSpPr>
            <p:cNvPr id="579679" name="Rectangle 95"/>
            <p:cNvSpPr>
              <a:spLocks noChangeArrowheads="1"/>
            </p:cNvSpPr>
            <p:nvPr/>
          </p:nvSpPr>
          <p:spPr bwMode="auto">
            <a:xfrm>
              <a:off x="2120" y="1357"/>
              <a:ext cx="5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algn="r"/>
              <a:r>
                <a:rPr lang="pt-BR" sz="2000" b="1" u="none">
                  <a:cs typeface="Times New Roman" pitchFamily="18" charset="0"/>
                </a:rPr>
                <a:t>2.933</a:t>
              </a:r>
              <a:endParaRPr lang="pt-BR" sz="2000" b="1" u="none"/>
            </a:p>
          </p:txBody>
        </p:sp>
        <p:sp>
          <p:nvSpPr>
            <p:cNvPr id="579680" name="Rectangle 96"/>
            <p:cNvSpPr>
              <a:spLocks noChangeArrowheads="1"/>
            </p:cNvSpPr>
            <p:nvPr/>
          </p:nvSpPr>
          <p:spPr bwMode="auto">
            <a:xfrm>
              <a:off x="158" y="1357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</a:t>
              </a:r>
              <a:r>
                <a:rPr lang="pt-BR" sz="2000" b="1" u="none" dirty="0" smtClean="0">
                  <a:solidFill>
                    <a:srgbClr val="000000"/>
                  </a:solidFill>
                  <a:cs typeface="Times New Roman" pitchFamily="18" charset="0"/>
                </a:rPr>
                <a:t>safrinha </a:t>
              </a:r>
              <a:endParaRPr lang="pt-BR" sz="2000" b="1" u="none" dirty="0"/>
            </a:p>
          </p:txBody>
        </p:sp>
        <p:sp>
          <p:nvSpPr>
            <p:cNvPr id="579681" name="Rectangle 97"/>
            <p:cNvSpPr>
              <a:spLocks noChangeArrowheads="1"/>
            </p:cNvSpPr>
            <p:nvPr/>
          </p:nvSpPr>
          <p:spPr bwMode="auto">
            <a:xfrm>
              <a:off x="2120" y="1146"/>
              <a:ext cx="34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...............................kg ha</a:t>
              </a:r>
              <a:r>
                <a:rPr lang="pt-BR" sz="2000" b="1" u="none" baseline="30000">
                  <a:solidFill>
                    <a:srgbClr val="000000"/>
                  </a:solidFill>
                  <a:cs typeface="Times New Roman" pitchFamily="18" charset="0"/>
                </a:rPr>
                <a:t>-1</a:t>
              </a:r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...................................</a:t>
              </a:r>
              <a:endParaRPr lang="pt-BR" sz="2000" b="1" u="none"/>
            </a:p>
          </p:txBody>
        </p:sp>
        <p:sp>
          <p:nvSpPr>
            <p:cNvPr id="579682" name="Rectangle 98"/>
            <p:cNvSpPr>
              <a:spLocks noChangeArrowheads="1"/>
            </p:cNvSpPr>
            <p:nvPr/>
          </p:nvSpPr>
          <p:spPr bwMode="auto">
            <a:xfrm>
              <a:off x="158" y="1146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9683" name="Rectangle 99"/>
            <p:cNvSpPr>
              <a:spLocks noChangeArrowheads="1"/>
            </p:cNvSpPr>
            <p:nvPr/>
          </p:nvSpPr>
          <p:spPr bwMode="auto">
            <a:xfrm>
              <a:off x="5304" y="935"/>
              <a:ext cx="25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79684" name="Rectangle 100"/>
            <p:cNvSpPr>
              <a:spLocks noChangeArrowheads="1"/>
            </p:cNvSpPr>
            <p:nvPr/>
          </p:nvSpPr>
          <p:spPr bwMode="auto">
            <a:xfrm>
              <a:off x="4676" y="935"/>
              <a:ext cx="8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 dirty="0">
                  <a:solidFill>
                    <a:srgbClr val="170ECC"/>
                  </a:solidFill>
                  <a:cs typeface="Times New Roman" pitchFamily="18" charset="0"/>
                </a:rPr>
                <a:t>Média</a:t>
              </a:r>
              <a:endParaRPr lang="pt-BR" sz="2000" b="1" u="none" dirty="0">
                <a:solidFill>
                  <a:srgbClr val="170ECC"/>
                </a:solidFill>
              </a:endParaRPr>
            </a:p>
          </p:txBody>
        </p:sp>
        <p:sp>
          <p:nvSpPr>
            <p:cNvPr id="579685" name="Rectangle 101"/>
            <p:cNvSpPr>
              <a:spLocks noChangeArrowheads="1"/>
            </p:cNvSpPr>
            <p:nvPr/>
          </p:nvSpPr>
          <p:spPr bwMode="auto">
            <a:xfrm>
              <a:off x="3799" y="935"/>
              <a:ext cx="87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São Gabriel </a:t>
              </a:r>
              <a:endParaRPr lang="pt-BR" sz="2000" b="1" u="none"/>
            </a:p>
          </p:txBody>
        </p:sp>
        <p:sp>
          <p:nvSpPr>
            <p:cNvPr id="579686" name="Rectangle 102"/>
            <p:cNvSpPr>
              <a:spLocks noChangeArrowheads="1"/>
            </p:cNvSpPr>
            <p:nvPr/>
          </p:nvSpPr>
          <p:spPr bwMode="auto">
            <a:xfrm>
              <a:off x="2945" y="935"/>
              <a:ext cx="85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Batayporã</a:t>
              </a:r>
              <a:endParaRPr lang="pt-BR" sz="2000" b="1" u="none"/>
            </a:p>
          </p:txBody>
        </p:sp>
        <p:sp>
          <p:nvSpPr>
            <p:cNvPr id="579687" name="Rectangle 103"/>
            <p:cNvSpPr>
              <a:spLocks noChangeArrowheads="1"/>
            </p:cNvSpPr>
            <p:nvPr/>
          </p:nvSpPr>
          <p:spPr bwMode="auto">
            <a:xfrm>
              <a:off x="2120" y="935"/>
              <a:ext cx="82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Dourados</a:t>
              </a:r>
              <a:endParaRPr lang="pt-BR" sz="2000" b="1" u="none"/>
            </a:p>
          </p:txBody>
        </p:sp>
        <p:sp>
          <p:nvSpPr>
            <p:cNvPr id="579688" name="Rectangle 104"/>
            <p:cNvSpPr>
              <a:spLocks noChangeArrowheads="1"/>
            </p:cNvSpPr>
            <p:nvPr/>
          </p:nvSpPr>
          <p:spPr bwMode="auto">
            <a:xfrm>
              <a:off x="158" y="935"/>
              <a:ext cx="19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Tratamento</a:t>
              </a:r>
              <a:endParaRPr lang="pt-BR" sz="2000" b="1" u="none"/>
            </a:p>
          </p:txBody>
        </p:sp>
        <p:sp>
          <p:nvSpPr>
            <p:cNvPr id="579689" name="Line 105"/>
            <p:cNvSpPr>
              <a:spLocks noChangeShapeType="1"/>
            </p:cNvSpPr>
            <p:nvPr/>
          </p:nvSpPr>
          <p:spPr bwMode="auto">
            <a:xfrm>
              <a:off x="158" y="935"/>
              <a:ext cx="539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79690" name="Line 106"/>
            <p:cNvSpPr>
              <a:spLocks noChangeShapeType="1"/>
            </p:cNvSpPr>
            <p:nvPr/>
          </p:nvSpPr>
          <p:spPr bwMode="auto">
            <a:xfrm>
              <a:off x="158" y="3467"/>
              <a:ext cx="539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79691" name="Line 107"/>
            <p:cNvSpPr>
              <a:spLocks noChangeShapeType="1"/>
            </p:cNvSpPr>
            <p:nvPr/>
          </p:nvSpPr>
          <p:spPr bwMode="auto">
            <a:xfrm>
              <a:off x="158" y="935"/>
              <a:ext cx="0" cy="253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79692" name="Line 108"/>
            <p:cNvSpPr>
              <a:spLocks noChangeShapeType="1"/>
            </p:cNvSpPr>
            <p:nvPr/>
          </p:nvSpPr>
          <p:spPr bwMode="auto">
            <a:xfrm>
              <a:off x="5556" y="935"/>
              <a:ext cx="0" cy="253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79693" name="Line 109"/>
            <p:cNvSpPr>
              <a:spLocks noChangeShapeType="1"/>
            </p:cNvSpPr>
            <p:nvPr/>
          </p:nvSpPr>
          <p:spPr bwMode="auto">
            <a:xfrm>
              <a:off x="158" y="1146"/>
              <a:ext cx="539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Resíduo05</a:t>
            </a:r>
            <a:endParaRPr lang="pt-BR" sz="800">
              <a:solidFill>
                <a:schemeClr val="bg1"/>
              </a:solidFill>
            </a:endParaRPr>
          </a:p>
        </p:txBody>
      </p:sp>
      <p:graphicFrame>
        <p:nvGraphicFramePr>
          <p:cNvPr id="580611" name="Object 3"/>
          <p:cNvGraphicFramePr>
            <a:graphicFrameLocks noChangeAspect="1"/>
          </p:cNvGraphicFramePr>
          <p:nvPr/>
        </p:nvGraphicFramePr>
        <p:xfrm>
          <a:off x="6907213" y="71414"/>
          <a:ext cx="2084387" cy="676275"/>
        </p:xfrm>
        <a:graphic>
          <a:graphicData uri="http://schemas.openxmlformats.org/presentationml/2006/ole">
            <p:oleObj spid="_x0000_s314370" name="CorelDRAW" r:id="rId3" imgW="3302640" imgH="1072800" progId="">
              <p:embed/>
            </p:oleObj>
          </a:graphicData>
        </a:graphic>
      </p:graphicFrame>
      <p:sp>
        <p:nvSpPr>
          <p:cNvPr id="580612" name="Text Box 4"/>
          <p:cNvSpPr txBox="1">
            <a:spLocks noChangeArrowheads="1"/>
          </p:cNvSpPr>
          <p:nvPr/>
        </p:nvSpPr>
        <p:spPr bwMode="auto">
          <a:xfrm>
            <a:off x="0" y="-24"/>
            <a:ext cx="6357950" cy="9110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pt-BR" sz="2800" b="1" u="none" dirty="0">
                <a:latin typeface="Arial" pitchFamily="34" charset="0"/>
                <a:cs typeface="Arial" pitchFamily="34" charset="0"/>
              </a:rPr>
              <a:t>COBERTURA DO SOLO, </a:t>
            </a:r>
          </a:p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pt-BR" sz="2800" b="1" u="none" dirty="0">
                <a:latin typeface="Arial" pitchFamily="34" charset="0"/>
                <a:cs typeface="Arial" pitchFamily="34" charset="0"/>
              </a:rPr>
              <a:t>ANTES DA SOJA </a:t>
            </a:r>
            <a:r>
              <a:rPr lang="pt-BR" sz="2800" b="1" u="none" dirty="0" smtClean="0">
                <a:latin typeface="Arial" pitchFamily="34" charset="0"/>
                <a:cs typeface="Arial" pitchFamily="34" charset="0"/>
              </a:rPr>
              <a:t> 2006/2007</a:t>
            </a:r>
            <a:r>
              <a:rPr lang="pt-BR" sz="2800" b="1" u="none" dirty="0">
                <a:latin typeface="Arial" pitchFamily="34" charset="0"/>
                <a:cs typeface="Arial" pitchFamily="34" charset="0"/>
              </a:rPr>
              <a:t>.</a:t>
            </a:r>
            <a:r>
              <a:rPr lang="pt-BR" b="1" u="none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80613" name="Text Box 5"/>
          <p:cNvSpPr txBox="1">
            <a:spLocks noChangeArrowheads="1"/>
          </p:cNvSpPr>
          <p:nvPr/>
        </p:nvSpPr>
        <p:spPr bwMode="auto">
          <a:xfrm>
            <a:off x="323850" y="6165850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0" u="none" baseline="30000"/>
              <a:t>(ns)</a:t>
            </a:r>
            <a:r>
              <a:rPr lang="pt-BR" sz="1400" b="0" u="none"/>
              <a:t>Médias seguidas da mesma letra não diferem pelo teste de Scott-Knott a 5% de probabilidade.</a:t>
            </a:r>
          </a:p>
        </p:txBody>
      </p:sp>
      <p:grpSp>
        <p:nvGrpSpPr>
          <p:cNvPr id="2" name="Group 6"/>
          <p:cNvGrpSpPr>
            <a:grpSpLocks noRot="1"/>
          </p:cNvGrpSpPr>
          <p:nvPr/>
        </p:nvGrpSpPr>
        <p:grpSpPr bwMode="auto">
          <a:xfrm>
            <a:off x="395288" y="857232"/>
            <a:ext cx="8280400" cy="5243531"/>
            <a:chOff x="249" y="995"/>
            <a:chExt cx="5216" cy="2848"/>
          </a:xfrm>
        </p:grpSpPr>
        <p:sp>
          <p:nvSpPr>
            <p:cNvPr id="580615" name="Rectangle 7"/>
            <p:cNvSpPr>
              <a:spLocks noChangeArrowheads="1"/>
            </p:cNvSpPr>
            <p:nvPr/>
          </p:nvSpPr>
          <p:spPr bwMode="auto">
            <a:xfrm>
              <a:off x="5253" y="3608"/>
              <a:ext cx="21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80616" name="Rectangle 8"/>
            <p:cNvSpPr>
              <a:spLocks noChangeArrowheads="1"/>
            </p:cNvSpPr>
            <p:nvPr/>
          </p:nvSpPr>
          <p:spPr bwMode="auto">
            <a:xfrm>
              <a:off x="4648" y="3608"/>
              <a:ext cx="605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80617" name="Rectangle 9"/>
            <p:cNvSpPr>
              <a:spLocks noChangeArrowheads="1"/>
            </p:cNvSpPr>
            <p:nvPr/>
          </p:nvSpPr>
          <p:spPr bwMode="auto">
            <a:xfrm>
              <a:off x="2200" y="3608"/>
              <a:ext cx="244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7,1</a:t>
              </a:r>
              <a:endParaRPr lang="pt-BR" sz="2000" b="1" u="none"/>
            </a:p>
          </p:txBody>
        </p:sp>
        <p:sp>
          <p:nvSpPr>
            <p:cNvPr id="580618" name="Rectangle 10"/>
            <p:cNvSpPr>
              <a:spLocks noChangeArrowheads="1"/>
            </p:cNvSpPr>
            <p:nvPr/>
          </p:nvSpPr>
          <p:spPr bwMode="auto">
            <a:xfrm>
              <a:off x="249" y="3608"/>
              <a:ext cx="1951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C.V.(%)</a:t>
              </a:r>
              <a:endParaRPr lang="pt-BR" sz="2000" b="1" u="none"/>
            </a:p>
          </p:txBody>
        </p:sp>
        <p:sp>
          <p:nvSpPr>
            <p:cNvPr id="580619" name="Rectangle 11"/>
            <p:cNvSpPr>
              <a:spLocks noChangeArrowheads="1"/>
            </p:cNvSpPr>
            <p:nvPr/>
          </p:nvSpPr>
          <p:spPr bwMode="auto">
            <a:xfrm>
              <a:off x="5253" y="3373"/>
              <a:ext cx="21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80620" name="Rectangle 12"/>
            <p:cNvSpPr>
              <a:spLocks noChangeArrowheads="1"/>
            </p:cNvSpPr>
            <p:nvPr/>
          </p:nvSpPr>
          <p:spPr bwMode="auto">
            <a:xfrm>
              <a:off x="4648" y="3373"/>
              <a:ext cx="605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71</a:t>
              </a:r>
              <a:endParaRPr lang="pt-BR" sz="2000" b="1" u="none"/>
            </a:p>
          </p:txBody>
        </p:sp>
        <p:sp>
          <p:nvSpPr>
            <p:cNvPr id="580621" name="Rectangle 13"/>
            <p:cNvSpPr>
              <a:spLocks noChangeArrowheads="1"/>
            </p:cNvSpPr>
            <p:nvPr/>
          </p:nvSpPr>
          <p:spPr bwMode="auto">
            <a:xfrm>
              <a:off x="4332" y="3373"/>
              <a:ext cx="31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80622" name="Rectangle 14"/>
            <p:cNvSpPr>
              <a:spLocks noChangeArrowheads="1"/>
            </p:cNvSpPr>
            <p:nvPr/>
          </p:nvSpPr>
          <p:spPr bwMode="auto">
            <a:xfrm>
              <a:off x="3660" y="3373"/>
              <a:ext cx="67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71</a:t>
              </a:r>
              <a:endParaRPr lang="pt-BR" sz="2000" b="1" u="none"/>
            </a:p>
          </p:txBody>
        </p:sp>
        <p:sp>
          <p:nvSpPr>
            <p:cNvPr id="580623" name="Rectangle 15"/>
            <p:cNvSpPr>
              <a:spLocks noChangeArrowheads="1"/>
            </p:cNvSpPr>
            <p:nvPr/>
          </p:nvSpPr>
          <p:spPr bwMode="auto">
            <a:xfrm>
              <a:off x="3440" y="3373"/>
              <a:ext cx="22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80624" name="Rectangle 16"/>
            <p:cNvSpPr>
              <a:spLocks noChangeArrowheads="1"/>
            </p:cNvSpPr>
            <p:nvPr/>
          </p:nvSpPr>
          <p:spPr bwMode="auto">
            <a:xfrm>
              <a:off x="2937" y="3373"/>
              <a:ext cx="503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70</a:t>
              </a:r>
              <a:endParaRPr lang="pt-BR" sz="2000" b="1" u="none"/>
            </a:p>
          </p:txBody>
        </p:sp>
        <p:sp>
          <p:nvSpPr>
            <p:cNvPr id="580625" name="Rectangle 17"/>
            <p:cNvSpPr>
              <a:spLocks noChangeArrowheads="1"/>
            </p:cNvSpPr>
            <p:nvPr/>
          </p:nvSpPr>
          <p:spPr bwMode="auto">
            <a:xfrm>
              <a:off x="2718" y="3373"/>
              <a:ext cx="21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80626" name="Rectangle 18"/>
            <p:cNvSpPr>
              <a:spLocks noChangeArrowheads="1"/>
            </p:cNvSpPr>
            <p:nvPr/>
          </p:nvSpPr>
          <p:spPr bwMode="auto">
            <a:xfrm>
              <a:off x="2200" y="3373"/>
              <a:ext cx="51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71</a:t>
              </a:r>
              <a:endParaRPr lang="pt-BR" sz="2000" b="1" u="none"/>
            </a:p>
          </p:txBody>
        </p:sp>
        <p:sp>
          <p:nvSpPr>
            <p:cNvPr id="580627" name="Rectangle 19"/>
            <p:cNvSpPr>
              <a:spLocks noChangeArrowheads="1"/>
            </p:cNvSpPr>
            <p:nvPr/>
          </p:nvSpPr>
          <p:spPr bwMode="auto">
            <a:xfrm>
              <a:off x="249" y="3373"/>
              <a:ext cx="1951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Média</a:t>
              </a:r>
              <a:endParaRPr lang="pt-BR" sz="2000" b="1" u="none"/>
            </a:p>
          </p:txBody>
        </p:sp>
        <p:sp>
          <p:nvSpPr>
            <p:cNvPr id="580628" name="Rectangle 20"/>
            <p:cNvSpPr>
              <a:spLocks noChangeArrowheads="1"/>
            </p:cNvSpPr>
            <p:nvPr/>
          </p:nvSpPr>
          <p:spPr bwMode="auto">
            <a:xfrm>
              <a:off x="5253" y="3132"/>
              <a:ext cx="212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a</a:t>
              </a:r>
              <a:endParaRPr lang="pt-BR" sz="2000" b="1" u="none"/>
            </a:p>
          </p:txBody>
        </p:sp>
        <p:sp>
          <p:nvSpPr>
            <p:cNvPr id="580629" name="Rectangle 21"/>
            <p:cNvSpPr>
              <a:spLocks noChangeArrowheads="1"/>
            </p:cNvSpPr>
            <p:nvPr/>
          </p:nvSpPr>
          <p:spPr bwMode="auto">
            <a:xfrm>
              <a:off x="4648" y="3132"/>
              <a:ext cx="605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 dirty="0">
                  <a:solidFill>
                    <a:srgbClr val="170ECC"/>
                  </a:solidFill>
                  <a:cs typeface="Times New Roman" pitchFamily="18" charset="0"/>
                </a:rPr>
                <a:t>95</a:t>
              </a:r>
              <a:endParaRPr lang="pt-BR" sz="2000" b="1" u="none" dirty="0">
                <a:solidFill>
                  <a:srgbClr val="170ECC"/>
                </a:solidFill>
              </a:endParaRPr>
            </a:p>
          </p:txBody>
        </p:sp>
        <p:sp>
          <p:nvSpPr>
            <p:cNvPr id="580630" name="Rectangle 22"/>
            <p:cNvSpPr>
              <a:spLocks noChangeArrowheads="1"/>
            </p:cNvSpPr>
            <p:nvPr/>
          </p:nvSpPr>
          <p:spPr bwMode="auto">
            <a:xfrm>
              <a:off x="4332" y="3132"/>
              <a:ext cx="316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80631" name="Rectangle 23"/>
            <p:cNvSpPr>
              <a:spLocks noChangeArrowheads="1"/>
            </p:cNvSpPr>
            <p:nvPr/>
          </p:nvSpPr>
          <p:spPr bwMode="auto">
            <a:xfrm>
              <a:off x="3660" y="3132"/>
              <a:ext cx="672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93</a:t>
              </a:r>
              <a:endParaRPr lang="pt-BR" sz="2000" b="1" u="none"/>
            </a:p>
          </p:txBody>
        </p:sp>
        <p:sp>
          <p:nvSpPr>
            <p:cNvPr id="580632" name="Rectangle 24"/>
            <p:cNvSpPr>
              <a:spLocks noChangeArrowheads="1"/>
            </p:cNvSpPr>
            <p:nvPr/>
          </p:nvSpPr>
          <p:spPr bwMode="auto">
            <a:xfrm>
              <a:off x="3440" y="3132"/>
              <a:ext cx="220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80633" name="Rectangle 25"/>
            <p:cNvSpPr>
              <a:spLocks noChangeArrowheads="1"/>
            </p:cNvSpPr>
            <p:nvPr/>
          </p:nvSpPr>
          <p:spPr bwMode="auto">
            <a:xfrm>
              <a:off x="2937" y="3132"/>
              <a:ext cx="503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95</a:t>
              </a:r>
              <a:endParaRPr lang="pt-BR" sz="2000" b="1" u="none"/>
            </a:p>
          </p:txBody>
        </p:sp>
        <p:sp>
          <p:nvSpPr>
            <p:cNvPr id="580634" name="Rectangle 26"/>
            <p:cNvSpPr>
              <a:spLocks noChangeArrowheads="1"/>
            </p:cNvSpPr>
            <p:nvPr/>
          </p:nvSpPr>
          <p:spPr bwMode="auto">
            <a:xfrm>
              <a:off x="2718" y="3132"/>
              <a:ext cx="219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80635" name="Rectangle 27"/>
            <p:cNvSpPr>
              <a:spLocks noChangeArrowheads="1"/>
            </p:cNvSpPr>
            <p:nvPr/>
          </p:nvSpPr>
          <p:spPr bwMode="auto">
            <a:xfrm>
              <a:off x="2200" y="3132"/>
              <a:ext cx="518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99</a:t>
              </a:r>
              <a:endParaRPr lang="pt-BR" sz="2000" b="1" u="none"/>
            </a:p>
          </p:txBody>
        </p:sp>
        <p:sp>
          <p:nvSpPr>
            <p:cNvPr id="580636" name="Rectangle 28"/>
            <p:cNvSpPr>
              <a:spLocks noChangeArrowheads="1"/>
            </p:cNvSpPr>
            <p:nvPr/>
          </p:nvSpPr>
          <p:spPr bwMode="auto">
            <a:xfrm>
              <a:off x="249" y="3132"/>
              <a:ext cx="1951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i="1" u="none">
                  <a:solidFill>
                    <a:srgbClr val="000000"/>
                  </a:solidFill>
                  <a:cs typeface="Times New Roman" pitchFamily="18" charset="0"/>
                </a:rPr>
                <a:t>B. ruziziensis</a:t>
              </a:r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 (solteira)</a:t>
              </a:r>
              <a:endParaRPr lang="pt-BR" sz="2000" b="1" u="none"/>
            </a:p>
          </p:txBody>
        </p:sp>
        <p:sp>
          <p:nvSpPr>
            <p:cNvPr id="580637" name="Rectangle 29"/>
            <p:cNvSpPr>
              <a:spLocks noChangeArrowheads="1"/>
            </p:cNvSpPr>
            <p:nvPr/>
          </p:nvSpPr>
          <p:spPr bwMode="auto">
            <a:xfrm>
              <a:off x="5253" y="2897"/>
              <a:ext cx="21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c</a:t>
              </a:r>
              <a:endParaRPr lang="pt-BR" sz="2000" b="1" u="none"/>
            </a:p>
          </p:txBody>
        </p:sp>
        <p:sp>
          <p:nvSpPr>
            <p:cNvPr id="580638" name="Rectangle 30"/>
            <p:cNvSpPr>
              <a:spLocks noChangeArrowheads="1"/>
            </p:cNvSpPr>
            <p:nvPr/>
          </p:nvSpPr>
          <p:spPr bwMode="auto">
            <a:xfrm>
              <a:off x="4648" y="2897"/>
              <a:ext cx="605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46</a:t>
              </a:r>
              <a:endParaRPr lang="pt-BR" sz="2000" b="1" u="none"/>
            </a:p>
          </p:txBody>
        </p:sp>
        <p:sp>
          <p:nvSpPr>
            <p:cNvPr id="580639" name="Rectangle 31"/>
            <p:cNvSpPr>
              <a:spLocks noChangeArrowheads="1"/>
            </p:cNvSpPr>
            <p:nvPr/>
          </p:nvSpPr>
          <p:spPr bwMode="auto">
            <a:xfrm>
              <a:off x="4332" y="2897"/>
              <a:ext cx="31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en-US" sz="2000" b="1" u="none"/>
            </a:p>
          </p:txBody>
        </p:sp>
        <p:sp>
          <p:nvSpPr>
            <p:cNvPr id="580640" name="Rectangle 32"/>
            <p:cNvSpPr>
              <a:spLocks noChangeArrowheads="1"/>
            </p:cNvSpPr>
            <p:nvPr/>
          </p:nvSpPr>
          <p:spPr bwMode="auto">
            <a:xfrm>
              <a:off x="3660" y="2897"/>
              <a:ext cx="67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73</a:t>
              </a:r>
              <a:endParaRPr lang="en-US" sz="2000" b="1" u="none"/>
            </a:p>
          </p:txBody>
        </p:sp>
        <p:sp>
          <p:nvSpPr>
            <p:cNvPr id="580641" name="Rectangle 33"/>
            <p:cNvSpPr>
              <a:spLocks noChangeArrowheads="1"/>
            </p:cNvSpPr>
            <p:nvPr/>
          </p:nvSpPr>
          <p:spPr bwMode="auto">
            <a:xfrm>
              <a:off x="3440" y="2897"/>
              <a:ext cx="22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d</a:t>
              </a:r>
              <a:endParaRPr lang="en-US" sz="2000" b="1" u="none"/>
            </a:p>
          </p:txBody>
        </p:sp>
        <p:sp>
          <p:nvSpPr>
            <p:cNvPr id="580642" name="Rectangle 34"/>
            <p:cNvSpPr>
              <a:spLocks noChangeArrowheads="1"/>
            </p:cNvSpPr>
            <p:nvPr/>
          </p:nvSpPr>
          <p:spPr bwMode="auto">
            <a:xfrm>
              <a:off x="2937" y="2897"/>
              <a:ext cx="503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30</a:t>
              </a:r>
              <a:endParaRPr lang="en-US" sz="2000" b="1" u="none"/>
            </a:p>
          </p:txBody>
        </p:sp>
        <p:sp>
          <p:nvSpPr>
            <p:cNvPr id="580643" name="Rectangle 35"/>
            <p:cNvSpPr>
              <a:spLocks noChangeArrowheads="1"/>
            </p:cNvSpPr>
            <p:nvPr/>
          </p:nvSpPr>
          <p:spPr bwMode="auto">
            <a:xfrm>
              <a:off x="2718" y="2897"/>
              <a:ext cx="21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c</a:t>
              </a:r>
              <a:endParaRPr lang="en-US" sz="2000" b="1" u="none"/>
            </a:p>
          </p:txBody>
        </p:sp>
        <p:sp>
          <p:nvSpPr>
            <p:cNvPr id="580644" name="Rectangle 36"/>
            <p:cNvSpPr>
              <a:spLocks noChangeArrowheads="1"/>
            </p:cNvSpPr>
            <p:nvPr/>
          </p:nvSpPr>
          <p:spPr bwMode="auto">
            <a:xfrm>
              <a:off x="2200" y="2897"/>
              <a:ext cx="51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35</a:t>
              </a:r>
              <a:endParaRPr lang="en-US" sz="2000" b="1" u="none"/>
            </a:p>
          </p:txBody>
        </p:sp>
        <p:sp>
          <p:nvSpPr>
            <p:cNvPr id="580645" name="Rectangle 37"/>
            <p:cNvSpPr>
              <a:spLocks noChangeArrowheads="1"/>
            </p:cNvSpPr>
            <p:nvPr/>
          </p:nvSpPr>
          <p:spPr bwMode="auto">
            <a:xfrm>
              <a:off x="249" y="2897"/>
              <a:ext cx="1951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safrinha+</a:t>
              </a:r>
              <a:r>
                <a:rPr lang="pt-BR" sz="2000" b="1" u="none" dirty="0" err="1">
                  <a:solidFill>
                    <a:srgbClr val="000000"/>
                  </a:solidFill>
                  <a:cs typeface="Times New Roman" pitchFamily="18" charset="0"/>
                </a:rPr>
                <a:t>Crotalaria</a:t>
              </a:r>
              <a:endParaRPr lang="pt-BR" sz="2000" b="1" u="none" dirty="0"/>
            </a:p>
          </p:txBody>
        </p:sp>
        <p:sp>
          <p:nvSpPr>
            <p:cNvPr id="580646" name="Rectangle 38"/>
            <p:cNvSpPr>
              <a:spLocks noChangeArrowheads="1"/>
            </p:cNvSpPr>
            <p:nvPr/>
          </p:nvSpPr>
          <p:spPr bwMode="auto">
            <a:xfrm>
              <a:off x="5253" y="2662"/>
              <a:ext cx="21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b</a:t>
              </a:r>
              <a:endParaRPr lang="pt-BR" sz="2000" b="1" u="none"/>
            </a:p>
          </p:txBody>
        </p:sp>
        <p:sp>
          <p:nvSpPr>
            <p:cNvPr id="580647" name="Rectangle 39"/>
            <p:cNvSpPr>
              <a:spLocks noChangeArrowheads="1"/>
            </p:cNvSpPr>
            <p:nvPr/>
          </p:nvSpPr>
          <p:spPr bwMode="auto">
            <a:xfrm>
              <a:off x="4648" y="2662"/>
              <a:ext cx="605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82</a:t>
              </a:r>
              <a:endParaRPr lang="pt-BR" sz="2000" b="1" u="none"/>
            </a:p>
          </p:txBody>
        </p:sp>
        <p:sp>
          <p:nvSpPr>
            <p:cNvPr id="580648" name="Rectangle 40"/>
            <p:cNvSpPr>
              <a:spLocks noChangeArrowheads="1"/>
            </p:cNvSpPr>
            <p:nvPr/>
          </p:nvSpPr>
          <p:spPr bwMode="auto">
            <a:xfrm>
              <a:off x="4332" y="2662"/>
              <a:ext cx="31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pt-BR" sz="2000" b="1" u="none"/>
            </a:p>
          </p:txBody>
        </p:sp>
        <p:sp>
          <p:nvSpPr>
            <p:cNvPr id="580649" name="Rectangle 41"/>
            <p:cNvSpPr>
              <a:spLocks noChangeArrowheads="1"/>
            </p:cNvSpPr>
            <p:nvPr/>
          </p:nvSpPr>
          <p:spPr bwMode="auto">
            <a:xfrm>
              <a:off x="3660" y="2662"/>
              <a:ext cx="67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65</a:t>
              </a:r>
              <a:endParaRPr lang="pt-BR" sz="2000" b="1" u="none"/>
            </a:p>
          </p:txBody>
        </p:sp>
        <p:sp>
          <p:nvSpPr>
            <p:cNvPr id="580650" name="Rectangle 42"/>
            <p:cNvSpPr>
              <a:spLocks noChangeArrowheads="1"/>
            </p:cNvSpPr>
            <p:nvPr/>
          </p:nvSpPr>
          <p:spPr bwMode="auto">
            <a:xfrm>
              <a:off x="3440" y="2662"/>
              <a:ext cx="22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80651" name="Rectangle 43"/>
            <p:cNvSpPr>
              <a:spLocks noChangeArrowheads="1"/>
            </p:cNvSpPr>
            <p:nvPr/>
          </p:nvSpPr>
          <p:spPr bwMode="auto">
            <a:xfrm>
              <a:off x="2937" y="2662"/>
              <a:ext cx="503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89</a:t>
              </a:r>
              <a:endParaRPr lang="pt-BR" sz="2000" b="1" u="none"/>
            </a:p>
          </p:txBody>
        </p:sp>
        <p:sp>
          <p:nvSpPr>
            <p:cNvPr id="580652" name="Rectangle 44"/>
            <p:cNvSpPr>
              <a:spLocks noChangeArrowheads="1"/>
            </p:cNvSpPr>
            <p:nvPr/>
          </p:nvSpPr>
          <p:spPr bwMode="auto">
            <a:xfrm>
              <a:off x="2718" y="2662"/>
              <a:ext cx="21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80653" name="Rectangle 45"/>
            <p:cNvSpPr>
              <a:spLocks noChangeArrowheads="1"/>
            </p:cNvSpPr>
            <p:nvPr/>
          </p:nvSpPr>
          <p:spPr bwMode="auto">
            <a:xfrm>
              <a:off x="2200" y="2662"/>
              <a:ext cx="51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93</a:t>
              </a:r>
              <a:endParaRPr lang="pt-BR" sz="2000" b="1" u="none"/>
            </a:p>
          </p:txBody>
        </p:sp>
        <p:sp>
          <p:nvSpPr>
            <p:cNvPr id="580654" name="Rectangle 46"/>
            <p:cNvSpPr>
              <a:spLocks noChangeArrowheads="1"/>
            </p:cNvSpPr>
            <p:nvPr/>
          </p:nvSpPr>
          <p:spPr bwMode="auto">
            <a:xfrm>
              <a:off x="249" y="2662"/>
              <a:ext cx="1951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</a:t>
              </a:r>
              <a:r>
                <a:rPr lang="pt-BR" sz="2000" b="1" u="none" dirty="0" smtClean="0">
                  <a:solidFill>
                    <a:srgbClr val="000000"/>
                  </a:solidFill>
                  <a:cs typeface="Times New Roman" pitchFamily="18" charset="0"/>
                </a:rPr>
                <a:t>safrinha+</a:t>
              </a:r>
              <a:r>
                <a:rPr lang="pt-BR" sz="2000" b="1" u="none" dirty="0" err="1" smtClean="0">
                  <a:solidFill>
                    <a:srgbClr val="000000"/>
                  </a:solidFill>
                  <a:cs typeface="Times New Roman" pitchFamily="18" charset="0"/>
                </a:rPr>
                <a:t>D</a:t>
              </a:r>
              <a:r>
                <a:rPr lang="pt-BR" sz="2000" b="1" i="1" u="none" dirty="0" err="1" smtClean="0">
                  <a:solidFill>
                    <a:srgbClr val="000000"/>
                  </a:solidFill>
                  <a:cs typeface="Times New Roman" pitchFamily="18" charset="0"/>
                </a:rPr>
                <a:t>ecumbens</a:t>
              </a:r>
              <a:endParaRPr lang="pt-BR" sz="2000" b="1" u="none" dirty="0"/>
            </a:p>
          </p:txBody>
        </p:sp>
        <p:sp>
          <p:nvSpPr>
            <p:cNvPr id="580655" name="Rectangle 47"/>
            <p:cNvSpPr>
              <a:spLocks noChangeArrowheads="1"/>
            </p:cNvSpPr>
            <p:nvPr/>
          </p:nvSpPr>
          <p:spPr bwMode="auto">
            <a:xfrm>
              <a:off x="5253" y="2428"/>
              <a:ext cx="212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b</a:t>
              </a:r>
              <a:endParaRPr lang="pt-BR" sz="2000" b="1" u="none"/>
            </a:p>
          </p:txBody>
        </p:sp>
        <p:sp>
          <p:nvSpPr>
            <p:cNvPr id="580656" name="Rectangle 48"/>
            <p:cNvSpPr>
              <a:spLocks noChangeArrowheads="1"/>
            </p:cNvSpPr>
            <p:nvPr/>
          </p:nvSpPr>
          <p:spPr bwMode="auto">
            <a:xfrm>
              <a:off x="4648" y="2428"/>
              <a:ext cx="605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83</a:t>
              </a:r>
              <a:endParaRPr lang="pt-BR" sz="2000" b="1" u="none"/>
            </a:p>
          </p:txBody>
        </p:sp>
        <p:sp>
          <p:nvSpPr>
            <p:cNvPr id="580657" name="Rectangle 49"/>
            <p:cNvSpPr>
              <a:spLocks noChangeArrowheads="1"/>
            </p:cNvSpPr>
            <p:nvPr/>
          </p:nvSpPr>
          <p:spPr bwMode="auto">
            <a:xfrm>
              <a:off x="4332" y="2428"/>
              <a:ext cx="316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pt-BR" sz="2000" b="1" u="none"/>
            </a:p>
          </p:txBody>
        </p:sp>
        <p:sp>
          <p:nvSpPr>
            <p:cNvPr id="580658" name="Rectangle 50"/>
            <p:cNvSpPr>
              <a:spLocks noChangeArrowheads="1"/>
            </p:cNvSpPr>
            <p:nvPr/>
          </p:nvSpPr>
          <p:spPr bwMode="auto">
            <a:xfrm>
              <a:off x="3660" y="2428"/>
              <a:ext cx="672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68</a:t>
              </a:r>
              <a:endParaRPr lang="pt-BR" sz="2000" b="1" u="none"/>
            </a:p>
          </p:txBody>
        </p:sp>
        <p:sp>
          <p:nvSpPr>
            <p:cNvPr id="580659" name="Rectangle 51"/>
            <p:cNvSpPr>
              <a:spLocks noChangeArrowheads="1"/>
            </p:cNvSpPr>
            <p:nvPr/>
          </p:nvSpPr>
          <p:spPr bwMode="auto">
            <a:xfrm>
              <a:off x="3440" y="2428"/>
              <a:ext cx="220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80660" name="Rectangle 52"/>
            <p:cNvSpPr>
              <a:spLocks noChangeArrowheads="1"/>
            </p:cNvSpPr>
            <p:nvPr/>
          </p:nvSpPr>
          <p:spPr bwMode="auto">
            <a:xfrm>
              <a:off x="2937" y="2428"/>
              <a:ext cx="503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91</a:t>
              </a:r>
              <a:endParaRPr lang="pt-BR" sz="2000" b="1" u="none"/>
            </a:p>
          </p:txBody>
        </p:sp>
        <p:sp>
          <p:nvSpPr>
            <p:cNvPr id="580661" name="Rectangle 53"/>
            <p:cNvSpPr>
              <a:spLocks noChangeArrowheads="1"/>
            </p:cNvSpPr>
            <p:nvPr/>
          </p:nvSpPr>
          <p:spPr bwMode="auto">
            <a:xfrm>
              <a:off x="2718" y="2428"/>
              <a:ext cx="219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a</a:t>
              </a:r>
              <a:endParaRPr lang="pt-BR" sz="2000" b="1" u="none"/>
            </a:p>
          </p:txBody>
        </p:sp>
        <p:sp>
          <p:nvSpPr>
            <p:cNvPr id="580662" name="Rectangle 54"/>
            <p:cNvSpPr>
              <a:spLocks noChangeArrowheads="1"/>
            </p:cNvSpPr>
            <p:nvPr/>
          </p:nvSpPr>
          <p:spPr bwMode="auto">
            <a:xfrm>
              <a:off x="2200" y="2428"/>
              <a:ext cx="518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91</a:t>
              </a:r>
              <a:endParaRPr lang="pt-BR" sz="2000" b="1" u="none"/>
            </a:p>
          </p:txBody>
        </p:sp>
        <p:sp>
          <p:nvSpPr>
            <p:cNvPr id="580663" name="Rectangle 55"/>
            <p:cNvSpPr>
              <a:spLocks noChangeArrowheads="1"/>
            </p:cNvSpPr>
            <p:nvPr/>
          </p:nvSpPr>
          <p:spPr bwMode="auto">
            <a:xfrm>
              <a:off x="249" y="2428"/>
              <a:ext cx="195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</a:t>
              </a:r>
              <a:r>
                <a:rPr lang="pt-BR" sz="2000" b="1" u="none" dirty="0" smtClean="0">
                  <a:solidFill>
                    <a:srgbClr val="000000"/>
                  </a:solidFill>
                  <a:cs typeface="Times New Roman" pitchFamily="18" charset="0"/>
                </a:rPr>
                <a:t>safrinha+</a:t>
              </a:r>
              <a:r>
                <a:rPr lang="pt-BR" sz="2000" b="1" u="none" dirty="0" err="1" smtClean="0">
                  <a:solidFill>
                    <a:srgbClr val="000000"/>
                  </a:solidFill>
                  <a:cs typeface="Times New Roman" pitchFamily="18" charset="0"/>
                </a:rPr>
                <a:t>R</a:t>
              </a:r>
              <a:r>
                <a:rPr lang="pt-BR" sz="2000" b="1" i="1" u="none" dirty="0" err="1" smtClean="0">
                  <a:solidFill>
                    <a:srgbClr val="000000"/>
                  </a:solidFill>
                  <a:cs typeface="Times New Roman" pitchFamily="18" charset="0"/>
                </a:rPr>
                <a:t>uziziensis</a:t>
              </a:r>
              <a:endParaRPr lang="pt-BR" sz="2000" b="1" u="none" dirty="0"/>
            </a:p>
          </p:txBody>
        </p:sp>
        <p:sp>
          <p:nvSpPr>
            <p:cNvPr id="580664" name="Rectangle 56"/>
            <p:cNvSpPr>
              <a:spLocks noChangeArrowheads="1"/>
            </p:cNvSpPr>
            <p:nvPr/>
          </p:nvSpPr>
          <p:spPr bwMode="auto">
            <a:xfrm>
              <a:off x="5253" y="2193"/>
              <a:ext cx="21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b</a:t>
              </a:r>
              <a:endParaRPr lang="pt-BR" sz="2000" b="1" u="none"/>
            </a:p>
          </p:txBody>
        </p:sp>
        <p:sp>
          <p:nvSpPr>
            <p:cNvPr id="580665" name="Rectangle 57"/>
            <p:cNvSpPr>
              <a:spLocks noChangeArrowheads="1"/>
            </p:cNvSpPr>
            <p:nvPr/>
          </p:nvSpPr>
          <p:spPr bwMode="auto">
            <a:xfrm>
              <a:off x="4648" y="2193"/>
              <a:ext cx="605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73</a:t>
              </a:r>
              <a:endParaRPr lang="pt-BR" sz="2000" b="1" u="none"/>
            </a:p>
          </p:txBody>
        </p:sp>
        <p:sp>
          <p:nvSpPr>
            <p:cNvPr id="580666" name="Rectangle 58"/>
            <p:cNvSpPr>
              <a:spLocks noChangeArrowheads="1"/>
            </p:cNvSpPr>
            <p:nvPr/>
          </p:nvSpPr>
          <p:spPr bwMode="auto">
            <a:xfrm>
              <a:off x="4332" y="2193"/>
              <a:ext cx="31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en-US" sz="2000" b="1" u="none"/>
            </a:p>
          </p:txBody>
        </p:sp>
        <p:sp>
          <p:nvSpPr>
            <p:cNvPr id="580667" name="Rectangle 59"/>
            <p:cNvSpPr>
              <a:spLocks noChangeArrowheads="1"/>
            </p:cNvSpPr>
            <p:nvPr/>
          </p:nvSpPr>
          <p:spPr bwMode="auto">
            <a:xfrm>
              <a:off x="3660" y="2193"/>
              <a:ext cx="67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66</a:t>
              </a:r>
              <a:endParaRPr lang="en-US" sz="2000" b="1" u="none"/>
            </a:p>
          </p:txBody>
        </p:sp>
        <p:sp>
          <p:nvSpPr>
            <p:cNvPr id="580668" name="Rectangle 60"/>
            <p:cNvSpPr>
              <a:spLocks noChangeArrowheads="1"/>
            </p:cNvSpPr>
            <p:nvPr/>
          </p:nvSpPr>
          <p:spPr bwMode="auto">
            <a:xfrm>
              <a:off x="3440" y="2193"/>
              <a:ext cx="22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en-US" sz="2000" b="1" u="none"/>
            </a:p>
          </p:txBody>
        </p:sp>
        <p:sp>
          <p:nvSpPr>
            <p:cNvPr id="580669" name="Rectangle 61"/>
            <p:cNvSpPr>
              <a:spLocks noChangeArrowheads="1"/>
            </p:cNvSpPr>
            <p:nvPr/>
          </p:nvSpPr>
          <p:spPr bwMode="auto">
            <a:xfrm>
              <a:off x="2937" y="2193"/>
              <a:ext cx="503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80</a:t>
              </a:r>
              <a:endParaRPr lang="en-US" sz="2000" b="1" u="none"/>
            </a:p>
          </p:txBody>
        </p:sp>
        <p:sp>
          <p:nvSpPr>
            <p:cNvPr id="580670" name="Rectangle 62"/>
            <p:cNvSpPr>
              <a:spLocks noChangeArrowheads="1"/>
            </p:cNvSpPr>
            <p:nvPr/>
          </p:nvSpPr>
          <p:spPr bwMode="auto">
            <a:xfrm>
              <a:off x="2718" y="2193"/>
              <a:ext cx="21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en-US" sz="2000" b="1" u="none"/>
            </a:p>
          </p:txBody>
        </p:sp>
        <p:sp>
          <p:nvSpPr>
            <p:cNvPr id="580671" name="Rectangle 63"/>
            <p:cNvSpPr>
              <a:spLocks noChangeArrowheads="1"/>
            </p:cNvSpPr>
            <p:nvPr/>
          </p:nvSpPr>
          <p:spPr bwMode="auto">
            <a:xfrm>
              <a:off x="2200" y="2193"/>
              <a:ext cx="51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73</a:t>
              </a:r>
              <a:endParaRPr lang="en-US" sz="2000" b="1" u="none"/>
            </a:p>
          </p:txBody>
        </p:sp>
        <p:sp>
          <p:nvSpPr>
            <p:cNvPr id="580672" name="Rectangle 64"/>
            <p:cNvSpPr>
              <a:spLocks noChangeArrowheads="1"/>
            </p:cNvSpPr>
            <p:nvPr/>
          </p:nvSpPr>
          <p:spPr bwMode="auto">
            <a:xfrm>
              <a:off x="249" y="2193"/>
              <a:ext cx="1951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</a:t>
              </a:r>
              <a:r>
                <a:rPr lang="pt-BR" sz="2000" b="1" u="none" dirty="0" smtClean="0">
                  <a:solidFill>
                    <a:srgbClr val="000000"/>
                  </a:solidFill>
                  <a:cs typeface="Times New Roman" pitchFamily="18" charset="0"/>
                </a:rPr>
                <a:t>safrinha+</a:t>
              </a:r>
              <a:r>
                <a:rPr lang="pt-BR" sz="2000" b="1" u="none" dirty="0" err="1" smtClean="0">
                  <a:solidFill>
                    <a:srgbClr val="000000"/>
                  </a:solidFill>
                  <a:cs typeface="Times New Roman" pitchFamily="18" charset="0"/>
                </a:rPr>
                <a:t>Marandu</a:t>
              </a:r>
              <a:endParaRPr lang="pt-BR" sz="2000" b="1" u="none" dirty="0"/>
            </a:p>
          </p:txBody>
        </p:sp>
        <p:sp>
          <p:nvSpPr>
            <p:cNvPr id="580673" name="Rectangle 65"/>
            <p:cNvSpPr>
              <a:spLocks noChangeArrowheads="1"/>
            </p:cNvSpPr>
            <p:nvPr/>
          </p:nvSpPr>
          <p:spPr bwMode="auto">
            <a:xfrm>
              <a:off x="5253" y="1958"/>
              <a:ext cx="21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b</a:t>
              </a:r>
              <a:endParaRPr lang="pt-BR" sz="2000" b="1" u="none"/>
            </a:p>
          </p:txBody>
        </p:sp>
        <p:sp>
          <p:nvSpPr>
            <p:cNvPr id="580674" name="Rectangle 66"/>
            <p:cNvSpPr>
              <a:spLocks noChangeArrowheads="1"/>
            </p:cNvSpPr>
            <p:nvPr/>
          </p:nvSpPr>
          <p:spPr bwMode="auto">
            <a:xfrm>
              <a:off x="4648" y="1958"/>
              <a:ext cx="605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68</a:t>
              </a:r>
              <a:endParaRPr lang="pt-BR" sz="2000" b="1" u="none"/>
            </a:p>
          </p:txBody>
        </p:sp>
        <p:sp>
          <p:nvSpPr>
            <p:cNvPr id="580675" name="Rectangle 67"/>
            <p:cNvSpPr>
              <a:spLocks noChangeArrowheads="1"/>
            </p:cNvSpPr>
            <p:nvPr/>
          </p:nvSpPr>
          <p:spPr bwMode="auto">
            <a:xfrm>
              <a:off x="4332" y="1958"/>
              <a:ext cx="31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en-US" sz="2000" b="1" u="none"/>
            </a:p>
          </p:txBody>
        </p:sp>
        <p:sp>
          <p:nvSpPr>
            <p:cNvPr id="580676" name="Rectangle 68"/>
            <p:cNvSpPr>
              <a:spLocks noChangeArrowheads="1"/>
            </p:cNvSpPr>
            <p:nvPr/>
          </p:nvSpPr>
          <p:spPr bwMode="auto">
            <a:xfrm>
              <a:off x="3660" y="1958"/>
              <a:ext cx="67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 dirty="0">
                  <a:solidFill>
                    <a:srgbClr val="000000"/>
                  </a:solidFill>
                  <a:cs typeface="Times New Roman" pitchFamily="18" charset="0"/>
                </a:rPr>
                <a:t>66</a:t>
              </a:r>
              <a:endParaRPr lang="en-US" sz="2000" b="1" u="none" dirty="0"/>
            </a:p>
          </p:txBody>
        </p:sp>
        <p:sp>
          <p:nvSpPr>
            <p:cNvPr id="580677" name="Rectangle 69"/>
            <p:cNvSpPr>
              <a:spLocks noChangeArrowheads="1"/>
            </p:cNvSpPr>
            <p:nvPr/>
          </p:nvSpPr>
          <p:spPr bwMode="auto">
            <a:xfrm>
              <a:off x="3440" y="1958"/>
              <a:ext cx="22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c</a:t>
              </a:r>
              <a:endParaRPr lang="en-US" sz="2000" b="1" u="none"/>
            </a:p>
          </p:txBody>
        </p:sp>
        <p:sp>
          <p:nvSpPr>
            <p:cNvPr id="580678" name="Rectangle 70"/>
            <p:cNvSpPr>
              <a:spLocks noChangeArrowheads="1"/>
            </p:cNvSpPr>
            <p:nvPr/>
          </p:nvSpPr>
          <p:spPr bwMode="auto">
            <a:xfrm>
              <a:off x="2937" y="1958"/>
              <a:ext cx="503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70</a:t>
              </a:r>
              <a:endParaRPr lang="en-US" sz="2000" b="1" u="none"/>
            </a:p>
          </p:txBody>
        </p:sp>
        <p:sp>
          <p:nvSpPr>
            <p:cNvPr id="580679" name="Rectangle 71"/>
            <p:cNvSpPr>
              <a:spLocks noChangeArrowheads="1"/>
            </p:cNvSpPr>
            <p:nvPr/>
          </p:nvSpPr>
          <p:spPr bwMode="auto">
            <a:xfrm>
              <a:off x="2718" y="1958"/>
              <a:ext cx="21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en-US" sz="2000" b="1" u="none"/>
            </a:p>
          </p:txBody>
        </p:sp>
        <p:sp>
          <p:nvSpPr>
            <p:cNvPr id="580680" name="Rectangle 72"/>
            <p:cNvSpPr>
              <a:spLocks noChangeArrowheads="1"/>
            </p:cNvSpPr>
            <p:nvPr/>
          </p:nvSpPr>
          <p:spPr bwMode="auto">
            <a:xfrm>
              <a:off x="2200" y="1958"/>
              <a:ext cx="51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70</a:t>
              </a:r>
              <a:endParaRPr lang="en-US" sz="2000" b="1" u="none"/>
            </a:p>
          </p:txBody>
        </p:sp>
        <p:sp>
          <p:nvSpPr>
            <p:cNvPr id="580681" name="Rectangle 73"/>
            <p:cNvSpPr>
              <a:spLocks noChangeArrowheads="1"/>
            </p:cNvSpPr>
            <p:nvPr/>
          </p:nvSpPr>
          <p:spPr bwMode="auto">
            <a:xfrm>
              <a:off x="249" y="1958"/>
              <a:ext cx="1951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safrinha+ </a:t>
              </a:r>
              <a:r>
                <a:rPr lang="pt-BR" sz="2000" b="1" u="none" dirty="0" err="1" smtClean="0">
                  <a:solidFill>
                    <a:srgbClr val="000000"/>
                  </a:solidFill>
                  <a:cs typeface="Times New Roman" pitchFamily="18" charset="0"/>
                </a:rPr>
                <a:t>Massai</a:t>
              </a:r>
              <a:endParaRPr lang="pt-BR" sz="2000" b="1" u="none" dirty="0"/>
            </a:p>
          </p:txBody>
        </p:sp>
        <p:sp>
          <p:nvSpPr>
            <p:cNvPr id="580682" name="Rectangle 74"/>
            <p:cNvSpPr>
              <a:spLocks noChangeArrowheads="1"/>
            </p:cNvSpPr>
            <p:nvPr/>
          </p:nvSpPr>
          <p:spPr bwMode="auto">
            <a:xfrm>
              <a:off x="5253" y="1723"/>
              <a:ext cx="21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b</a:t>
              </a:r>
              <a:endParaRPr lang="pt-BR" sz="2000" b="1" u="none"/>
            </a:p>
          </p:txBody>
        </p:sp>
        <p:sp>
          <p:nvSpPr>
            <p:cNvPr id="580683" name="Rectangle 75"/>
            <p:cNvSpPr>
              <a:spLocks noChangeArrowheads="1"/>
            </p:cNvSpPr>
            <p:nvPr/>
          </p:nvSpPr>
          <p:spPr bwMode="auto">
            <a:xfrm>
              <a:off x="4648" y="1723"/>
              <a:ext cx="605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74</a:t>
              </a:r>
              <a:endParaRPr lang="pt-BR" sz="2000" b="1" u="none"/>
            </a:p>
          </p:txBody>
        </p:sp>
        <p:sp>
          <p:nvSpPr>
            <p:cNvPr id="580684" name="Rectangle 76"/>
            <p:cNvSpPr>
              <a:spLocks noChangeArrowheads="1"/>
            </p:cNvSpPr>
            <p:nvPr/>
          </p:nvSpPr>
          <p:spPr bwMode="auto">
            <a:xfrm>
              <a:off x="4332" y="1723"/>
              <a:ext cx="31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en-US" sz="2000" b="1" u="none"/>
            </a:p>
          </p:txBody>
        </p:sp>
        <p:sp>
          <p:nvSpPr>
            <p:cNvPr id="580685" name="Rectangle 77"/>
            <p:cNvSpPr>
              <a:spLocks noChangeArrowheads="1"/>
            </p:cNvSpPr>
            <p:nvPr/>
          </p:nvSpPr>
          <p:spPr bwMode="auto">
            <a:xfrm>
              <a:off x="3660" y="1723"/>
              <a:ext cx="67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66</a:t>
              </a:r>
              <a:endParaRPr lang="en-US" sz="2000" b="1" u="none"/>
            </a:p>
          </p:txBody>
        </p:sp>
        <p:sp>
          <p:nvSpPr>
            <p:cNvPr id="580686" name="Rectangle 78"/>
            <p:cNvSpPr>
              <a:spLocks noChangeArrowheads="1"/>
            </p:cNvSpPr>
            <p:nvPr/>
          </p:nvSpPr>
          <p:spPr bwMode="auto">
            <a:xfrm>
              <a:off x="3440" y="1723"/>
              <a:ext cx="22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en-US" sz="2000" b="1" u="none"/>
            </a:p>
          </p:txBody>
        </p:sp>
        <p:sp>
          <p:nvSpPr>
            <p:cNvPr id="580687" name="Rectangle 79"/>
            <p:cNvSpPr>
              <a:spLocks noChangeArrowheads="1"/>
            </p:cNvSpPr>
            <p:nvPr/>
          </p:nvSpPr>
          <p:spPr bwMode="auto">
            <a:xfrm>
              <a:off x="2937" y="1723"/>
              <a:ext cx="503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78</a:t>
              </a:r>
              <a:endParaRPr lang="en-US" sz="2000" b="1" u="none"/>
            </a:p>
          </p:txBody>
        </p:sp>
        <p:sp>
          <p:nvSpPr>
            <p:cNvPr id="580688" name="Rectangle 80"/>
            <p:cNvSpPr>
              <a:spLocks noChangeArrowheads="1"/>
            </p:cNvSpPr>
            <p:nvPr/>
          </p:nvSpPr>
          <p:spPr bwMode="auto">
            <a:xfrm>
              <a:off x="2718" y="1723"/>
              <a:ext cx="21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en-US" sz="2000" b="1" u="none"/>
            </a:p>
          </p:txBody>
        </p:sp>
        <p:sp>
          <p:nvSpPr>
            <p:cNvPr id="580689" name="Rectangle 81"/>
            <p:cNvSpPr>
              <a:spLocks noChangeArrowheads="1"/>
            </p:cNvSpPr>
            <p:nvPr/>
          </p:nvSpPr>
          <p:spPr bwMode="auto">
            <a:xfrm>
              <a:off x="2200" y="1723"/>
              <a:ext cx="51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78</a:t>
              </a:r>
              <a:endParaRPr lang="en-US" sz="2000" b="1" u="none"/>
            </a:p>
          </p:txBody>
        </p:sp>
        <p:sp>
          <p:nvSpPr>
            <p:cNvPr id="580690" name="Rectangle 82"/>
            <p:cNvSpPr>
              <a:spLocks noChangeArrowheads="1"/>
            </p:cNvSpPr>
            <p:nvPr/>
          </p:nvSpPr>
          <p:spPr bwMode="auto">
            <a:xfrm>
              <a:off x="249" y="1723"/>
              <a:ext cx="1951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safrinha+ </a:t>
              </a:r>
              <a:r>
                <a:rPr lang="pt-BR" sz="2000" b="1" u="none" dirty="0" smtClean="0">
                  <a:solidFill>
                    <a:srgbClr val="000000"/>
                  </a:solidFill>
                  <a:cs typeface="Times New Roman" pitchFamily="18" charset="0"/>
                </a:rPr>
                <a:t>Tanzânia</a:t>
              </a:r>
              <a:endParaRPr lang="pt-BR" sz="2000" b="1" u="none" dirty="0"/>
            </a:p>
          </p:txBody>
        </p:sp>
        <p:sp>
          <p:nvSpPr>
            <p:cNvPr id="580691" name="Rectangle 83"/>
            <p:cNvSpPr>
              <a:spLocks noChangeArrowheads="1"/>
            </p:cNvSpPr>
            <p:nvPr/>
          </p:nvSpPr>
          <p:spPr bwMode="auto">
            <a:xfrm>
              <a:off x="5253" y="1488"/>
              <a:ext cx="21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u="none"/>
                <a:t>c</a:t>
              </a:r>
              <a:endParaRPr lang="pt-BR" sz="2000" b="1" u="none"/>
            </a:p>
          </p:txBody>
        </p:sp>
        <p:sp>
          <p:nvSpPr>
            <p:cNvPr id="580692" name="Rectangle 84"/>
            <p:cNvSpPr>
              <a:spLocks noChangeArrowheads="1"/>
            </p:cNvSpPr>
            <p:nvPr/>
          </p:nvSpPr>
          <p:spPr bwMode="auto">
            <a:xfrm>
              <a:off x="4648" y="1488"/>
              <a:ext cx="605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44</a:t>
              </a:r>
              <a:endParaRPr lang="pt-BR" sz="2000" b="1" u="none"/>
            </a:p>
          </p:txBody>
        </p:sp>
        <p:sp>
          <p:nvSpPr>
            <p:cNvPr id="580693" name="Rectangle 85"/>
            <p:cNvSpPr>
              <a:spLocks noChangeArrowheads="1"/>
            </p:cNvSpPr>
            <p:nvPr/>
          </p:nvSpPr>
          <p:spPr bwMode="auto">
            <a:xfrm>
              <a:off x="4332" y="1488"/>
              <a:ext cx="31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b</a:t>
              </a:r>
              <a:endParaRPr lang="en-US" sz="2000" b="1" u="none"/>
            </a:p>
          </p:txBody>
        </p:sp>
        <p:sp>
          <p:nvSpPr>
            <p:cNvPr id="580694" name="Rectangle 86"/>
            <p:cNvSpPr>
              <a:spLocks noChangeArrowheads="1"/>
            </p:cNvSpPr>
            <p:nvPr/>
          </p:nvSpPr>
          <p:spPr bwMode="auto">
            <a:xfrm>
              <a:off x="3660" y="1488"/>
              <a:ext cx="67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70</a:t>
              </a:r>
              <a:endParaRPr lang="en-US" sz="2000" b="1" u="none"/>
            </a:p>
          </p:txBody>
        </p:sp>
        <p:sp>
          <p:nvSpPr>
            <p:cNvPr id="580695" name="Rectangle 87"/>
            <p:cNvSpPr>
              <a:spLocks noChangeArrowheads="1"/>
            </p:cNvSpPr>
            <p:nvPr/>
          </p:nvSpPr>
          <p:spPr bwMode="auto">
            <a:xfrm>
              <a:off x="3440" y="1488"/>
              <a:ext cx="22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d</a:t>
              </a:r>
              <a:endParaRPr lang="en-US" sz="2000" b="1" u="none"/>
            </a:p>
          </p:txBody>
        </p:sp>
        <p:sp>
          <p:nvSpPr>
            <p:cNvPr id="580696" name="Rectangle 88"/>
            <p:cNvSpPr>
              <a:spLocks noChangeArrowheads="1"/>
            </p:cNvSpPr>
            <p:nvPr/>
          </p:nvSpPr>
          <p:spPr bwMode="auto">
            <a:xfrm>
              <a:off x="2937" y="1488"/>
              <a:ext cx="503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32</a:t>
              </a:r>
              <a:endParaRPr lang="en-US" sz="2000" b="1" u="none"/>
            </a:p>
          </p:txBody>
        </p:sp>
        <p:sp>
          <p:nvSpPr>
            <p:cNvPr id="580697" name="Rectangle 89"/>
            <p:cNvSpPr>
              <a:spLocks noChangeArrowheads="1"/>
            </p:cNvSpPr>
            <p:nvPr/>
          </p:nvSpPr>
          <p:spPr bwMode="auto">
            <a:xfrm>
              <a:off x="2718" y="1488"/>
              <a:ext cx="21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c</a:t>
              </a:r>
              <a:endParaRPr lang="en-US" sz="2000" b="1" u="none"/>
            </a:p>
          </p:txBody>
        </p:sp>
        <p:sp>
          <p:nvSpPr>
            <p:cNvPr id="580698" name="Rectangle 90"/>
            <p:cNvSpPr>
              <a:spLocks noChangeArrowheads="1"/>
            </p:cNvSpPr>
            <p:nvPr/>
          </p:nvSpPr>
          <p:spPr bwMode="auto">
            <a:xfrm>
              <a:off x="2200" y="1488"/>
              <a:ext cx="51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en-US" sz="2000" b="1" u="none">
                  <a:solidFill>
                    <a:srgbClr val="000000"/>
                  </a:solidFill>
                  <a:cs typeface="Times New Roman" pitchFamily="18" charset="0"/>
                </a:rPr>
                <a:t>31</a:t>
              </a:r>
              <a:endParaRPr lang="en-US" sz="2000" b="1" u="none"/>
            </a:p>
          </p:txBody>
        </p:sp>
        <p:sp>
          <p:nvSpPr>
            <p:cNvPr id="580699" name="Rectangle 91"/>
            <p:cNvSpPr>
              <a:spLocks noChangeArrowheads="1"/>
            </p:cNvSpPr>
            <p:nvPr/>
          </p:nvSpPr>
          <p:spPr bwMode="auto">
            <a:xfrm>
              <a:off x="249" y="1488"/>
              <a:ext cx="1951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Milho </a:t>
              </a:r>
              <a:r>
                <a:rPr lang="pt-BR" sz="2000" b="1" u="none" dirty="0" smtClean="0">
                  <a:solidFill>
                    <a:srgbClr val="000000"/>
                  </a:solidFill>
                  <a:cs typeface="Times New Roman" pitchFamily="18" charset="0"/>
                </a:rPr>
                <a:t>safrinha</a:t>
              </a:r>
              <a:endParaRPr lang="pt-BR" sz="2000" b="1" u="none" dirty="0"/>
            </a:p>
          </p:txBody>
        </p:sp>
        <p:sp>
          <p:nvSpPr>
            <p:cNvPr id="580700" name="Rectangle 92"/>
            <p:cNvSpPr>
              <a:spLocks noChangeArrowheads="1"/>
            </p:cNvSpPr>
            <p:nvPr/>
          </p:nvSpPr>
          <p:spPr bwMode="auto">
            <a:xfrm>
              <a:off x="2200" y="1303"/>
              <a:ext cx="3265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...........................%..................................</a:t>
              </a:r>
              <a:endParaRPr lang="pt-BR" sz="2000" b="1" u="none" dirty="0"/>
            </a:p>
          </p:txBody>
        </p:sp>
        <p:sp>
          <p:nvSpPr>
            <p:cNvPr id="580701" name="Rectangle 93"/>
            <p:cNvSpPr>
              <a:spLocks noChangeArrowheads="1"/>
            </p:cNvSpPr>
            <p:nvPr/>
          </p:nvSpPr>
          <p:spPr bwMode="auto">
            <a:xfrm>
              <a:off x="249" y="1253"/>
              <a:ext cx="1951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000" b="1" u="none"/>
            </a:p>
          </p:txBody>
        </p:sp>
        <p:sp>
          <p:nvSpPr>
            <p:cNvPr id="580702" name="Rectangle 94"/>
            <p:cNvSpPr>
              <a:spLocks noChangeArrowheads="1"/>
            </p:cNvSpPr>
            <p:nvPr/>
          </p:nvSpPr>
          <p:spPr bwMode="auto">
            <a:xfrm>
              <a:off x="4648" y="995"/>
              <a:ext cx="817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Média</a:t>
              </a:r>
              <a:endParaRPr lang="pt-BR" sz="2000" b="1" u="none"/>
            </a:p>
          </p:txBody>
        </p:sp>
        <p:sp>
          <p:nvSpPr>
            <p:cNvPr id="580703" name="Rectangle 95"/>
            <p:cNvSpPr>
              <a:spLocks noChangeArrowheads="1"/>
            </p:cNvSpPr>
            <p:nvPr/>
          </p:nvSpPr>
          <p:spPr bwMode="auto">
            <a:xfrm>
              <a:off x="3775" y="995"/>
              <a:ext cx="873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São Gabriel</a:t>
              </a:r>
              <a:endParaRPr lang="pt-BR" sz="2000" b="1" u="none" dirty="0"/>
            </a:p>
          </p:txBody>
        </p:sp>
        <p:sp>
          <p:nvSpPr>
            <p:cNvPr id="580704" name="Rectangle 96"/>
            <p:cNvSpPr>
              <a:spLocks noChangeArrowheads="1"/>
            </p:cNvSpPr>
            <p:nvPr/>
          </p:nvSpPr>
          <p:spPr bwMode="auto">
            <a:xfrm>
              <a:off x="2937" y="995"/>
              <a:ext cx="933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 err="1">
                  <a:solidFill>
                    <a:srgbClr val="000000"/>
                  </a:solidFill>
                  <a:cs typeface="Times New Roman" pitchFamily="18" charset="0"/>
                </a:rPr>
                <a:t>Batayporã</a:t>
              </a:r>
              <a:endParaRPr lang="pt-BR" sz="2000" b="1" u="none" dirty="0"/>
            </a:p>
          </p:txBody>
        </p:sp>
        <p:sp>
          <p:nvSpPr>
            <p:cNvPr id="580705" name="Rectangle 97"/>
            <p:cNvSpPr>
              <a:spLocks noChangeArrowheads="1"/>
            </p:cNvSpPr>
            <p:nvPr/>
          </p:nvSpPr>
          <p:spPr bwMode="auto">
            <a:xfrm>
              <a:off x="2160" y="995"/>
              <a:ext cx="777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000000"/>
                  </a:solidFill>
                  <a:cs typeface="Times New Roman" pitchFamily="18" charset="0"/>
                </a:rPr>
                <a:t>Dourados</a:t>
              </a:r>
              <a:endParaRPr lang="pt-BR" sz="2000" b="1" u="none" dirty="0"/>
            </a:p>
          </p:txBody>
        </p:sp>
        <p:sp>
          <p:nvSpPr>
            <p:cNvPr id="580706" name="Rectangle 98"/>
            <p:cNvSpPr>
              <a:spLocks noChangeArrowheads="1"/>
            </p:cNvSpPr>
            <p:nvPr/>
          </p:nvSpPr>
          <p:spPr bwMode="auto">
            <a:xfrm>
              <a:off x="249" y="995"/>
              <a:ext cx="1951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>
                  <a:solidFill>
                    <a:srgbClr val="000000"/>
                  </a:solidFill>
                  <a:cs typeface="Times New Roman" pitchFamily="18" charset="0"/>
                </a:rPr>
                <a:t>Tratamento</a:t>
              </a:r>
              <a:endParaRPr lang="pt-BR" sz="2000" b="1" u="none"/>
            </a:p>
          </p:txBody>
        </p:sp>
        <p:sp>
          <p:nvSpPr>
            <p:cNvPr id="580707" name="Line 99"/>
            <p:cNvSpPr>
              <a:spLocks noChangeShapeType="1"/>
            </p:cNvSpPr>
            <p:nvPr/>
          </p:nvSpPr>
          <p:spPr bwMode="auto">
            <a:xfrm>
              <a:off x="249" y="995"/>
              <a:ext cx="5216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80708" name="Line 100"/>
            <p:cNvSpPr>
              <a:spLocks noChangeShapeType="1"/>
            </p:cNvSpPr>
            <p:nvPr/>
          </p:nvSpPr>
          <p:spPr bwMode="auto">
            <a:xfrm>
              <a:off x="249" y="3843"/>
              <a:ext cx="5216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80709" name="Line 101"/>
            <p:cNvSpPr>
              <a:spLocks noChangeShapeType="1"/>
            </p:cNvSpPr>
            <p:nvPr/>
          </p:nvSpPr>
          <p:spPr bwMode="auto">
            <a:xfrm>
              <a:off x="249" y="995"/>
              <a:ext cx="0" cy="2848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80710" name="Line 102"/>
            <p:cNvSpPr>
              <a:spLocks noChangeShapeType="1"/>
            </p:cNvSpPr>
            <p:nvPr/>
          </p:nvSpPr>
          <p:spPr bwMode="auto">
            <a:xfrm>
              <a:off x="5465" y="995"/>
              <a:ext cx="0" cy="2848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  <p:sp>
          <p:nvSpPr>
            <p:cNvPr id="580711" name="Line 103"/>
            <p:cNvSpPr>
              <a:spLocks noChangeShapeType="1"/>
            </p:cNvSpPr>
            <p:nvPr/>
          </p:nvSpPr>
          <p:spPr bwMode="auto">
            <a:xfrm>
              <a:off x="249" y="1344"/>
              <a:ext cx="5216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20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PlantasDan</a:t>
            </a:r>
            <a:endParaRPr lang="pt-BR" sz="800">
              <a:solidFill>
                <a:schemeClr val="bg1"/>
              </a:solidFill>
            </a:endParaRPr>
          </a:p>
        </p:txBody>
      </p:sp>
      <p:graphicFrame>
        <p:nvGraphicFramePr>
          <p:cNvPr id="581635" name="Object 3"/>
          <p:cNvGraphicFramePr>
            <a:graphicFrameLocks noChangeAspect="1"/>
          </p:cNvGraphicFramePr>
          <p:nvPr/>
        </p:nvGraphicFramePr>
        <p:xfrm>
          <a:off x="6907213" y="152400"/>
          <a:ext cx="2084387" cy="676275"/>
        </p:xfrm>
        <a:graphic>
          <a:graphicData uri="http://schemas.openxmlformats.org/presentationml/2006/ole">
            <p:oleObj spid="_x0000_s315394" name="CorelDRAW" r:id="rId3" imgW="3302640" imgH="1072800" progId="">
              <p:embed/>
            </p:oleObj>
          </a:graphicData>
        </a:graphic>
      </p:graphicFrame>
      <p:sp>
        <p:nvSpPr>
          <p:cNvPr id="581636" name="Text Box 4"/>
          <p:cNvSpPr txBox="1">
            <a:spLocks noChangeArrowheads="1"/>
          </p:cNvSpPr>
          <p:nvPr/>
        </p:nvSpPr>
        <p:spPr bwMode="auto">
          <a:xfrm>
            <a:off x="0" y="1"/>
            <a:ext cx="6572264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u="none" dirty="0">
                <a:latin typeface="Arial" pitchFamily="34" charset="0"/>
                <a:cs typeface="Arial" pitchFamily="34" charset="0"/>
              </a:rPr>
              <a:t>PLANTAS INFESTANTES</a:t>
            </a:r>
            <a:r>
              <a:rPr lang="pt-BR" sz="2400" b="1" u="none" dirty="0">
                <a:latin typeface="Arial" pitchFamily="34" charset="0"/>
                <a:cs typeface="Arial" pitchFamily="34" charset="0"/>
              </a:rPr>
              <a:t>, </a:t>
            </a:r>
            <a:endParaRPr lang="pt-BR" sz="2400" b="1" u="none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400" b="1" u="none" dirty="0" smtClean="0">
                <a:latin typeface="Arial" pitchFamily="34" charset="0"/>
                <a:cs typeface="Arial" pitchFamily="34" charset="0"/>
              </a:rPr>
              <a:t>NA SOJA EM SUCESSÃO, </a:t>
            </a:r>
            <a:r>
              <a:rPr lang="pt-BR" sz="2400" b="1" u="none" dirty="0">
                <a:latin typeface="Arial" pitchFamily="34" charset="0"/>
                <a:cs typeface="Arial" pitchFamily="34" charset="0"/>
              </a:rPr>
              <a:t>2005/06.</a:t>
            </a:r>
          </a:p>
        </p:txBody>
      </p:sp>
      <p:graphicFrame>
        <p:nvGraphicFramePr>
          <p:cNvPr id="581637" name="Object 5"/>
          <p:cNvGraphicFramePr>
            <a:graphicFrameLocks noChangeAspect="1"/>
          </p:cNvGraphicFramePr>
          <p:nvPr/>
        </p:nvGraphicFramePr>
        <p:xfrm>
          <a:off x="0" y="928688"/>
          <a:ext cx="9002713" cy="5345112"/>
        </p:xfrm>
        <a:graphic>
          <a:graphicData uri="http://schemas.openxmlformats.org/presentationml/2006/ole">
            <p:oleObj spid="_x0000_s315395" name="Document" r:id="rId4" imgW="5616848" imgH="3206499" progId="Word.Document.8">
              <p:embed/>
            </p:oleObj>
          </a:graphicData>
        </a:graphic>
      </p:graphicFrame>
      <p:sp>
        <p:nvSpPr>
          <p:cNvPr id="581638" name="Text Box 6"/>
          <p:cNvSpPr txBox="1">
            <a:spLocks noChangeArrowheads="1"/>
          </p:cNvSpPr>
          <p:nvPr/>
        </p:nvSpPr>
        <p:spPr bwMode="auto">
          <a:xfrm>
            <a:off x="107950" y="6165850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0" u="none"/>
              <a:t>Médias seguidas da mesma letra não diferem pelo teste de Scott-Knott a 5% de probabilidade.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Nutrientes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83683" name="Text Box 3"/>
          <p:cNvSpPr txBox="1">
            <a:spLocks noChangeArrowheads="1"/>
          </p:cNvSpPr>
          <p:nvPr/>
        </p:nvSpPr>
        <p:spPr bwMode="auto">
          <a:xfrm>
            <a:off x="0" y="0"/>
            <a:ext cx="914399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u="none" dirty="0">
                <a:latin typeface="Arial" pitchFamily="34" charset="0"/>
                <a:cs typeface="Arial" pitchFamily="34" charset="0"/>
              </a:rPr>
              <a:t>NUTRIENTES NA PALHA </a:t>
            </a:r>
            <a:r>
              <a:rPr lang="pt-BR" sz="2800" b="1" u="none" dirty="0" smtClean="0">
                <a:latin typeface="Arial" pitchFamily="34" charset="0"/>
                <a:cs typeface="Arial" pitchFamily="34" charset="0"/>
              </a:rPr>
              <a:t>DOS CONSÓRCIOS (3 </a:t>
            </a:r>
            <a:r>
              <a:rPr lang="pt-BR" sz="2800" b="1" u="none" dirty="0">
                <a:latin typeface="Arial" pitchFamily="34" charset="0"/>
                <a:cs typeface="Arial" pitchFamily="34" charset="0"/>
              </a:rPr>
              <a:t>locais</a:t>
            </a:r>
            <a:r>
              <a:rPr lang="pt-BR" sz="2800" b="1" u="none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pt-BR" sz="2800" b="1" u="none" dirty="0">
                <a:latin typeface="Arial" pitchFamily="34" charset="0"/>
                <a:cs typeface="Arial" pitchFamily="34" charset="0"/>
              </a:rPr>
              <a:t>2005.</a:t>
            </a:r>
          </a:p>
        </p:txBody>
      </p:sp>
      <p:pic>
        <p:nvPicPr>
          <p:cNvPr id="583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41438"/>
            <a:ext cx="8893175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685" name="Text Box 5"/>
          <p:cNvSpPr txBox="1">
            <a:spLocks noChangeArrowheads="1"/>
          </p:cNvSpPr>
          <p:nvPr/>
        </p:nvSpPr>
        <p:spPr bwMode="auto">
          <a:xfrm>
            <a:off x="431800" y="6381750"/>
            <a:ext cx="8101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0" u="none">
                <a:latin typeface="Times New Roman" pitchFamily="18" charset="0"/>
              </a:rPr>
              <a:t>Médias seguidas da mesma letra, não diferem pelo teste de Scott-Knott a 5% de probabilidade.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rgbClr val="DDDDDD"/>
                </a:solidFill>
              </a:rPr>
              <a:t>Apresent</a:t>
            </a:r>
            <a:endParaRPr lang="pt-BR" sz="800" smtClean="0">
              <a:solidFill>
                <a:srgbClr val="DDDDDD"/>
              </a:solidFill>
            </a:endParaRPr>
          </a:p>
        </p:txBody>
      </p:sp>
      <p:pic>
        <p:nvPicPr>
          <p:cNvPr id="25603" name="Picture 3" descr="1-09-08 03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741488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none" dirty="0">
                <a:latin typeface="Arial Black" pitchFamily="34" charset="0"/>
              </a:rPr>
              <a:t>DESAFIO DE PRODUZIR PASTO </a:t>
            </a:r>
            <a:r>
              <a:rPr lang="en-US" sz="2800" u="none" dirty="0" smtClean="0">
                <a:latin typeface="Arial Black" pitchFamily="34" charset="0"/>
              </a:rPr>
              <a:t>NO TEMPO EM </a:t>
            </a:r>
            <a:r>
              <a:rPr lang="en-US" sz="2800" u="none" dirty="0">
                <a:latin typeface="Arial Black" pitchFamily="34" charset="0"/>
              </a:rPr>
              <a:t>QUANTIDADE E QUALIDADE</a:t>
            </a:r>
            <a:endParaRPr lang="pt-BR" sz="2800" u="none" dirty="0">
              <a:latin typeface="Arial Black" pitchFamily="34" charset="0"/>
            </a:endParaRPr>
          </a:p>
        </p:txBody>
      </p:sp>
      <p:pic>
        <p:nvPicPr>
          <p:cNvPr id="25605" name="Picture 5" descr="SojaAposMil4-4-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40425" y="4319588"/>
            <a:ext cx="3203575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foto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341813"/>
            <a:ext cx="4067175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ShowTec 09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30550" y="4351338"/>
            <a:ext cx="2881313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067175" y="4371975"/>
            <a:ext cx="8636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u="none">
                <a:solidFill>
                  <a:srgbClr val="0033CC"/>
                </a:solidFill>
              </a:rPr>
              <a:t>?</a:t>
            </a:r>
            <a:endParaRPr lang="pt-BR" sz="8800" u="none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6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Nutrientes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262150" name="Picture 6" descr="SGOchuva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62566" name="Group 422"/>
          <p:cNvGraphicFramePr>
            <a:graphicFrameLocks noGrp="1"/>
          </p:cNvGraphicFramePr>
          <p:nvPr/>
        </p:nvGraphicFramePr>
        <p:xfrm>
          <a:off x="2051050" y="4122761"/>
          <a:ext cx="7092950" cy="2735263"/>
        </p:xfrm>
        <a:graphic>
          <a:graphicData uri="http://schemas.openxmlformats.org/drawingml/2006/table">
            <a:tbl>
              <a:tblPr firstRow="1" firstCol="1" lastCol="1" bandRow="1" bandCol="1"/>
              <a:tblGrid>
                <a:gridCol w="865188"/>
                <a:gridCol w="1228725"/>
                <a:gridCol w="928687"/>
                <a:gridCol w="1108075"/>
                <a:gridCol w="1068388"/>
                <a:gridCol w="965200"/>
                <a:gridCol w="928687"/>
              </a:tblGrid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Solo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Ca</a:t>
                      </a:r>
                      <a:endParaRPr kumimoji="0" lang="es-ES_trad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Mg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Cu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Mn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Zn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......cmol</a:t>
                      </a:r>
                      <a:r>
                        <a:rPr kumimoji="0" lang="pt-B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 dm</a:t>
                      </a:r>
                      <a:r>
                        <a:rPr kumimoji="0" lang="pt-BR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.......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.......mg dm</a:t>
                      </a:r>
                      <a:r>
                        <a:rPr kumimoji="0" lang="pt-BR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......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Mata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0,17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0,06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0,23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1,43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38,9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0,4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Pasto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0,98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0,08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0,29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1,67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64,3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0,9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PC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1,25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0,44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1,15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67,1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1,3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PD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1,30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0,29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1,71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81,1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0,8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Rio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0,39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0ECC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1,41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0,14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1,38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0ECC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397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29,4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2561" name="Text Box 417"/>
          <p:cNvSpPr txBox="1">
            <a:spLocks noChangeArrowheads="1"/>
          </p:cNvSpPr>
          <p:nvPr/>
        </p:nvSpPr>
        <p:spPr bwMode="auto">
          <a:xfrm>
            <a:off x="34925" y="0"/>
            <a:ext cx="3465505" cy="16619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sz="2400" b="1" dirty="0"/>
              <a:t>ELEMENTOS QUÍMICOS EM </a:t>
            </a:r>
            <a:r>
              <a:rPr lang="en-US" sz="2400" b="1" dirty="0" smtClean="0"/>
              <a:t>USOS </a:t>
            </a:r>
            <a:r>
              <a:rPr lang="en-US" sz="2400" b="1" dirty="0"/>
              <a:t>DE SOLO.  </a:t>
            </a:r>
            <a:endParaRPr lang="en-US" sz="2400" b="1" dirty="0" smtClean="0"/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sz="2400" dirty="0" smtClean="0"/>
              <a:t>Rio </a:t>
            </a:r>
            <a:r>
              <a:rPr lang="en-US" sz="2400" dirty="0" err="1"/>
              <a:t>Iguatemi</a:t>
            </a:r>
            <a:r>
              <a:rPr lang="en-US" sz="2400" dirty="0"/>
              <a:t>, MS.</a:t>
            </a:r>
            <a:endParaRPr lang="pt-BR" sz="2400" dirty="0"/>
          </a:p>
        </p:txBody>
      </p:sp>
      <p:sp>
        <p:nvSpPr>
          <p:cNvPr id="262562" name="Text Box 418"/>
          <p:cNvSpPr txBox="1">
            <a:spLocks noChangeArrowheads="1"/>
          </p:cNvSpPr>
          <p:nvPr/>
        </p:nvSpPr>
        <p:spPr bwMode="auto">
          <a:xfrm>
            <a:off x="-32" y="6508750"/>
            <a:ext cx="207170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err="1"/>
              <a:t>Fonte</a:t>
            </a:r>
            <a:r>
              <a:rPr lang="en-US" sz="1400" dirty="0"/>
              <a:t>: </a:t>
            </a:r>
            <a:r>
              <a:rPr lang="en-US" sz="1400" dirty="0" err="1"/>
              <a:t>Ceccon</a:t>
            </a:r>
            <a:r>
              <a:rPr lang="en-US" sz="1400" dirty="0"/>
              <a:t> et al, 2008.</a:t>
            </a:r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Economica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75491" name="Rectangle 3"/>
          <p:cNvSpPr>
            <a:spLocks noChangeArrowheads="1"/>
          </p:cNvSpPr>
          <p:nvPr/>
        </p:nvSpPr>
        <p:spPr bwMode="auto">
          <a:xfrm>
            <a:off x="0" y="-24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pt-BR" sz="2800" b="1" u="none" dirty="0">
                <a:latin typeface="Arial" pitchFamily="34" charset="0"/>
                <a:cs typeface="Arial" pitchFamily="34" charset="0"/>
              </a:rPr>
              <a:t>ANÁLISE ECONÔMICA </a:t>
            </a:r>
            <a:r>
              <a:rPr lang="pt-BR" sz="2800" b="1" u="none" dirty="0" smtClean="0">
                <a:latin typeface="Arial" pitchFamily="34" charset="0"/>
                <a:cs typeface="Arial" pitchFamily="34" charset="0"/>
              </a:rPr>
              <a:t> DOS </a:t>
            </a:r>
            <a:r>
              <a:rPr lang="pt-BR" sz="2800" b="1" u="none" dirty="0">
                <a:latin typeface="Arial" pitchFamily="34" charset="0"/>
                <a:cs typeface="Arial" pitchFamily="34" charset="0"/>
              </a:rPr>
              <a:t>CONSÓRCIOS, 2005-06</a:t>
            </a:r>
          </a:p>
        </p:txBody>
      </p:sp>
      <p:grpSp>
        <p:nvGrpSpPr>
          <p:cNvPr id="2" name="Group 4"/>
          <p:cNvGrpSpPr>
            <a:grpSpLocks noRot="1"/>
          </p:cNvGrpSpPr>
          <p:nvPr/>
        </p:nvGrpSpPr>
        <p:grpSpPr bwMode="auto">
          <a:xfrm>
            <a:off x="142875" y="642919"/>
            <a:ext cx="8893175" cy="4457720"/>
            <a:chOff x="90" y="1152"/>
            <a:chExt cx="5602" cy="2174"/>
          </a:xfrm>
        </p:grpSpPr>
        <p:sp>
          <p:nvSpPr>
            <p:cNvPr id="575493" name="Rectangle 5"/>
            <p:cNvSpPr>
              <a:spLocks noChangeArrowheads="1"/>
            </p:cNvSpPr>
            <p:nvPr/>
          </p:nvSpPr>
          <p:spPr bwMode="auto">
            <a:xfrm>
              <a:off x="5023" y="3054"/>
              <a:ext cx="669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3.060</a:t>
              </a:r>
            </a:p>
          </p:txBody>
        </p:sp>
        <p:sp>
          <p:nvSpPr>
            <p:cNvPr id="575494" name="Rectangle 6"/>
            <p:cNvSpPr>
              <a:spLocks noChangeArrowheads="1"/>
            </p:cNvSpPr>
            <p:nvPr/>
          </p:nvSpPr>
          <p:spPr bwMode="auto">
            <a:xfrm>
              <a:off x="4407" y="3054"/>
              <a:ext cx="616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3.359</a:t>
              </a:r>
            </a:p>
          </p:txBody>
        </p:sp>
        <p:sp>
          <p:nvSpPr>
            <p:cNvPr id="575495" name="Rectangle 7"/>
            <p:cNvSpPr>
              <a:spLocks noChangeArrowheads="1"/>
            </p:cNvSpPr>
            <p:nvPr/>
          </p:nvSpPr>
          <p:spPr bwMode="auto">
            <a:xfrm>
              <a:off x="3712" y="3054"/>
              <a:ext cx="695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9.776 a</a:t>
              </a:r>
            </a:p>
          </p:txBody>
        </p:sp>
        <p:sp>
          <p:nvSpPr>
            <p:cNvPr id="575496" name="Rectangle 8"/>
            <p:cNvSpPr>
              <a:spLocks noChangeArrowheads="1"/>
            </p:cNvSpPr>
            <p:nvPr/>
          </p:nvSpPr>
          <p:spPr bwMode="auto">
            <a:xfrm>
              <a:off x="3156" y="3054"/>
              <a:ext cx="556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8.846</a:t>
              </a:r>
            </a:p>
          </p:txBody>
        </p:sp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>
              <a:off x="2541" y="3054"/>
              <a:ext cx="615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1.783</a:t>
              </a:r>
            </a:p>
          </p:txBody>
        </p:sp>
        <p:sp>
          <p:nvSpPr>
            <p:cNvPr id="575498" name="Rectangle 10"/>
            <p:cNvSpPr>
              <a:spLocks noChangeArrowheads="1"/>
            </p:cNvSpPr>
            <p:nvPr/>
          </p:nvSpPr>
          <p:spPr bwMode="auto">
            <a:xfrm>
              <a:off x="1927" y="3054"/>
              <a:ext cx="614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7.063</a:t>
              </a:r>
            </a:p>
          </p:txBody>
        </p:sp>
        <p:sp>
          <p:nvSpPr>
            <p:cNvPr id="575499" name="Rectangle 11"/>
            <p:cNvSpPr>
              <a:spLocks noChangeArrowheads="1"/>
            </p:cNvSpPr>
            <p:nvPr/>
          </p:nvSpPr>
          <p:spPr bwMode="auto">
            <a:xfrm>
              <a:off x="1383" y="3054"/>
              <a:ext cx="544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2.948</a:t>
              </a:r>
            </a:p>
          </p:txBody>
        </p:sp>
        <p:sp>
          <p:nvSpPr>
            <p:cNvPr id="575500" name="Rectangle 12"/>
            <p:cNvSpPr>
              <a:spLocks noChangeArrowheads="1"/>
            </p:cNvSpPr>
            <p:nvPr/>
          </p:nvSpPr>
          <p:spPr bwMode="auto">
            <a:xfrm>
              <a:off x="90" y="3054"/>
              <a:ext cx="1350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1600" b="1" u="none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Milho+</a:t>
              </a:r>
              <a:r>
                <a:rPr lang="pt-BR" sz="1600" b="1" i="1" u="none" dirty="0" err="1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B</a:t>
              </a:r>
              <a:r>
                <a:rPr lang="pt-BR" sz="1600" b="1" u="none" dirty="0" err="1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.r</a:t>
              </a:r>
              <a:r>
                <a:rPr lang="pt-BR" sz="1600" b="1" i="1" u="none" dirty="0" err="1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uziziensis</a:t>
              </a:r>
              <a:endParaRPr lang="pt-BR" sz="1600" b="1" u="none" dirty="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5501" name="Rectangle 13"/>
            <p:cNvSpPr>
              <a:spLocks noChangeArrowheads="1"/>
            </p:cNvSpPr>
            <p:nvPr/>
          </p:nvSpPr>
          <p:spPr bwMode="auto">
            <a:xfrm>
              <a:off x="5023" y="2781"/>
              <a:ext cx="669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2.691</a:t>
              </a:r>
            </a:p>
          </p:txBody>
        </p:sp>
        <p:sp>
          <p:nvSpPr>
            <p:cNvPr id="575502" name="Rectangle 14"/>
            <p:cNvSpPr>
              <a:spLocks noChangeArrowheads="1"/>
            </p:cNvSpPr>
            <p:nvPr/>
          </p:nvSpPr>
          <p:spPr bwMode="auto">
            <a:xfrm>
              <a:off x="4407" y="2781"/>
              <a:ext cx="616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3.243</a:t>
              </a:r>
            </a:p>
          </p:txBody>
        </p:sp>
        <p:sp>
          <p:nvSpPr>
            <p:cNvPr id="575503" name="Rectangle 15"/>
            <p:cNvSpPr>
              <a:spLocks noChangeArrowheads="1"/>
            </p:cNvSpPr>
            <p:nvPr/>
          </p:nvSpPr>
          <p:spPr bwMode="auto">
            <a:xfrm>
              <a:off x="3712" y="2781"/>
              <a:ext cx="695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10.113 a</a:t>
              </a:r>
            </a:p>
          </p:txBody>
        </p:sp>
        <p:sp>
          <p:nvSpPr>
            <p:cNvPr id="575504" name="Rectangle 16"/>
            <p:cNvSpPr>
              <a:spLocks noChangeArrowheads="1"/>
            </p:cNvSpPr>
            <p:nvPr/>
          </p:nvSpPr>
          <p:spPr bwMode="auto">
            <a:xfrm>
              <a:off x="3156" y="2781"/>
              <a:ext cx="556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9.001</a:t>
              </a:r>
            </a:p>
          </p:txBody>
        </p:sp>
        <p:sp>
          <p:nvSpPr>
            <p:cNvPr id="575505" name="Rectangle 17"/>
            <p:cNvSpPr>
              <a:spLocks noChangeArrowheads="1"/>
            </p:cNvSpPr>
            <p:nvPr/>
          </p:nvSpPr>
          <p:spPr bwMode="auto">
            <a:xfrm>
              <a:off x="2541" y="2781"/>
              <a:ext cx="615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2.147</a:t>
              </a:r>
            </a:p>
          </p:txBody>
        </p:sp>
        <p:sp>
          <p:nvSpPr>
            <p:cNvPr id="575506" name="Rectangle 18"/>
            <p:cNvSpPr>
              <a:spLocks noChangeArrowheads="1"/>
            </p:cNvSpPr>
            <p:nvPr/>
          </p:nvSpPr>
          <p:spPr bwMode="auto">
            <a:xfrm>
              <a:off x="1927" y="2781"/>
              <a:ext cx="614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6.854</a:t>
              </a:r>
            </a:p>
          </p:txBody>
        </p:sp>
        <p:sp>
          <p:nvSpPr>
            <p:cNvPr id="575507" name="Rectangle 19"/>
            <p:cNvSpPr>
              <a:spLocks noChangeArrowheads="1"/>
            </p:cNvSpPr>
            <p:nvPr/>
          </p:nvSpPr>
          <p:spPr bwMode="auto">
            <a:xfrm>
              <a:off x="1383" y="2781"/>
              <a:ext cx="544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3.088</a:t>
              </a:r>
            </a:p>
          </p:txBody>
        </p:sp>
        <p:sp>
          <p:nvSpPr>
            <p:cNvPr id="575508" name="Rectangle 20"/>
            <p:cNvSpPr>
              <a:spLocks noChangeArrowheads="1"/>
            </p:cNvSpPr>
            <p:nvPr/>
          </p:nvSpPr>
          <p:spPr bwMode="auto">
            <a:xfrm>
              <a:off x="90" y="2781"/>
              <a:ext cx="1293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1600" b="1" u="none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Milho+</a:t>
              </a:r>
              <a:r>
                <a:rPr lang="pt-BR" sz="1600" b="1" i="1" u="none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B</a:t>
              </a:r>
              <a:r>
                <a:rPr lang="pt-BR" sz="1600" b="1" i="1" u="none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.</a:t>
              </a:r>
              <a:r>
                <a:rPr lang="pt-BR" sz="1600" b="1" u="none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pt-BR" sz="1600" b="1" i="1" u="none" dirty="0" err="1">
                  <a:latin typeface="Arial" pitchFamily="34" charset="0"/>
                  <a:ea typeface="Times New Roman" pitchFamily="18" charset="0"/>
                  <a:cs typeface="Arial" pitchFamily="34" charset="0"/>
                </a:rPr>
                <a:t>brizantha</a:t>
              </a:r>
              <a:endParaRPr lang="pt-BR" sz="1600" b="1" u="none" dirty="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5509" name="Rectangle 21"/>
            <p:cNvSpPr>
              <a:spLocks noChangeArrowheads="1"/>
            </p:cNvSpPr>
            <p:nvPr/>
          </p:nvSpPr>
          <p:spPr bwMode="auto">
            <a:xfrm>
              <a:off x="5023" y="2508"/>
              <a:ext cx="669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2.592</a:t>
              </a:r>
            </a:p>
          </p:txBody>
        </p:sp>
        <p:sp>
          <p:nvSpPr>
            <p:cNvPr id="575510" name="Rectangle 22"/>
            <p:cNvSpPr>
              <a:spLocks noChangeArrowheads="1"/>
            </p:cNvSpPr>
            <p:nvPr/>
          </p:nvSpPr>
          <p:spPr bwMode="auto">
            <a:xfrm>
              <a:off x="4407" y="2508"/>
              <a:ext cx="616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3.342</a:t>
              </a:r>
            </a:p>
          </p:txBody>
        </p:sp>
        <p:sp>
          <p:nvSpPr>
            <p:cNvPr id="575511" name="Rectangle 23"/>
            <p:cNvSpPr>
              <a:spLocks noChangeArrowheads="1"/>
            </p:cNvSpPr>
            <p:nvPr/>
          </p:nvSpPr>
          <p:spPr bwMode="auto">
            <a:xfrm>
              <a:off x="3712" y="2508"/>
              <a:ext cx="695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10.763 a</a:t>
              </a:r>
            </a:p>
          </p:txBody>
        </p:sp>
        <p:sp>
          <p:nvSpPr>
            <p:cNvPr id="575512" name="Rectangle 24"/>
            <p:cNvSpPr>
              <a:spLocks noChangeArrowheads="1"/>
            </p:cNvSpPr>
            <p:nvPr/>
          </p:nvSpPr>
          <p:spPr bwMode="auto">
            <a:xfrm>
              <a:off x="3156" y="2508"/>
              <a:ext cx="556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8.673</a:t>
              </a:r>
            </a:p>
          </p:txBody>
        </p:sp>
        <p:sp>
          <p:nvSpPr>
            <p:cNvPr id="575513" name="Rectangle 25"/>
            <p:cNvSpPr>
              <a:spLocks noChangeArrowheads="1"/>
            </p:cNvSpPr>
            <p:nvPr/>
          </p:nvSpPr>
          <p:spPr bwMode="auto">
            <a:xfrm>
              <a:off x="2541" y="2508"/>
              <a:ext cx="615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1.315</a:t>
              </a:r>
            </a:p>
          </p:txBody>
        </p:sp>
        <p:sp>
          <p:nvSpPr>
            <p:cNvPr id="575514" name="Rectangle 26"/>
            <p:cNvSpPr>
              <a:spLocks noChangeArrowheads="1"/>
            </p:cNvSpPr>
            <p:nvPr/>
          </p:nvSpPr>
          <p:spPr bwMode="auto">
            <a:xfrm>
              <a:off x="1927" y="2508"/>
              <a:ext cx="614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7.358</a:t>
              </a:r>
            </a:p>
          </p:txBody>
        </p:sp>
        <p:sp>
          <p:nvSpPr>
            <p:cNvPr id="575515" name="Rectangle 27"/>
            <p:cNvSpPr>
              <a:spLocks noChangeArrowheads="1"/>
            </p:cNvSpPr>
            <p:nvPr/>
          </p:nvSpPr>
          <p:spPr bwMode="auto">
            <a:xfrm>
              <a:off x="1383" y="2508"/>
              <a:ext cx="544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3.745</a:t>
              </a:r>
            </a:p>
          </p:txBody>
        </p:sp>
        <p:sp>
          <p:nvSpPr>
            <p:cNvPr id="575516" name="Rectangle 28"/>
            <p:cNvSpPr>
              <a:spLocks noChangeArrowheads="1"/>
            </p:cNvSpPr>
            <p:nvPr/>
          </p:nvSpPr>
          <p:spPr bwMode="auto">
            <a:xfrm>
              <a:off x="90" y="2508"/>
              <a:ext cx="1293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 +</a:t>
              </a:r>
              <a:r>
                <a:rPr lang="pt-BR" sz="1600" b="1" i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 P.</a:t>
              </a:r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 Tanzânia</a:t>
              </a:r>
            </a:p>
          </p:txBody>
        </p:sp>
        <p:sp>
          <p:nvSpPr>
            <p:cNvPr id="575517" name="Rectangle 29"/>
            <p:cNvSpPr>
              <a:spLocks noChangeArrowheads="1"/>
            </p:cNvSpPr>
            <p:nvPr/>
          </p:nvSpPr>
          <p:spPr bwMode="auto">
            <a:xfrm>
              <a:off x="5023" y="2234"/>
              <a:ext cx="6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2.597</a:t>
              </a:r>
              <a:r>
                <a:rPr lang="pt-BR" sz="1600" b="1" u="none" baseline="30000">
                  <a:latin typeface="Arial" pitchFamily="34" charset="0"/>
                  <a:ea typeface="Times New Roman" pitchFamily="18" charset="0"/>
                  <a:cs typeface="Arial" pitchFamily="34" charset="0"/>
                </a:rPr>
                <a:t> ns</a:t>
              </a:r>
              <a:endParaRPr lang="pt-BR" sz="16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5518" name="Rectangle 30"/>
            <p:cNvSpPr>
              <a:spLocks noChangeArrowheads="1"/>
            </p:cNvSpPr>
            <p:nvPr/>
          </p:nvSpPr>
          <p:spPr bwMode="auto">
            <a:xfrm>
              <a:off x="4407" y="2234"/>
              <a:ext cx="616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3.004</a:t>
              </a:r>
              <a:r>
                <a:rPr lang="pt-BR" sz="1600" b="1" u="none" baseline="30000">
                  <a:latin typeface="Arial" pitchFamily="34" charset="0"/>
                  <a:ea typeface="Times New Roman" pitchFamily="18" charset="0"/>
                  <a:cs typeface="Arial" pitchFamily="34" charset="0"/>
                </a:rPr>
                <a:t> ns</a:t>
              </a:r>
              <a:endParaRPr lang="pt-BR" sz="16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5519" name="Rectangle 31"/>
            <p:cNvSpPr>
              <a:spLocks noChangeArrowheads="1"/>
            </p:cNvSpPr>
            <p:nvPr/>
          </p:nvSpPr>
          <p:spPr bwMode="auto">
            <a:xfrm>
              <a:off x="3712" y="2234"/>
              <a:ext cx="695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4.110 b</a:t>
              </a:r>
            </a:p>
          </p:txBody>
        </p:sp>
        <p:sp>
          <p:nvSpPr>
            <p:cNvPr id="575520" name="Rectangle 32"/>
            <p:cNvSpPr>
              <a:spLocks noChangeArrowheads="1"/>
            </p:cNvSpPr>
            <p:nvPr/>
          </p:nvSpPr>
          <p:spPr bwMode="auto">
            <a:xfrm>
              <a:off x="3156" y="2234"/>
              <a:ext cx="556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7.593</a:t>
              </a:r>
              <a:r>
                <a:rPr lang="pt-BR" sz="1600" b="1" u="none" baseline="30000"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lang="pt-BR" sz="16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5521" name="Rectangle 33"/>
            <p:cNvSpPr>
              <a:spLocks noChangeArrowheads="1"/>
            </p:cNvSpPr>
            <p:nvPr/>
          </p:nvSpPr>
          <p:spPr bwMode="auto">
            <a:xfrm>
              <a:off x="2541" y="2234"/>
              <a:ext cx="615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-</a:t>
              </a:r>
            </a:p>
          </p:txBody>
        </p:sp>
        <p:sp>
          <p:nvSpPr>
            <p:cNvPr id="575522" name="Rectangle 34"/>
            <p:cNvSpPr>
              <a:spLocks noChangeArrowheads="1"/>
            </p:cNvSpPr>
            <p:nvPr/>
          </p:nvSpPr>
          <p:spPr bwMode="auto">
            <a:xfrm>
              <a:off x="1927" y="2234"/>
              <a:ext cx="614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7.593</a:t>
              </a:r>
              <a:r>
                <a:rPr lang="pt-BR" sz="1600" b="1" u="none" baseline="30000">
                  <a:latin typeface="Arial" pitchFamily="34" charset="0"/>
                  <a:ea typeface="Times New Roman" pitchFamily="18" charset="0"/>
                  <a:cs typeface="Arial" pitchFamily="34" charset="0"/>
                </a:rPr>
                <a:t> ns</a:t>
              </a:r>
              <a:endParaRPr lang="pt-BR" sz="16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5523" name="Rectangle 35"/>
            <p:cNvSpPr>
              <a:spLocks noChangeArrowheads="1"/>
            </p:cNvSpPr>
            <p:nvPr/>
          </p:nvSpPr>
          <p:spPr bwMode="auto">
            <a:xfrm>
              <a:off x="1383" y="2234"/>
              <a:ext cx="544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3.484</a:t>
              </a:r>
              <a:r>
                <a:rPr lang="pt-BR" sz="1600" b="1" u="none" baseline="30000">
                  <a:latin typeface="Arial" pitchFamily="34" charset="0"/>
                  <a:ea typeface="Times New Roman" pitchFamily="18" charset="0"/>
                  <a:cs typeface="Arial" pitchFamily="34" charset="0"/>
                </a:rPr>
                <a:t>ns</a:t>
              </a:r>
              <a:endParaRPr lang="pt-BR" sz="16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5524" name="Rectangle 36"/>
            <p:cNvSpPr>
              <a:spLocks noChangeArrowheads="1"/>
            </p:cNvSpPr>
            <p:nvPr/>
          </p:nvSpPr>
          <p:spPr bwMode="auto">
            <a:xfrm>
              <a:off x="90" y="2234"/>
              <a:ext cx="1293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 (solteiro)</a:t>
              </a:r>
            </a:p>
          </p:txBody>
        </p:sp>
        <p:sp>
          <p:nvSpPr>
            <p:cNvPr id="575525" name="Rectangle 37"/>
            <p:cNvSpPr>
              <a:spLocks noChangeArrowheads="1"/>
            </p:cNvSpPr>
            <p:nvPr/>
          </p:nvSpPr>
          <p:spPr bwMode="auto">
            <a:xfrm>
              <a:off x="1383" y="1987"/>
              <a:ext cx="430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.....................................kg ha</a:t>
              </a:r>
              <a:r>
                <a:rPr lang="pt-BR" sz="1600" b="1" u="none" baseline="30000">
                  <a:latin typeface="Arial" pitchFamily="34" charset="0"/>
                  <a:ea typeface="Times New Roman" pitchFamily="18" charset="0"/>
                  <a:cs typeface="Arial" pitchFamily="34" charset="0"/>
                </a:rPr>
                <a:t>-1</a:t>
              </a:r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.........................</a:t>
              </a:r>
            </a:p>
          </p:txBody>
        </p:sp>
        <p:sp>
          <p:nvSpPr>
            <p:cNvPr id="575526" name="Rectangle 38"/>
            <p:cNvSpPr>
              <a:spLocks noChangeArrowheads="1"/>
            </p:cNvSpPr>
            <p:nvPr/>
          </p:nvSpPr>
          <p:spPr bwMode="auto">
            <a:xfrm>
              <a:off x="90" y="1987"/>
              <a:ext cx="1293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1600" b="1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27" name="Rectangle 39"/>
            <p:cNvSpPr>
              <a:spLocks noChangeArrowheads="1"/>
            </p:cNvSpPr>
            <p:nvPr/>
          </p:nvSpPr>
          <p:spPr bwMode="auto">
            <a:xfrm>
              <a:off x="3712" y="1698"/>
              <a:ext cx="743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sz="1600" b="1" u="none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Resíduo</a:t>
              </a:r>
              <a:r>
                <a:rPr lang="pt-BR" sz="1600" b="1" u="none" baseline="30000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(3)</a:t>
              </a:r>
              <a:endParaRPr lang="pt-BR" sz="1600" b="1" u="none" dirty="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5528" name="Rectangle 40"/>
            <p:cNvSpPr>
              <a:spLocks noChangeArrowheads="1"/>
            </p:cNvSpPr>
            <p:nvPr/>
          </p:nvSpPr>
          <p:spPr bwMode="auto">
            <a:xfrm>
              <a:off x="3156" y="1698"/>
              <a:ext cx="55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Total</a:t>
              </a:r>
              <a:r>
                <a:rPr lang="pt-BR" sz="1600" b="1" u="none" baseline="30000">
                  <a:latin typeface="Arial" pitchFamily="34" charset="0"/>
                  <a:ea typeface="Times New Roman" pitchFamily="18" charset="0"/>
                  <a:cs typeface="Arial" pitchFamily="34" charset="0"/>
                </a:rPr>
                <a:t>(2)</a:t>
              </a:r>
              <a:endParaRPr lang="pt-BR" sz="1600" b="1" u="none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5529" name="Rectangle 41"/>
            <p:cNvSpPr>
              <a:spLocks noChangeArrowheads="1"/>
            </p:cNvSpPr>
            <p:nvPr/>
          </p:nvSpPr>
          <p:spPr bwMode="auto">
            <a:xfrm>
              <a:off x="2426" y="1698"/>
              <a:ext cx="814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sz="1600" b="1" u="none" dirty="0" err="1">
                  <a:latin typeface="Arial" pitchFamily="34" charset="0"/>
                  <a:ea typeface="Times New Roman" pitchFamily="18" charset="0"/>
                  <a:cs typeface="Arial" pitchFamily="34" charset="0"/>
                </a:rPr>
                <a:t>braquiária</a:t>
              </a:r>
              <a:endParaRPr lang="pt-BR" sz="1600" b="1" u="none" dirty="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75530" name="Rectangle 42"/>
            <p:cNvSpPr>
              <a:spLocks noChangeArrowheads="1"/>
            </p:cNvSpPr>
            <p:nvPr/>
          </p:nvSpPr>
          <p:spPr bwMode="auto">
            <a:xfrm>
              <a:off x="1927" y="1698"/>
              <a:ext cx="499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milho</a:t>
              </a:r>
            </a:p>
          </p:txBody>
        </p:sp>
        <p:sp>
          <p:nvSpPr>
            <p:cNvPr id="575531" name="Rectangle 43"/>
            <p:cNvSpPr>
              <a:spLocks noChangeArrowheads="1"/>
            </p:cNvSpPr>
            <p:nvPr/>
          </p:nvSpPr>
          <p:spPr bwMode="auto">
            <a:xfrm>
              <a:off x="5023" y="1497"/>
              <a:ext cx="669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Grãos de milho</a:t>
              </a:r>
            </a:p>
          </p:txBody>
        </p:sp>
        <p:sp>
          <p:nvSpPr>
            <p:cNvPr id="575532" name="Rectangle 44"/>
            <p:cNvSpPr>
              <a:spLocks noChangeArrowheads="1"/>
            </p:cNvSpPr>
            <p:nvPr/>
          </p:nvSpPr>
          <p:spPr bwMode="auto">
            <a:xfrm>
              <a:off x="4407" y="1497"/>
              <a:ext cx="616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sz="1600" b="1" u="none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Grãos de soja</a:t>
              </a:r>
            </a:p>
          </p:txBody>
        </p:sp>
        <p:sp>
          <p:nvSpPr>
            <p:cNvPr id="575533" name="Rectangle 45"/>
            <p:cNvSpPr>
              <a:spLocks noChangeArrowheads="1"/>
            </p:cNvSpPr>
            <p:nvPr/>
          </p:nvSpPr>
          <p:spPr bwMode="auto">
            <a:xfrm>
              <a:off x="1927" y="1497"/>
              <a:ext cx="248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Massa seca</a:t>
              </a:r>
            </a:p>
          </p:txBody>
        </p:sp>
        <p:sp>
          <p:nvSpPr>
            <p:cNvPr id="575534" name="Rectangle 46"/>
            <p:cNvSpPr>
              <a:spLocks noChangeArrowheads="1"/>
            </p:cNvSpPr>
            <p:nvPr/>
          </p:nvSpPr>
          <p:spPr bwMode="auto">
            <a:xfrm>
              <a:off x="1383" y="1497"/>
              <a:ext cx="544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1600" b="1" u="none">
                  <a:latin typeface="Arial" pitchFamily="34" charset="0"/>
                  <a:ea typeface="Times New Roman" pitchFamily="18" charset="0"/>
                  <a:cs typeface="Arial" pitchFamily="34" charset="0"/>
                </a:rPr>
                <a:t>Grãos de milho</a:t>
              </a:r>
            </a:p>
          </p:txBody>
        </p:sp>
        <p:sp>
          <p:nvSpPr>
            <p:cNvPr id="575535" name="Rectangle 47"/>
            <p:cNvSpPr>
              <a:spLocks noChangeArrowheads="1"/>
            </p:cNvSpPr>
            <p:nvPr/>
          </p:nvSpPr>
          <p:spPr bwMode="auto">
            <a:xfrm>
              <a:off x="5023" y="1152"/>
              <a:ext cx="669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sz="1600" b="1" u="none" dirty="0">
                  <a:solidFill>
                    <a:srgbClr val="170ECC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Safrinha 2006</a:t>
              </a:r>
            </a:p>
          </p:txBody>
        </p:sp>
        <p:sp>
          <p:nvSpPr>
            <p:cNvPr id="575536" name="Rectangle 48"/>
            <p:cNvSpPr>
              <a:spLocks noChangeArrowheads="1"/>
            </p:cNvSpPr>
            <p:nvPr/>
          </p:nvSpPr>
          <p:spPr bwMode="auto">
            <a:xfrm>
              <a:off x="4407" y="1152"/>
              <a:ext cx="616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sz="1600" b="1" u="none" dirty="0">
                  <a:solidFill>
                    <a:srgbClr val="170ECC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Verão 2005/06</a:t>
              </a:r>
            </a:p>
          </p:txBody>
        </p:sp>
        <p:sp>
          <p:nvSpPr>
            <p:cNvPr id="575537" name="Rectangle 49"/>
            <p:cNvSpPr>
              <a:spLocks noChangeArrowheads="1"/>
            </p:cNvSpPr>
            <p:nvPr/>
          </p:nvSpPr>
          <p:spPr bwMode="auto">
            <a:xfrm>
              <a:off x="1383" y="1152"/>
              <a:ext cx="3024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sz="2400" b="1" u="none" dirty="0">
                  <a:solidFill>
                    <a:srgbClr val="170ECC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Safrinha 2005</a:t>
              </a:r>
            </a:p>
          </p:txBody>
        </p:sp>
        <p:sp>
          <p:nvSpPr>
            <p:cNvPr id="575538" name="Rectangle 50"/>
            <p:cNvSpPr>
              <a:spLocks noChangeArrowheads="1"/>
            </p:cNvSpPr>
            <p:nvPr/>
          </p:nvSpPr>
          <p:spPr bwMode="auto">
            <a:xfrm>
              <a:off x="90" y="1152"/>
              <a:ext cx="1293" cy="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pt-BR" sz="2000" b="1" u="none" dirty="0">
                  <a:solidFill>
                    <a:srgbClr val="170ECC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Tratamentos</a:t>
              </a:r>
              <a:r>
                <a:rPr lang="pt-BR" sz="2000" b="1" u="none" baseline="30000" dirty="0">
                  <a:solidFill>
                    <a:srgbClr val="170ECC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(1</a:t>
              </a:r>
              <a:r>
                <a:rPr lang="pt-BR" sz="1600" b="1" u="none" baseline="30000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575539" name="Line 51"/>
            <p:cNvSpPr>
              <a:spLocks noChangeShapeType="1"/>
            </p:cNvSpPr>
            <p:nvPr/>
          </p:nvSpPr>
          <p:spPr bwMode="auto">
            <a:xfrm>
              <a:off x="90" y="1152"/>
              <a:ext cx="560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40" name="Line 52"/>
            <p:cNvSpPr>
              <a:spLocks noChangeShapeType="1"/>
            </p:cNvSpPr>
            <p:nvPr/>
          </p:nvSpPr>
          <p:spPr bwMode="auto">
            <a:xfrm>
              <a:off x="90" y="3326"/>
              <a:ext cx="560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41" name="Line 53"/>
            <p:cNvSpPr>
              <a:spLocks noChangeShapeType="1"/>
            </p:cNvSpPr>
            <p:nvPr/>
          </p:nvSpPr>
          <p:spPr bwMode="auto">
            <a:xfrm>
              <a:off x="90" y="1152"/>
              <a:ext cx="0" cy="835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42" name="Line 54"/>
            <p:cNvSpPr>
              <a:spLocks noChangeShapeType="1"/>
            </p:cNvSpPr>
            <p:nvPr/>
          </p:nvSpPr>
          <p:spPr bwMode="auto">
            <a:xfrm>
              <a:off x="5692" y="1152"/>
              <a:ext cx="0" cy="345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43" name="Line 55"/>
            <p:cNvSpPr>
              <a:spLocks noChangeShapeType="1"/>
            </p:cNvSpPr>
            <p:nvPr/>
          </p:nvSpPr>
          <p:spPr bwMode="auto">
            <a:xfrm>
              <a:off x="90" y="1987"/>
              <a:ext cx="0" cy="247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44" name="Line 56"/>
            <p:cNvSpPr>
              <a:spLocks noChangeShapeType="1"/>
            </p:cNvSpPr>
            <p:nvPr/>
          </p:nvSpPr>
          <p:spPr bwMode="auto">
            <a:xfrm>
              <a:off x="5692" y="1497"/>
              <a:ext cx="0" cy="490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45" name="Line 57"/>
            <p:cNvSpPr>
              <a:spLocks noChangeShapeType="1"/>
            </p:cNvSpPr>
            <p:nvPr/>
          </p:nvSpPr>
          <p:spPr bwMode="auto">
            <a:xfrm>
              <a:off x="5692" y="1987"/>
              <a:ext cx="0" cy="247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46" name="Line 58"/>
            <p:cNvSpPr>
              <a:spLocks noChangeShapeType="1"/>
            </p:cNvSpPr>
            <p:nvPr/>
          </p:nvSpPr>
          <p:spPr bwMode="auto">
            <a:xfrm>
              <a:off x="90" y="2234"/>
              <a:ext cx="0" cy="274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47" name="Line 59"/>
            <p:cNvSpPr>
              <a:spLocks noChangeShapeType="1"/>
            </p:cNvSpPr>
            <p:nvPr/>
          </p:nvSpPr>
          <p:spPr bwMode="auto">
            <a:xfrm>
              <a:off x="5692" y="2234"/>
              <a:ext cx="0" cy="274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48" name="Line 60"/>
            <p:cNvSpPr>
              <a:spLocks noChangeShapeType="1"/>
            </p:cNvSpPr>
            <p:nvPr/>
          </p:nvSpPr>
          <p:spPr bwMode="auto">
            <a:xfrm>
              <a:off x="90" y="2508"/>
              <a:ext cx="0" cy="273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49" name="Line 61"/>
            <p:cNvSpPr>
              <a:spLocks noChangeShapeType="1"/>
            </p:cNvSpPr>
            <p:nvPr/>
          </p:nvSpPr>
          <p:spPr bwMode="auto">
            <a:xfrm>
              <a:off x="5692" y="2508"/>
              <a:ext cx="0" cy="273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50" name="Line 62"/>
            <p:cNvSpPr>
              <a:spLocks noChangeShapeType="1"/>
            </p:cNvSpPr>
            <p:nvPr/>
          </p:nvSpPr>
          <p:spPr bwMode="auto">
            <a:xfrm>
              <a:off x="90" y="2781"/>
              <a:ext cx="0" cy="273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51" name="Line 63"/>
            <p:cNvSpPr>
              <a:spLocks noChangeShapeType="1"/>
            </p:cNvSpPr>
            <p:nvPr/>
          </p:nvSpPr>
          <p:spPr bwMode="auto">
            <a:xfrm>
              <a:off x="5692" y="2781"/>
              <a:ext cx="0" cy="273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52" name="Line 64"/>
            <p:cNvSpPr>
              <a:spLocks noChangeShapeType="1"/>
            </p:cNvSpPr>
            <p:nvPr/>
          </p:nvSpPr>
          <p:spPr bwMode="auto">
            <a:xfrm>
              <a:off x="90" y="3054"/>
              <a:ext cx="0" cy="272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53" name="Line 65"/>
            <p:cNvSpPr>
              <a:spLocks noChangeShapeType="1"/>
            </p:cNvSpPr>
            <p:nvPr/>
          </p:nvSpPr>
          <p:spPr bwMode="auto">
            <a:xfrm>
              <a:off x="5692" y="3054"/>
              <a:ext cx="0" cy="272"/>
            </a:xfrm>
            <a:prstGeom prst="line">
              <a:avLst/>
            </a:pr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54" name="Line 66"/>
            <p:cNvSpPr>
              <a:spLocks noChangeShapeType="1"/>
            </p:cNvSpPr>
            <p:nvPr/>
          </p:nvSpPr>
          <p:spPr bwMode="auto">
            <a:xfrm>
              <a:off x="90" y="1987"/>
              <a:ext cx="560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5555" name="Line 67"/>
            <p:cNvSpPr>
              <a:spLocks noChangeShapeType="1"/>
            </p:cNvSpPr>
            <p:nvPr/>
          </p:nvSpPr>
          <p:spPr bwMode="auto">
            <a:xfrm>
              <a:off x="1927" y="1698"/>
              <a:ext cx="24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6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5556" name="Rectangle 68"/>
          <p:cNvSpPr>
            <a:spLocks noChangeArrowheads="1"/>
          </p:cNvSpPr>
          <p:nvPr/>
        </p:nvSpPr>
        <p:spPr bwMode="auto">
          <a:xfrm>
            <a:off x="179388" y="5519738"/>
            <a:ext cx="62166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pt-BR" sz="1400" b="0" u="none" baseline="30000">
                <a:latin typeface="Times New Roman" pitchFamily="18" charset="0"/>
              </a:rPr>
              <a:t>(1)</a:t>
            </a:r>
            <a:r>
              <a:rPr lang="pt-BR" sz="1400" b="0" u="none">
                <a:latin typeface="Times New Roman" pitchFamily="18" charset="0"/>
              </a:rPr>
              <a:t> Médias dos três locais.</a:t>
            </a:r>
          </a:p>
          <a:p>
            <a:r>
              <a:rPr lang="pt-BR" sz="1400" b="0" u="none" baseline="30000">
                <a:latin typeface="Times New Roman" pitchFamily="18" charset="0"/>
              </a:rPr>
              <a:t>(2)</a:t>
            </a:r>
            <a:r>
              <a:rPr lang="pt-BR" sz="1400" b="0" u="none">
                <a:latin typeface="Times New Roman" pitchFamily="18" charset="0"/>
              </a:rPr>
              <a:t>Rendimento de massa do milho e da espécie em consórcio.</a:t>
            </a:r>
          </a:p>
          <a:p>
            <a:r>
              <a:rPr lang="pt-BR" sz="1400" b="0" u="none" baseline="30000">
                <a:latin typeface="Times New Roman" pitchFamily="18" charset="0"/>
              </a:rPr>
              <a:t>(3)</a:t>
            </a:r>
            <a:r>
              <a:rPr lang="pt-BR" sz="1400" b="0" u="none">
                <a:latin typeface="Times New Roman" pitchFamily="18" charset="0"/>
              </a:rPr>
              <a:t>Massa seca de resíduos vegetais encontrados no solo, durante a semeadura da soja.</a:t>
            </a:r>
          </a:p>
          <a:p>
            <a:r>
              <a:rPr lang="pt-BR" sz="1400" b="0" u="none" baseline="30000">
                <a:latin typeface="Times New Roman" pitchFamily="18" charset="0"/>
              </a:rPr>
              <a:t>ns</a:t>
            </a:r>
            <a:r>
              <a:rPr lang="pt-BR" sz="1400" b="0" u="none">
                <a:latin typeface="Times New Roman" pitchFamily="18" charset="0"/>
              </a:rPr>
              <a:t>Não significativo pelo teste de Tukey  a 5% de probabilidade.</a:t>
            </a:r>
          </a:p>
          <a:p>
            <a:r>
              <a:rPr lang="en-US" sz="1400" u="none"/>
              <a:t>Fonte</a:t>
            </a:r>
            <a:r>
              <a:rPr lang="en-US" sz="1400" b="0" u="none"/>
              <a:t>: Ceccon, 2007. </a:t>
            </a:r>
            <a:r>
              <a:rPr lang="en-US" sz="1400" u="none"/>
              <a:t>Revista Plantio Direto</a:t>
            </a:r>
            <a:r>
              <a:rPr lang="en-US" sz="1400" b="0" u="none"/>
              <a:t>. n. 97 p.17-20.</a:t>
            </a:r>
            <a:endParaRPr lang="pt-BR" sz="1400" b="0" u="none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Economica</a:t>
            </a:r>
            <a:endParaRPr lang="pt-BR" sz="800">
              <a:solidFill>
                <a:schemeClr val="bg1"/>
              </a:solidFill>
            </a:endParaRPr>
          </a:p>
        </p:txBody>
      </p:sp>
      <p:grpSp>
        <p:nvGrpSpPr>
          <p:cNvPr id="2" name="Group 3"/>
          <p:cNvGrpSpPr>
            <a:grpSpLocks noRot="1"/>
          </p:cNvGrpSpPr>
          <p:nvPr/>
        </p:nvGrpSpPr>
        <p:grpSpPr bwMode="auto">
          <a:xfrm>
            <a:off x="468313" y="1142984"/>
            <a:ext cx="8532812" cy="4500593"/>
            <a:chOff x="295" y="1162"/>
            <a:chExt cx="5375" cy="2318"/>
          </a:xfrm>
        </p:grpSpPr>
        <p:sp>
          <p:nvSpPr>
            <p:cNvPr id="576516" name="Rectangle 4"/>
            <p:cNvSpPr>
              <a:spLocks noChangeArrowheads="1"/>
            </p:cNvSpPr>
            <p:nvPr/>
          </p:nvSpPr>
          <p:spPr bwMode="auto">
            <a:xfrm>
              <a:off x="5430" y="3064"/>
              <a:ext cx="172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r>
                <a:rPr lang="pt-BR" b="1" u="none">
                  <a:cs typeface="Times New Roman" pitchFamily="18" charset="0"/>
                </a:rPr>
                <a:t> </a:t>
              </a:r>
              <a:endParaRPr lang="pt-BR" b="1" u="none"/>
            </a:p>
          </p:txBody>
        </p:sp>
        <p:sp>
          <p:nvSpPr>
            <p:cNvPr id="576517" name="Rectangle 5"/>
            <p:cNvSpPr>
              <a:spLocks noChangeArrowheads="1"/>
            </p:cNvSpPr>
            <p:nvPr/>
          </p:nvSpPr>
          <p:spPr bwMode="auto">
            <a:xfrm>
              <a:off x="4694" y="3064"/>
              <a:ext cx="73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 dirty="0">
                  <a:ea typeface="Times New Roman" pitchFamily="18" charset="0"/>
                  <a:cs typeface="Arial" charset="0"/>
                </a:rPr>
                <a:t>16</a:t>
              </a:r>
            </a:p>
          </p:txBody>
        </p:sp>
        <p:sp>
          <p:nvSpPr>
            <p:cNvPr id="576518" name="Rectangle 6"/>
            <p:cNvSpPr>
              <a:spLocks noChangeArrowheads="1"/>
            </p:cNvSpPr>
            <p:nvPr/>
          </p:nvSpPr>
          <p:spPr bwMode="auto">
            <a:xfrm>
              <a:off x="3595" y="3064"/>
              <a:ext cx="1099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 dirty="0">
                  <a:ea typeface="Times New Roman" pitchFamily="18" charset="0"/>
                  <a:cs typeface="Arial" charset="0"/>
                </a:rPr>
                <a:t>528,00</a:t>
              </a:r>
            </a:p>
          </p:txBody>
        </p:sp>
        <p:sp>
          <p:nvSpPr>
            <p:cNvPr id="576519" name="Rectangle 7"/>
            <p:cNvSpPr>
              <a:spLocks noChangeArrowheads="1"/>
            </p:cNvSpPr>
            <p:nvPr/>
          </p:nvSpPr>
          <p:spPr bwMode="auto">
            <a:xfrm>
              <a:off x="2950" y="3064"/>
              <a:ext cx="645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 dirty="0">
                  <a:ea typeface="Times New Roman" pitchFamily="18" charset="0"/>
                  <a:cs typeface="Arial" charset="0"/>
                </a:rPr>
                <a:t>3.281,00</a:t>
              </a:r>
            </a:p>
          </p:txBody>
        </p:sp>
        <p:sp>
          <p:nvSpPr>
            <p:cNvPr id="576520" name="Rectangle 8"/>
            <p:cNvSpPr>
              <a:spLocks noChangeArrowheads="1"/>
            </p:cNvSpPr>
            <p:nvPr/>
          </p:nvSpPr>
          <p:spPr bwMode="auto">
            <a:xfrm>
              <a:off x="2290" y="3064"/>
              <a:ext cx="6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 dirty="0">
                  <a:ea typeface="Times New Roman" pitchFamily="18" charset="0"/>
                  <a:cs typeface="Arial" charset="0"/>
                </a:rPr>
                <a:t>2.753,00</a:t>
              </a:r>
            </a:p>
          </p:txBody>
        </p:sp>
        <p:sp>
          <p:nvSpPr>
            <p:cNvPr id="576521" name="Rectangle 9"/>
            <p:cNvSpPr>
              <a:spLocks noChangeArrowheads="1"/>
            </p:cNvSpPr>
            <p:nvPr/>
          </p:nvSpPr>
          <p:spPr bwMode="auto">
            <a:xfrm>
              <a:off x="295" y="3064"/>
              <a:ext cx="199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2000" b="1" u="none" dirty="0">
                  <a:ea typeface="Times New Roman" pitchFamily="18" charset="0"/>
                  <a:cs typeface="Arial" charset="0"/>
                </a:rPr>
                <a:t>Milho safrinha + </a:t>
              </a:r>
              <a:r>
                <a:rPr lang="pt-BR" sz="2000" b="1" dirty="0" err="1" smtClean="0">
                  <a:ea typeface="Times New Roman" pitchFamily="18" charset="0"/>
                  <a:cs typeface="Arial" charset="0"/>
                </a:rPr>
                <a:t>R</a:t>
              </a:r>
              <a:r>
                <a:rPr lang="pt-BR" sz="2000" b="1" u="none" dirty="0" err="1" smtClean="0">
                  <a:ea typeface="Times New Roman" pitchFamily="18" charset="0"/>
                  <a:cs typeface="Arial" charset="0"/>
                </a:rPr>
                <a:t>uziziensis</a:t>
              </a:r>
              <a:endParaRPr lang="pt-BR" sz="2000" b="1" u="none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6522" name="Rectangle 10"/>
            <p:cNvSpPr>
              <a:spLocks noChangeArrowheads="1"/>
            </p:cNvSpPr>
            <p:nvPr/>
          </p:nvSpPr>
          <p:spPr bwMode="auto">
            <a:xfrm>
              <a:off x="5430" y="2708"/>
              <a:ext cx="172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r>
                <a:rPr lang="pt-BR" b="1" u="none">
                  <a:cs typeface="Times New Roman" pitchFamily="18" charset="0"/>
                </a:rPr>
                <a:t> </a:t>
              </a:r>
              <a:endParaRPr lang="pt-BR" b="1" u="none"/>
            </a:p>
          </p:txBody>
        </p:sp>
        <p:sp>
          <p:nvSpPr>
            <p:cNvPr id="576523" name="Rectangle 11"/>
            <p:cNvSpPr>
              <a:spLocks noChangeArrowheads="1"/>
            </p:cNvSpPr>
            <p:nvPr/>
          </p:nvSpPr>
          <p:spPr bwMode="auto">
            <a:xfrm>
              <a:off x="4694" y="2708"/>
              <a:ext cx="736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11</a:t>
              </a:r>
            </a:p>
          </p:txBody>
        </p:sp>
        <p:sp>
          <p:nvSpPr>
            <p:cNvPr id="576524" name="Rectangle 12"/>
            <p:cNvSpPr>
              <a:spLocks noChangeArrowheads="1"/>
            </p:cNvSpPr>
            <p:nvPr/>
          </p:nvSpPr>
          <p:spPr bwMode="auto">
            <a:xfrm>
              <a:off x="3595" y="2708"/>
              <a:ext cx="1099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369,00</a:t>
              </a:r>
            </a:p>
          </p:txBody>
        </p:sp>
        <p:sp>
          <p:nvSpPr>
            <p:cNvPr id="576525" name="Rectangle 13"/>
            <p:cNvSpPr>
              <a:spLocks noChangeArrowheads="1"/>
            </p:cNvSpPr>
            <p:nvPr/>
          </p:nvSpPr>
          <p:spPr bwMode="auto">
            <a:xfrm>
              <a:off x="2950" y="2708"/>
              <a:ext cx="645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3.142,00</a:t>
              </a:r>
            </a:p>
          </p:txBody>
        </p:sp>
        <p:sp>
          <p:nvSpPr>
            <p:cNvPr id="576526" name="Rectangle 14"/>
            <p:cNvSpPr>
              <a:spLocks noChangeArrowheads="1"/>
            </p:cNvSpPr>
            <p:nvPr/>
          </p:nvSpPr>
          <p:spPr bwMode="auto">
            <a:xfrm>
              <a:off x="2290" y="2708"/>
              <a:ext cx="660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2.773,00</a:t>
              </a:r>
            </a:p>
          </p:txBody>
        </p:sp>
        <p:sp>
          <p:nvSpPr>
            <p:cNvPr id="576527" name="Rectangle 15"/>
            <p:cNvSpPr>
              <a:spLocks noChangeArrowheads="1"/>
            </p:cNvSpPr>
            <p:nvPr/>
          </p:nvSpPr>
          <p:spPr bwMode="auto">
            <a:xfrm>
              <a:off x="295" y="2708"/>
              <a:ext cx="199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2000" b="1" u="none" dirty="0">
                  <a:ea typeface="Times New Roman" pitchFamily="18" charset="0"/>
                  <a:cs typeface="Arial" charset="0"/>
                </a:rPr>
                <a:t>Milho safrinha + </a:t>
              </a:r>
              <a:r>
                <a:rPr lang="pt-BR" sz="2000" b="1" u="none" dirty="0" smtClean="0">
                  <a:ea typeface="Times New Roman" pitchFamily="18" charset="0"/>
                  <a:cs typeface="Arial" charset="0"/>
                </a:rPr>
                <a:t> </a:t>
              </a:r>
              <a:r>
                <a:rPr lang="pt-BR" sz="2000" b="1" u="none" dirty="0" err="1" smtClean="0">
                  <a:ea typeface="Times New Roman" pitchFamily="18" charset="0"/>
                  <a:cs typeface="Arial" charset="0"/>
                </a:rPr>
                <a:t>Marandu</a:t>
              </a:r>
              <a:endParaRPr lang="pt-BR" sz="2000" b="1" u="none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6528" name="Rectangle 16"/>
            <p:cNvSpPr>
              <a:spLocks noChangeArrowheads="1"/>
            </p:cNvSpPr>
            <p:nvPr/>
          </p:nvSpPr>
          <p:spPr bwMode="auto">
            <a:xfrm>
              <a:off x="5430" y="2461"/>
              <a:ext cx="172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r>
                <a:rPr lang="pt-BR" b="1" u="none">
                  <a:cs typeface="Times New Roman" pitchFamily="18" charset="0"/>
                </a:rPr>
                <a:t> </a:t>
              </a:r>
              <a:endParaRPr lang="pt-BR" b="1" u="none"/>
            </a:p>
          </p:txBody>
        </p:sp>
        <p:sp>
          <p:nvSpPr>
            <p:cNvPr id="576529" name="Rectangle 17"/>
            <p:cNvSpPr>
              <a:spLocks noChangeArrowheads="1"/>
            </p:cNvSpPr>
            <p:nvPr/>
          </p:nvSpPr>
          <p:spPr bwMode="auto">
            <a:xfrm>
              <a:off x="4694" y="2461"/>
              <a:ext cx="736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18</a:t>
              </a:r>
            </a:p>
          </p:txBody>
        </p:sp>
        <p:sp>
          <p:nvSpPr>
            <p:cNvPr id="576530" name="Rectangle 18"/>
            <p:cNvSpPr>
              <a:spLocks noChangeArrowheads="1"/>
            </p:cNvSpPr>
            <p:nvPr/>
          </p:nvSpPr>
          <p:spPr bwMode="auto">
            <a:xfrm>
              <a:off x="3595" y="2461"/>
              <a:ext cx="109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622,00</a:t>
              </a:r>
            </a:p>
          </p:txBody>
        </p:sp>
        <p:sp>
          <p:nvSpPr>
            <p:cNvPr id="576531" name="Rectangle 19"/>
            <p:cNvSpPr>
              <a:spLocks noChangeArrowheads="1"/>
            </p:cNvSpPr>
            <p:nvPr/>
          </p:nvSpPr>
          <p:spPr bwMode="auto">
            <a:xfrm>
              <a:off x="2950" y="2461"/>
              <a:ext cx="645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3.390,00</a:t>
              </a:r>
            </a:p>
          </p:txBody>
        </p:sp>
        <p:sp>
          <p:nvSpPr>
            <p:cNvPr id="576532" name="Rectangle 20"/>
            <p:cNvSpPr>
              <a:spLocks noChangeArrowheads="1"/>
            </p:cNvSpPr>
            <p:nvPr/>
          </p:nvSpPr>
          <p:spPr bwMode="auto">
            <a:xfrm>
              <a:off x="2290" y="2461"/>
              <a:ext cx="660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2.768,00</a:t>
              </a:r>
            </a:p>
          </p:txBody>
        </p:sp>
        <p:sp>
          <p:nvSpPr>
            <p:cNvPr id="576533" name="Rectangle 21"/>
            <p:cNvSpPr>
              <a:spLocks noChangeArrowheads="1"/>
            </p:cNvSpPr>
            <p:nvPr/>
          </p:nvSpPr>
          <p:spPr bwMode="auto">
            <a:xfrm>
              <a:off x="295" y="2461"/>
              <a:ext cx="1995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2000" b="1" u="none" dirty="0">
                  <a:ea typeface="Times New Roman" pitchFamily="18" charset="0"/>
                  <a:cs typeface="Arial" charset="0"/>
                </a:rPr>
                <a:t>Milho safrinha + Tanzânia</a:t>
              </a:r>
            </a:p>
          </p:txBody>
        </p:sp>
        <p:sp>
          <p:nvSpPr>
            <p:cNvPr id="576534" name="Rectangle 22"/>
            <p:cNvSpPr>
              <a:spLocks noChangeArrowheads="1"/>
            </p:cNvSpPr>
            <p:nvPr/>
          </p:nvSpPr>
          <p:spPr bwMode="auto">
            <a:xfrm>
              <a:off x="5430" y="2213"/>
              <a:ext cx="17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r>
                <a:rPr lang="pt-BR" b="1" u="none">
                  <a:cs typeface="Times New Roman" pitchFamily="18" charset="0"/>
                </a:rPr>
                <a:t> </a:t>
              </a:r>
              <a:endParaRPr lang="pt-BR" b="1" u="none"/>
            </a:p>
          </p:txBody>
        </p:sp>
        <p:sp>
          <p:nvSpPr>
            <p:cNvPr id="576535" name="Rectangle 23"/>
            <p:cNvSpPr>
              <a:spLocks noChangeArrowheads="1"/>
            </p:cNvSpPr>
            <p:nvPr/>
          </p:nvSpPr>
          <p:spPr bwMode="auto">
            <a:xfrm>
              <a:off x="4694" y="2213"/>
              <a:ext cx="736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 dirty="0">
                  <a:ea typeface="Times New Roman" pitchFamily="18" charset="0"/>
                  <a:cs typeface="Arial" charset="0"/>
                </a:rPr>
                <a:t>1</a:t>
              </a:r>
            </a:p>
          </p:txBody>
        </p:sp>
        <p:sp>
          <p:nvSpPr>
            <p:cNvPr id="576536" name="Rectangle 24"/>
            <p:cNvSpPr>
              <a:spLocks noChangeArrowheads="1"/>
            </p:cNvSpPr>
            <p:nvPr/>
          </p:nvSpPr>
          <p:spPr bwMode="auto">
            <a:xfrm>
              <a:off x="3595" y="2213"/>
              <a:ext cx="109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25,00</a:t>
              </a:r>
            </a:p>
          </p:txBody>
        </p:sp>
        <p:sp>
          <p:nvSpPr>
            <p:cNvPr id="576537" name="Rectangle 25"/>
            <p:cNvSpPr>
              <a:spLocks noChangeArrowheads="1"/>
            </p:cNvSpPr>
            <p:nvPr/>
          </p:nvSpPr>
          <p:spPr bwMode="auto">
            <a:xfrm>
              <a:off x="2950" y="2213"/>
              <a:ext cx="645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2.741,00</a:t>
              </a:r>
            </a:p>
          </p:txBody>
        </p:sp>
        <p:sp>
          <p:nvSpPr>
            <p:cNvPr id="576538" name="Rectangle 26"/>
            <p:cNvSpPr>
              <a:spLocks noChangeArrowheads="1"/>
            </p:cNvSpPr>
            <p:nvPr/>
          </p:nvSpPr>
          <p:spPr bwMode="auto">
            <a:xfrm>
              <a:off x="2290" y="2213"/>
              <a:ext cx="660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2.716,00</a:t>
              </a:r>
            </a:p>
          </p:txBody>
        </p:sp>
        <p:sp>
          <p:nvSpPr>
            <p:cNvPr id="576539" name="Rectangle 27"/>
            <p:cNvSpPr>
              <a:spLocks noChangeArrowheads="1"/>
            </p:cNvSpPr>
            <p:nvPr/>
          </p:nvSpPr>
          <p:spPr bwMode="auto">
            <a:xfrm>
              <a:off x="295" y="2213"/>
              <a:ext cx="1995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/>
              <a:r>
                <a:rPr lang="pt-BR" sz="2000" b="1" u="none" dirty="0">
                  <a:ea typeface="Times New Roman" pitchFamily="18" charset="0"/>
                  <a:cs typeface="Arial" charset="0"/>
                </a:rPr>
                <a:t>Milho safrinha (solteiro)</a:t>
              </a:r>
            </a:p>
          </p:txBody>
        </p:sp>
        <p:sp>
          <p:nvSpPr>
            <p:cNvPr id="576540" name="Rectangle 28"/>
            <p:cNvSpPr>
              <a:spLocks noChangeArrowheads="1"/>
            </p:cNvSpPr>
            <p:nvPr/>
          </p:nvSpPr>
          <p:spPr bwMode="auto">
            <a:xfrm>
              <a:off x="5430" y="1797"/>
              <a:ext cx="172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r>
                <a:rPr lang="pt-BR" b="1" u="none">
                  <a:cs typeface="Times New Roman" pitchFamily="18" charset="0"/>
                </a:rPr>
                <a:t> </a:t>
              </a:r>
              <a:endParaRPr lang="pt-BR" b="1" u="none"/>
            </a:p>
          </p:txBody>
        </p:sp>
        <p:sp>
          <p:nvSpPr>
            <p:cNvPr id="576541" name="Rectangle 29"/>
            <p:cNvSpPr>
              <a:spLocks noChangeArrowheads="1"/>
            </p:cNvSpPr>
            <p:nvPr/>
          </p:nvSpPr>
          <p:spPr bwMode="auto">
            <a:xfrm>
              <a:off x="4694" y="1797"/>
              <a:ext cx="736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(%)</a:t>
              </a:r>
            </a:p>
          </p:txBody>
        </p:sp>
        <p:sp>
          <p:nvSpPr>
            <p:cNvPr id="576542" name="Rectangle 30"/>
            <p:cNvSpPr>
              <a:spLocks noChangeArrowheads="1"/>
            </p:cNvSpPr>
            <p:nvPr/>
          </p:nvSpPr>
          <p:spPr bwMode="auto">
            <a:xfrm>
              <a:off x="2290" y="1797"/>
              <a:ext cx="2404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........................R$ ha</a:t>
              </a:r>
              <a:r>
                <a:rPr lang="pt-BR" b="1" u="none" baseline="30000">
                  <a:ea typeface="Times New Roman" pitchFamily="18" charset="0"/>
                  <a:cs typeface="Arial" charset="0"/>
                </a:rPr>
                <a:t>-1</a:t>
              </a:r>
              <a:r>
                <a:rPr lang="pt-BR" b="1" u="none">
                  <a:ea typeface="Times New Roman" pitchFamily="18" charset="0"/>
                  <a:cs typeface="Arial" charset="0"/>
                </a:rPr>
                <a:t>........................</a:t>
              </a:r>
            </a:p>
          </p:txBody>
        </p:sp>
        <p:sp>
          <p:nvSpPr>
            <p:cNvPr id="576543" name="Rectangle 31"/>
            <p:cNvSpPr>
              <a:spLocks noChangeArrowheads="1"/>
            </p:cNvSpPr>
            <p:nvPr/>
          </p:nvSpPr>
          <p:spPr bwMode="auto">
            <a:xfrm>
              <a:off x="295" y="1797"/>
              <a:ext cx="1995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b="1" u="none"/>
            </a:p>
          </p:txBody>
        </p:sp>
        <p:sp>
          <p:nvSpPr>
            <p:cNvPr id="576544" name="Rectangle 32"/>
            <p:cNvSpPr>
              <a:spLocks noChangeArrowheads="1"/>
            </p:cNvSpPr>
            <p:nvPr/>
          </p:nvSpPr>
          <p:spPr bwMode="auto">
            <a:xfrm>
              <a:off x="4635" y="1162"/>
              <a:ext cx="103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b="1" u="none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Retorno econômico</a:t>
              </a:r>
              <a:r>
                <a:rPr lang="pt-BR" b="1" u="none" baseline="30000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(1</a:t>
              </a:r>
              <a:r>
                <a:rPr lang="pt-BR" b="1" u="none" baseline="30000" dirty="0">
                  <a:ea typeface="Times New Roman" pitchFamily="18" charset="0"/>
                  <a:cs typeface="Arial" charset="0"/>
                </a:rPr>
                <a:t>)</a:t>
              </a:r>
              <a:endParaRPr lang="pt-BR" b="1" u="none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6545" name="Rectangle 33"/>
            <p:cNvSpPr>
              <a:spLocks noChangeArrowheads="1"/>
            </p:cNvSpPr>
            <p:nvPr/>
          </p:nvSpPr>
          <p:spPr bwMode="auto">
            <a:xfrm>
              <a:off x="3595" y="1162"/>
              <a:ext cx="1099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Margem líquida (receita-custo)</a:t>
              </a:r>
            </a:p>
          </p:txBody>
        </p:sp>
        <p:sp>
          <p:nvSpPr>
            <p:cNvPr id="576546" name="Rectangle 34"/>
            <p:cNvSpPr>
              <a:spLocks noChangeArrowheads="1"/>
            </p:cNvSpPr>
            <p:nvPr/>
          </p:nvSpPr>
          <p:spPr bwMode="auto">
            <a:xfrm>
              <a:off x="2835" y="1162"/>
              <a:ext cx="760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Receita</a:t>
              </a:r>
            </a:p>
          </p:txBody>
        </p:sp>
        <p:sp>
          <p:nvSpPr>
            <p:cNvPr id="576547" name="Rectangle 35"/>
            <p:cNvSpPr>
              <a:spLocks noChangeArrowheads="1"/>
            </p:cNvSpPr>
            <p:nvPr/>
          </p:nvSpPr>
          <p:spPr bwMode="auto">
            <a:xfrm>
              <a:off x="2290" y="1162"/>
              <a:ext cx="54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pt-BR" b="1" u="none">
                  <a:ea typeface="Times New Roman" pitchFamily="18" charset="0"/>
                  <a:cs typeface="Arial" charset="0"/>
                </a:rPr>
                <a:t>Custo</a:t>
              </a:r>
            </a:p>
          </p:txBody>
        </p:sp>
        <p:sp>
          <p:nvSpPr>
            <p:cNvPr id="576548" name="Rectangle 36"/>
            <p:cNvSpPr>
              <a:spLocks noChangeArrowheads="1"/>
            </p:cNvSpPr>
            <p:nvPr/>
          </p:nvSpPr>
          <p:spPr bwMode="auto">
            <a:xfrm>
              <a:off x="295" y="1162"/>
              <a:ext cx="199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r>
                <a:rPr lang="pt-BR" sz="2000" b="1" u="none" dirty="0">
                  <a:ea typeface="Times New Roman" pitchFamily="18" charset="0"/>
                  <a:cs typeface="Arial" charset="0"/>
                </a:rPr>
                <a:t>Tratamentos </a:t>
              </a:r>
            </a:p>
          </p:txBody>
        </p:sp>
        <p:sp>
          <p:nvSpPr>
            <p:cNvPr id="576549" name="Line 37"/>
            <p:cNvSpPr>
              <a:spLocks noChangeShapeType="1"/>
            </p:cNvSpPr>
            <p:nvPr/>
          </p:nvSpPr>
          <p:spPr bwMode="auto">
            <a:xfrm>
              <a:off x="295" y="1162"/>
              <a:ext cx="530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50" name="Line 38"/>
            <p:cNvSpPr>
              <a:spLocks noChangeShapeType="1"/>
            </p:cNvSpPr>
            <p:nvPr/>
          </p:nvSpPr>
          <p:spPr bwMode="auto">
            <a:xfrm>
              <a:off x="295" y="3333"/>
              <a:ext cx="530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51" name="Line 39"/>
            <p:cNvSpPr>
              <a:spLocks noChangeShapeType="1"/>
            </p:cNvSpPr>
            <p:nvPr/>
          </p:nvSpPr>
          <p:spPr bwMode="auto">
            <a:xfrm>
              <a:off x="295" y="1162"/>
              <a:ext cx="0" cy="63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52" name="Line 40"/>
            <p:cNvSpPr>
              <a:spLocks noChangeShapeType="1"/>
            </p:cNvSpPr>
            <p:nvPr/>
          </p:nvSpPr>
          <p:spPr bwMode="auto">
            <a:xfrm>
              <a:off x="5602" y="1162"/>
              <a:ext cx="0" cy="63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53" name="Line 41"/>
            <p:cNvSpPr>
              <a:spLocks noChangeShapeType="1"/>
            </p:cNvSpPr>
            <p:nvPr/>
          </p:nvSpPr>
          <p:spPr bwMode="auto">
            <a:xfrm>
              <a:off x="295" y="1797"/>
              <a:ext cx="530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54" name="Line 42"/>
            <p:cNvSpPr>
              <a:spLocks noChangeShapeType="1"/>
            </p:cNvSpPr>
            <p:nvPr/>
          </p:nvSpPr>
          <p:spPr bwMode="auto">
            <a:xfrm>
              <a:off x="295" y="1797"/>
              <a:ext cx="0" cy="41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55" name="Line 43"/>
            <p:cNvSpPr>
              <a:spLocks noChangeShapeType="1"/>
            </p:cNvSpPr>
            <p:nvPr/>
          </p:nvSpPr>
          <p:spPr bwMode="auto">
            <a:xfrm>
              <a:off x="5602" y="1797"/>
              <a:ext cx="0" cy="41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56" name="Line 44"/>
            <p:cNvSpPr>
              <a:spLocks noChangeShapeType="1"/>
            </p:cNvSpPr>
            <p:nvPr/>
          </p:nvSpPr>
          <p:spPr bwMode="auto">
            <a:xfrm>
              <a:off x="295" y="2213"/>
              <a:ext cx="0" cy="248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57" name="Line 45"/>
            <p:cNvSpPr>
              <a:spLocks noChangeShapeType="1"/>
            </p:cNvSpPr>
            <p:nvPr/>
          </p:nvSpPr>
          <p:spPr bwMode="auto">
            <a:xfrm>
              <a:off x="5602" y="2213"/>
              <a:ext cx="0" cy="248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58" name="Line 46"/>
            <p:cNvSpPr>
              <a:spLocks noChangeShapeType="1"/>
            </p:cNvSpPr>
            <p:nvPr/>
          </p:nvSpPr>
          <p:spPr bwMode="auto">
            <a:xfrm>
              <a:off x="295" y="2461"/>
              <a:ext cx="0" cy="247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59" name="Line 47"/>
            <p:cNvSpPr>
              <a:spLocks noChangeShapeType="1"/>
            </p:cNvSpPr>
            <p:nvPr/>
          </p:nvSpPr>
          <p:spPr bwMode="auto">
            <a:xfrm>
              <a:off x="5602" y="2461"/>
              <a:ext cx="0" cy="247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60" name="Line 48"/>
            <p:cNvSpPr>
              <a:spLocks noChangeShapeType="1"/>
            </p:cNvSpPr>
            <p:nvPr/>
          </p:nvSpPr>
          <p:spPr bwMode="auto">
            <a:xfrm>
              <a:off x="295" y="2708"/>
              <a:ext cx="0" cy="35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61" name="Line 49"/>
            <p:cNvSpPr>
              <a:spLocks noChangeShapeType="1"/>
            </p:cNvSpPr>
            <p:nvPr/>
          </p:nvSpPr>
          <p:spPr bwMode="auto">
            <a:xfrm>
              <a:off x="5602" y="2708"/>
              <a:ext cx="0" cy="35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62" name="Line 50"/>
            <p:cNvSpPr>
              <a:spLocks noChangeShapeType="1"/>
            </p:cNvSpPr>
            <p:nvPr/>
          </p:nvSpPr>
          <p:spPr bwMode="auto">
            <a:xfrm>
              <a:off x="295" y="3064"/>
              <a:ext cx="0" cy="41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  <p:sp>
          <p:nvSpPr>
            <p:cNvPr id="576563" name="Line 51"/>
            <p:cNvSpPr>
              <a:spLocks noChangeShapeType="1"/>
            </p:cNvSpPr>
            <p:nvPr/>
          </p:nvSpPr>
          <p:spPr bwMode="auto">
            <a:xfrm>
              <a:off x="5602" y="3064"/>
              <a:ext cx="0" cy="41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 b="1"/>
            </a:p>
          </p:txBody>
        </p:sp>
      </p:grpSp>
      <p:sp>
        <p:nvSpPr>
          <p:cNvPr id="576564" name="Rectangle 52"/>
          <p:cNvSpPr>
            <a:spLocks noChangeArrowheads="1"/>
          </p:cNvSpPr>
          <p:nvPr/>
        </p:nvSpPr>
        <p:spPr bwMode="auto">
          <a:xfrm>
            <a:off x="0" y="-24"/>
            <a:ext cx="9144000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pt-BR" sz="3600" b="1" u="none" dirty="0"/>
              <a:t>ANÁLISE ECONÔMICA DOS CONSÓRCIOS, 2005</a:t>
            </a:r>
          </a:p>
          <a:p>
            <a:pPr algn="ctr"/>
            <a:r>
              <a:rPr lang="pt-BR" sz="2400" b="0" u="none" dirty="0"/>
              <a:t>(milho safrinha 2005, soja 2005/06 e milho safrinha 2006). </a:t>
            </a:r>
          </a:p>
        </p:txBody>
      </p:sp>
      <p:sp>
        <p:nvSpPr>
          <p:cNvPr id="576565" name="Rectangle 53"/>
          <p:cNvSpPr>
            <a:spLocks noChangeArrowheads="1"/>
          </p:cNvSpPr>
          <p:nvPr/>
        </p:nvSpPr>
        <p:spPr bwMode="auto">
          <a:xfrm>
            <a:off x="468313" y="5661025"/>
            <a:ext cx="568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457200" indent="-457200" algn="just">
              <a:buFontTx/>
              <a:buAutoNum type="arabicParenBoth"/>
            </a:pPr>
            <a:r>
              <a:rPr lang="pt-BR" sz="1400" b="0" u="none" dirty="0"/>
              <a:t>Retorno econômico: (margem líquida/custo) x 100.</a:t>
            </a:r>
          </a:p>
          <a:p>
            <a:pPr marL="457200" indent="-457200" algn="just"/>
            <a:endParaRPr lang="pt-BR" sz="1400" b="0" u="none" dirty="0"/>
          </a:p>
          <a:p>
            <a:pPr marL="457200" indent="-457200" algn="just"/>
            <a:r>
              <a:rPr lang="en-US" sz="1600" u="none" dirty="0" err="1"/>
              <a:t>Fonte</a:t>
            </a:r>
            <a:r>
              <a:rPr lang="en-US" sz="1600" b="0" u="none" dirty="0"/>
              <a:t>: </a:t>
            </a:r>
            <a:r>
              <a:rPr lang="en-US" sz="1600" b="0" u="none" dirty="0" err="1"/>
              <a:t>Ceccon</a:t>
            </a:r>
            <a:r>
              <a:rPr lang="en-US" sz="1600" b="0" u="none" dirty="0"/>
              <a:t>, 2007. </a:t>
            </a:r>
            <a:r>
              <a:rPr lang="en-US" sz="1600" u="none" dirty="0" err="1"/>
              <a:t>Revista</a:t>
            </a:r>
            <a:r>
              <a:rPr lang="en-US" sz="1600" u="none" dirty="0"/>
              <a:t> </a:t>
            </a:r>
            <a:r>
              <a:rPr lang="en-US" sz="1600" u="none" dirty="0" err="1"/>
              <a:t>Plantio</a:t>
            </a:r>
            <a:r>
              <a:rPr lang="en-US" sz="1600" u="none" dirty="0"/>
              <a:t> </a:t>
            </a:r>
            <a:r>
              <a:rPr lang="en-US" sz="1600" u="none" dirty="0" err="1"/>
              <a:t>Direto</a:t>
            </a:r>
            <a:r>
              <a:rPr lang="en-US" sz="1600" b="0" u="none" dirty="0"/>
              <a:t>. n. 97 p.17-20.</a:t>
            </a:r>
            <a:endParaRPr lang="pt-BR" sz="1600" b="0" u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Economica</a:t>
            </a:r>
            <a:endParaRPr lang="pt-BR" sz="800">
              <a:solidFill>
                <a:schemeClr val="bg1"/>
              </a:solidFill>
            </a:endParaRPr>
          </a:p>
        </p:txBody>
      </p:sp>
      <p:grpSp>
        <p:nvGrpSpPr>
          <p:cNvPr id="2" name="Group 3"/>
          <p:cNvGrpSpPr>
            <a:grpSpLocks noRot="1"/>
          </p:cNvGrpSpPr>
          <p:nvPr/>
        </p:nvGrpSpPr>
        <p:grpSpPr bwMode="auto">
          <a:xfrm>
            <a:off x="323850" y="1365250"/>
            <a:ext cx="8424863" cy="5037138"/>
            <a:chOff x="204" y="860"/>
            <a:chExt cx="5307" cy="3173"/>
          </a:xfrm>
        </p:grpSpPr>
        <p:sp>
          <p:nvSpPr>
            <p:cNvPr id="577540" name="Rectangle 4"/>
            <p:cNvSpPr>
              <a:spLocks noChangeArrowheads="1"/>
            </p:cNvSpPr>
            <p:nvPr/>
          </p:nvSpPr>
          <p:spPr bwMode="auto">
            <a:xfrm>
              <a:off x="4876" y="3717"/>
              <a:ext cx="635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9,2</a:t>
              </a:r>
            </a:p>
          </p:txBody>
        </p:sp>
        <p:sp>
          <p:nvSpPr>
            <p:cNvPr id="577541" name="Rectangle 5"/>
            <p:cNvSpPr>
              <a:spLocks noChangeArrowheads="1"/>
            </p:cNvSpPr>
            <p:nvPr/>
          </p:nvSpPr>
          <p:spPr bwMode="auto">
            <a:xfrm>
              <a:off x="4105" y="3717"/>
              <a:ext cx="771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211,96</a:t>
              </a:r>
            </a:p>
          </p:txBody>
        </p:sp>
        <p:sp>
          <p:nvSpPr>
            <p:cNvPr id="577542" name="Rectangle 6"/>
            <p:cNvSpPr>
              <a:spLocks noChangeArrowheads="1"/>
            </p:cNvSpPr>
            <p:nvPr/>
          </p:nvSpPr>
          <p:spPr bwMode="auto">
            <a:xfrm>
              <a:off x="3243" y="3717"/>
              <a:ext cx="862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2.313,12</a:t>
              </a:r>
            </a:p>
          </p:txBody>
        </p:sp>
        <p:sp>
          <p:nvSpPr>
            <p:cNvPr id="577543" name="Rectangle 7"/>
            <p:cNvSpPr>
              <a:spLocks noChangeArrowheads="1"/>
            </p:cNvSpPr>
            <p:nvPr/>
          </p:nvSpPr>
          <p:spPr bwMode="auto">
            <a:xfrm>
              <a:off x="2472" y="3717"/>
              <a:ext cx="771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2.525,08</a:t>
              </a:r>
            </a:p>
          </p:txBody>
        </p:sp>
        <p:sp>
          <p:nvSpPr>
            <p:cNvPr id="577544" name="Rectangle 8"/>
            <p:cNvSpPr>
              <a:spLocks noChangeArrowheads="1"/>
            </p:cNvSpPr>
            <p:nvPr/>
          </p:nvSpPr>
          <p:spPr bwMode="auto">
            <a:xfrm>
              <a:off x="204" y="3717"/>
              <a:ext cx="226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r>
                <a:rPr lang="pt-BR" sz="1800" b="1" i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B. ruziziensis</a:t>
              </a:r>
              <a:r>
                <a:rPr lang="pt-BR" sz="18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 (solteira)</a:t>
              </a:r>
              <a:endParaRPr lang="pt-BR" sz="18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7545" name="Rectangle 9"/>
            <p:cNvSpPr>
              <a:spLocks noChangeArrowheads="1"/>
            </p:cNvSpPr>
            <p:nvPr/>
          </p:nvSpPr>
          <p:spPr bwMode="auto">
            <a:xfrm>
              <a:off x="4876" y="3402"/>
              <a:ext cx="635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 dirty="0">
                  <a:ea typeface="Times New Roman" pitchFamily="18" charset="0"/>
                  <a:cs typeface="Arial" charset="0"/>
                </a:rPr>
                <a:t>12,7</a:t>
              </a:r>
            </a:p>
          </p:txBody>
        </p:sp>
        <p:sp>
          <p:nvSpPr>
            <p:cNvPr id="577546" name="Rectangle 10"/>
            <p:cNvSpPr>
              <a:spLocks noChangeArrowheads="1"/>
            </p:cNvSpPr>
            <p:nvPr/>
          </p:nvSpPr>
          <p:spPr bwMode="auto">
            <a:xfrm>
              <a:off x="4105" y="3402"/>
              <a:ext cx="771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349,45</a:t>
              </a:r>
            </a:p>
          </p:txBody>
        </p:sp>
        <p:sp>
          <p:nvSpPr>
            <p:cNvPr id="577547" name="Rectangle 11"/>
            <p:cNvSpPr>
              <a:spLocks noChangeArrowheads="1"/>
            </p:cNvSpPr>
            <p:nvPr/>
          </p:nvSpPr>
          <p:spPr bwMode="auto">
            <a:xfrm>
              <a:off x="3243" y="3402"/>
              <a:ext cx="862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2.744,85</a:t>
              </a:r>
            </a:p>
          </p:txBody>
        </p:sp>
        <p:sp>
          <p:nvSpPr>
            <p:cNvPr id="577548" name="Rectangle 12"/>
            <p:cNvSpPr>
              <a:spLocks noChangeArrowheads="1"/>
            </p:cNvSpPr>
            <p:nvPr/>
          </p:nvSpPr>
          <p:spPr bwMode="auto">
            <a:xfrm>
              <a:off x="2472" y="3402"/>
              <a:ext cx="771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3.094,29</a:t>
              </a:r>
            </a:p>
          </p:txBody>
        </p:sp>
        <p:sp>
          <p:nvSpPr>
            <p:cNvPr id="577549" name="Rectangle 13"/>
            <p:cNvSpPr>
              <a:spLocks noChangeArrowheads="1"/>
            </p:cNvSpPr>
            <p:nvPr/>
          </p:nvSpPr>
          <p:spPr bwMode="auto">
            <a:xfrm>
              <a:off x="204" y="3402"/>
              <a:ext cx="2268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r>
                <a:rPr lang="pt-BR" sz="18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 + </a:t>
              </a:r>
              <a:r>
                <a:rPr lang="pt-BR" sz="1800" b="1" i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C. juncea</a:t>
              </a:r>
              <a:endParaRPr lang="pt-BR" sz="18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7550" name="Rectangle 14"/>
            <p:cNvSpPr>
              <a:spLocks noChangeArrowheads="1"/>
            </p:cNvSpPr>
            <p:nvPr/>
          </p:nvSpPr>
          <p:spPr bwMode="auto">
            <a:xfrm>
              <a:off x="4876" y="3086"/>
              <a:ext cx="635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 dirty="0">
                  <a:solidFill>
                    <a:srgbClr val="170ECC"/>
                  </a:solidFill>
                  <a:ea typeface="Times New Roman" pitchFamily="18" charset="0"/>
                  <a:cs typeface="Arial" charset="0"/>
                </a:rPr>
                <a:t>21,6</a:t>
              </a:r>
            </a:p>
          </p:txBody>
        </p:sp>
        <p:sp>
          <p:nvSpPr>
            <p:cNvPr id="577551" name="Rectangle 15"/>
            <p:cNvSpPr>
              <a:spLocks noChangeArrowheads="1"/>
            </p:cNvSpPr>
            <p:nvPr/>
          </p:nvSpPr>
          <p:spPr bwMode="auto">
            <a:xfrm>
              <a:off x="4105" y="3086"/>
              <a:ext cx="771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592,74</a:t>
              </a:r>
            </a:p>
          </p:txBody>
        </p:sp>
        <p:sp>
          <p:nvSpPr>
            <p:cNvPr id="577552" name="Rectangle 16"/>
            <p:cNvSpPr>
              <a:spLocks noChangeArrowheads="1"/>
            </p:cNvSpPr>
            <p:nvPr/>
          </p:nvSpPr>
          <p:spPr bwMode="auto">
            <a:xfrm>
              <a:off x="3243" y="3086"/>
              <a:ext cx="862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2.739,85</a:t>
              </a:r>
            </a:p>
          </p:txBody>
        </p:sp>
        <p:sp>
          <p:nvSpPr>
            <p:cNvPr id="577553" name="Rectangle 17"/>
            <p:cNvSpPr>
              <a:spLocks noChangeArrowheads="1"/>
            </p:cNvSpPr>
            <p:nvPr/>
          </p:nvSpPr>
          <p:spPr bwMode="auto">
            <a:xfrm>
              <a:off x="2472" y="3086"/>
              <a:ext cx="771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3.332,58</a:t>
              </a:r>
            </a:p>
          </p:txBody>
        </p:sp>
        <p:sp>
          <p:nvSpPr>
            <p:cNvPr id="577554" name="Rectangle 18"/>
            <p:cNvSpPr>
              <a:spLocks noChangeArrowheads="1"/>
            </p:cNvSpPr>
            <p:nvPr/>
          </p:nvSpPr>
          <p:spPr bwMode="auto">
            <a:xfrm>
              <a:off x="204" y="3086"/>
              <a:ext cx="226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r>
                <a:rPr lang="pt-BR" sz="18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 + </a:t>
              </a:r>
              <a:r>
                <a:rPr lang="pt-BR" sz="1800" b="1" i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B. decumbens</a:t>
              </a:r>
              <a:endParaRPr lang="pt-BR" sz="18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7555" name="Rectangle 19"/>
            <p:cNvSpPr>
              <a:spLocks noChangeArrowheads="1"/>
            </p:cNvSpPr>
            <p:nvPr/>
          </p:nvSpPr>
          <p:spPr bwMode="auto">
            <a:xfrm>
              <a:off x="4876" y="2771"/>
              <a:ext cx="635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 dirty="0">
                  <a:solidFill>
                    <a:srgbClr val="170ECC"/>
                  </a:solidFill>
                  <a:ea typeface="Times New Roman" pitchFamily="18" charset="0"/>
                  <a:cs typeface="Arial" charset="0"/>
                </a:rPr>
                <a:t>21,1</a:t>
              </a:r>
            </a:p>
          </p:txBody>
        </p:sp>
        <p:sp>
          <p:nvSpPr>
            <p:cNvPr id="577556" name="Rectangle 20"/>
            <p:cNvSpPr>
              <a:spLocks noChangeArrowheads="1"/>
            </p:cNvSpPr>
            <p:nvPr/>
          </p:nvSpPr>
          <p:spPr bwMode="auto">
            <a:xfrm>
              <a:off x="4105" y="2771"/>
              <a:ext cx="771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577,30</a:t>
              </a:r>
            </a:p>
          </p:txBody>
        </p:sp>
        <p:sp>
          <p:nvSpPr>
            <p:cNvPr id="577557" name="Rectangle 21"/>
            <p:cNvSpPr>
              <a:spLocks noChangeArrowheads="1"/>
            </p:cNvSpPr>
            <p:nvPr/>
          </p:nvSpPr>
          <p:spPr bwMode="auto">
            <a:xfrm>
              <a:off x="3243" y="2771"/>
              <a:ext cx="862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2.739,85</a:t>
              </a:r>
            </a:p>
          </p:txBody>
        </p:sp>
        <p:sp>
          <p:nvSpPr>
            <p:cNvPr id="577558" name="Rectangle 22"/>
            <p:cNvSpPr>
              <a:spLocks noChangeArrowheads="1"/>
            </p:cNvSpPr>
            <p:nvPr/>
          </p:nvSpPr>
          <p:spPr bwMode="auto">
            <a:xfrm>
              <a:off x="2472" y="2771"/>
              <a:ext cx="771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3.317,14</a:t>
              </a:r>
            </a:p>
          </p:txBody>
        </p:sp>
        <p:sp>
          <p:nvSpPr>
            <p:cNvPr id="577559" name="Rectangle 23"/>
            <p:cNvSpPr>
              <a:spLocks noChangeArrowheads="1"/>
            </p:cNvSpPr>
            <p:nvPr/>
          </p:nvSpPr>
          <p:spPr bwMode="auto">
            <a:xfrm>
              <a:off x="204" y="2771"/>
              <a:ext cx="2268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r>
                <a:rPr lang="pt-BR" sz="18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 + </a:t>
              </a:r>
              <a:r>
                <a:rPr lang="pt-BR" sz="1800" b="1" i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B. ruziziensis</a:t>
              </a:r>
              <a:endParaRPr lang="pt-BR" sz="18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7560" name="Rectangle 24"/>
            <p:cNvSpPr>
              <a:spLocks noChangeArrowheads="1"/>
            </p:cNvSpPr>
            <p:nvPr/>
          </p:nvSpPr>
          <p:spPr bwMode="auto">
            <a:xfrm>
              <a:off x="4876" y="2456"/>
              <a:ext cx="635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 dirty="0">
                  <a:solidFill>
                    <a:srgbClr val="170ECC"/>
                  </a:solidFill>
                  <a:ea typeface="Times New Roman" pitchFamily="18" charset="0"/>
                  <a:cs typeface="Arial" charset="0"/>
                </a:rPr>
                <a:t>20,5</a:t>
              </a:r>
            </a:p>
          </p:txBody>
        </p:sp>
        <p:sp>
          <p:nvSpPr>
            <p:cNvPr id="577561" name="Rectangle 25"/>
            <p:cNvSpPr>
              <a:spLocks noChangeArrowheads="1"/>
            </p:cNvSpPr>
            <p:nvPr/>
          </p:nvSpPr>
          <p:spPr bwMode="auto">
            <a:xfrm>
              <a:off x="4105" y="2456"/>
              <a:ext cx="771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564,09</a:t>
              </a:r>
            </a:p>
          </p:txBody>
        </p:sp>
        <p:sp>
          <p:nvSpPr>
            <p:cNvPr id="577562" name="Rectangle 26"/>
            <p:cNvSpPr>
              <a:spLocks noChangeArrowheads="1"/>
            </p:cNvSpPr>
            <p:nvPr/>
          </p:nvSpPr>
          <p:spPr bwMode="auto">
            <a:xfrm>
              <a:off x="3243" y="2456"/>
              <a:ext cx="862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2.752,85</a:t>
              </a:r>
            </a:p>
          </p:txBody>
        </p:sp>
        <p:sp>
          <p:nvSpPr>
            <p:cNvPr id="577563" name="Rectangle 27"/>
            <p:cNvSpPr>
              <a:spLocks noChangeArrowheads="1"/>
            </p:cNvSpPr>
            <p:nvPr/>
          </p:nvSpPr>
          <p:spPr bwMode="auto">
            <a:xfrm>
              <a:off x="2472" y="2456"/>
              <a:ext cx="771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3.316,93</a:t>
              </a:r>
            </a:p>
          </p:txBody>
        </p:sp>
        <p:sp>
          <p:nvSpPr>
            <p:cNvPr id="577564" name="Rectangle 28"/>
            <p:cNvSpPr>
              <a:spLocks noChangeArrowheads="1"/>
            </p:cNvSpPr>
            <p:nvPr/>
          </p:nvSpPr>
          <p:spPr bwMode="auto">
            <a:xfrm>
              <a:off x="204" y="2456"/>
              <a:ext cx="2268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r>
                <a:rPr lang="pt-BR" sz="18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 + B. Marandu</a:t>
              </a:r>
              <a:endParaRPr lang="pt-BR" sz="18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7565" name="Rectangle 29"/>
            <p:cNvSpPr>
              <a:spLocks noChangeArrowheads="1"/>
            </p:cNvSpPr>
            <p:nvPr/>
          </p:nvSpPr>
          <p:spPr bwMode="auto">
            <a:xfrm>
              <a:off x="4876" y="2140"/>
              <a:ext cx="635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12,9</a:t>
              </a:r>
            </a:p>
          </p:txBody>
        </p:sp>
        <p:sp>
          <p:nvSpPr>
            <p:cNvPr id="577566" name="Rectangle 30"/>
            <p:cNvSpPr>
              <a:spLocks noChangeArrowheads="1"/>
            </p:cNvSpPr>
            <p:nvPr/>
          </p:nvSpPr>
          <p:spPr bwMode="auto">
            <a:xfrm>
              <a:off x="4105" y="2140"/>
              <a:ext cx="771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357,54</a:t>
              </a:r>
            </a:p>
          </p:txBody>
        </p:sp>
        <p:sp>
          <p:nvSpPr>
            <p:cNvPr id="577567" name="Rectangle 31"/>
            <p:cNvSpPr>
              <a:spLocks noChangeArrowheads="1"/>
            </p:cNvSpPr>
            <p:nvPr/>
          </p:nvSpPr>
          <p:spPr bwMode="auto">
            <a:xfrm>
              <a:off x="3243" y="2140"/>
              <a:ext cx="862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2.773,45</a:t>
              </a:r>
            </a:p>
          </p:txBody>
        </p:sp>
        <p:sp>
          <p:nvSpPr>
            <p:cNvPr id="577568" name="Rectangle 32"/>
            <p:cNvSpPr>
              <a:spLocks noChangeArrowheads="1"/>
            </p:cNvSpPr>
            <p:nvPr/>
          </p:nvSpPr>
          <p:spPr bwMode="auto">
            <a:xfrm>
              <a:off x="2472" y="2140"/>
              <a:ext cx="771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3.130,98</a:t>
              </a:r>
            </a:p>
          </p:txBody>
        </p:sp>
        <p:sp>
          <p:nvSpPr>
            <p:cNvPr id="577569" name="Rectangle 33"/>
            <p:cNvSpPr>
              <a:spLocks noChangeArrowheads="1"/>
            </p:cNvSpPr>
            <p:nvPr/>
          </p:nvSpPr>
          <p:spPr bwMode="auto">
            <a:xfrm>
              <a:off x="204" y="2140"/>
              <a:ext cx="226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r>
                <a:rPr lang="pt-BR" sz="18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 + P. Massai</a:t>
              </a:r>
              <a:endParaRPr lang="pt-BR" sz="18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7570" name="Rectangle 34"/>
            <p:cNvSpPr>
              <a:spLocks noChangeArrowheads="1"/>
            </p:cNvSpPr>
            <p:nvPr/>
          </p:nvSpPr>
          <p:spPr bwMode="auto">
            <a:xfrm>
              <a:off x="4876" y="1824"/>
              <a:ext cx="635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9,2</a:t>
              </a:r>
            </a:p>
          </p:txBody>
        </p:sp>
        <p:sp>
          <p:nvSpPr>
            <p:cNvPr id="577571" name="Rectangle 35"/>
            <p:cNvSpPr>
              <a:spLocks noChangeArrowheads="1"/>
            </p:cNvSpPr>
            <p:nvPr/>
          </p:nvSpPr>
          <p:spPr bwMode="auto">
            <a:xfrm>
              <a:off x="4105" y="1824"/>
              <a:ext cx="771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255,07</a:t>
              </a:r>
            </a:p>
          </p:txBody>
        </p:sp>
        <p:sp>
          <p:nvSpPr>
            <p:cNvPr id="577572" name="Rectangle 36"/>
            <p:cNvSpPr>
              <a:spLocks noChangeArrowheads="1"/>
            </p:cNvSpPr>
            <p:nvPr/>
          </p:nvSpPr>
          <p:spPr bwMode="auto">
            <a:xfrm>
              <a:off x="3243" y="1824"/>
              <a:ext cx="862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2.768,45</a:t>
              </a:r>
            </a:p>
          </p:txBody>
        </p:sp>
        <p:sp>
          <p:nvSpPr>
            <p:cNvPr id="577573" name="Rectangle 37"/>
            <p:cNvSpPr>
              <a:spLocks noChangeArrowheads="1"/>
            </p:cNvSpPr>
            <p:nvPr/>
          </p:nvSpPr>
          <p:spPr bwMode="auto">
            <a:xfrm>
              <a:off x="2472" y="1824"/>
              <a:ext cx="771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3.023,52</a:t>
              </a:r>
            </a:p>
          </p:txBody>
        </p:sp>
        <p:sp>
          <p:nvSpPr>
            <p:cNvPr id="577574" name="Rectangle 38"/>
            <p:cNvSpPr>
              <a:spLocks noChangeArrowheads="1"/>
            </p:cNvSpPr>
            <p:nvPr/>
          </p:nvSpPr>
          <p:spPr bwMode="auto">
            <a:xfrm>
              <a:off x="204" y="1824"/>
              <a:ext cx="226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r>
                <a:rPr lang="pt-BR" sz="18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safrinha+ P. Tanzânia</a:t>
              </a:r>
              <a:endParaRPr lang="pt-BR" sz="18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7575" name="Rectangle 39"/>
            <p:cNvSpPr>
              <a:spLocks noChangeArrowheads="1"/>
            </p:cNvSpPr>
            <p:nvPr/>
          </p:nvSpPr>
          <p:spPr bwMode="auto">
            <a:xfrm>
              <a:off x="4876" y="1508"/>
              <a:ext cx="635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16,8</a:t>
              </a:r>
            </a:p>
          </p:txBody>
        </p:sp>
        <p:sp>
          <p:nvSpPr>
            <p:cNvPr id="577576" name="Rectangle 40"/>
            <p:cNvSpPr>
              <a:spLocks noChangeArrowheads="1"/>
            </p:cNvSpPr>
            <p:nvPr/>
          </p:nvSpPr>
          <p:spPr bwMode="auto">
            <a:xfrm>
              <a:off x="4105" y="1508"/>
              <a:ext cx="771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455,57</a:t>
              </a:r>
            </a:p>
          </p:txBody>
        </p:sp>
        <p:sp>
          <p:nvSpPr>
            <p:cNvPr id="577577" name="Rectangle 41"/>
            <p:cNvSpPr>
              <a:spLocks noChangeArrowheads="1"/>
            </p:cNvSpPr>
            <p:nvPr/>
          </p:nvSpPr>
          <p:spPr bwMode="auto">
            <a:xfrm>
              <a:off x="3243" y="1508"/>
              <a:ext cx="862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2.716,00</a:t>
              </a:r>
            </a:p>
          </p:txBody>
        </p:sp>
        <p:sp>
          <p:nvSpPr>
            <p:cNvPr id="577578" name="Rectangle 42"/>
            <p:cNvSpPr>
              <a:spLocks noChangeArrowheads="1"/>
            </p:cNvSpPr>
            <p:nvPr/>
          </p:nvSpPr>
          <p:spPr bwMode="auto">
            <a:xfrm>
              <a:off x="2472" y="1508"/>
              <a:ext cx="771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3.171,57</a:t>
              </a:r>
            </a:p>
          </p:txBody>
        </p:sp>
        <p:sp>
          <p:nvSpPr>
            <p:cNvPr id="577579" name="Rectangle 43"/>
            <p:cNvSpPr>
              <a:spLocks noChangeArrowheads="1"/>
            </p:cNvSpPr>
            <p:nvPr/>
          </p:nvSpPr>
          <p:spPr bwMode="auto">
            <a:xfrm>
              <a:off x="204" y="1508"/>
              <a:ext cx="226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r>
                <a:rPr lang="pt-BR" sz="18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Milho safrinha (Testemunha)</a:t>
              </a:r>
              <a:endParaRPr lang="pt-BR" sz="18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7580" name="Rectangle 44"/>
            <p:cNvSpPr>
              <a:spLocks noChangeArrowheads="1"/>
            </p:cNvSpPr>
            <p:nvPr/>
          </p:nvSpPr>
          <p:spPr bwMode="auto">
            <a:xfrm>
              <a:off x="4876" y="1253"/>
              <a:ext cx="635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r"/>
              <a:r>
                <a:rPr lang="pt-BR" sz="1800" b="1" u="none">
                  <a:ea typeface="Times New Roman" pitchFamily="18" charset="0"/>
                  <a:cs typeface="Arial" charset="0"/>
                </a:rPr>
                <a:t>(%)</a:t>
              </a:r>
            </a:p>
          </p:txBody>
        </p:sp>
        <p:sp>
          <p:nvSpPr>
            <p:cNvPr id="577581" name="Rectangle 45"/>
            <p:cNvSpPr>
              <a:spLocks noChangeArrowheads="1"/>
            </p:cNvSpPr>
            <p:nvPr/>
          </p:nvSpPr>
          <p:spPr bwMode="auto">
            <a:xfrm>
              <a:off x="2472" y="1253"/>
              <a:ext cx="2404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ctr"/>
              <a:r>
                <a:rPr lang="pt-BR" sz="1800" b="1" u="none">
                  <a:ea typeface="Times New Roman" pitchFamily="18" charset="0"/>
                  <a:cs typeface="Arial" charset="0"/>
                </a:rPr>
                <a:t>..................R$ ha</a:t>
              </a:r>
              <a:r>
                <a:rPr lang="pt-BR" sz="1800" b="1" u="none" baseline="30000">
                  <a:ea typeface="Times New Roman" pitchFamily="18" charset="0"/>
                  <a:cs typeface="Arial" charset="0"/>
                </a:rPr>
                <a:t>-1</a:t>
              </a:r>
              <a:r>
                <a:rPr lang="pt-BR" sz="1800" b="1" u="none">
                  <a:ea typeface="Times New Roman" pitchFamily="18" charset="0"/>
                  <a:cs typeface="Arial" charset="0"/>
                </a:rPr>
                <a:t>..................</a:t>
              </a:r>
            </a:p>
          </p:txBody>
        </p:sp>
        <p:sp>
          <p:nvSpPr>
            <p:cNvPr id="577582" name="Rectangle 46"/>
            <p:cNvSpPr>
              <a:spLocks noChangeArrowheads="1"/>
            </p:cNvSpPr>
            <p:nvPr/>
          </p:nvSpPr>
          <p:spPr bwMode="auto">
            <a:xfrm>
              <a:off x="204" y="1253"/>
              <a:ext cx="2268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defTabSz="947738">
                <a:spcBef>
                  <a:spcPct val="20000"/>
                </a:spcBef>
              </a:pPr>
              <a:endParaRPr lang="pt-BR" sz="1800" b="1" u="none"/>
            </a:p>
          </p:txBody>
        </p:sp>
        <p:sp>
          <p:nvSpPr>
            <p:cNvPr id="577583" name="Rectangle 47"/>
            <p:cNvSpPr>
              <a:spLocks noChangeArrowheads="1"/>
            </p:cNvSpPr>
            <p:nvPr/>
          </p:nvSpPr>
          <p:spPr bwMode="auto">
            <a:xfrm>
              <a:off x="4876" y="860"/>
              <a:ext cx="635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ctr"/>
              <a:r>
                <a:rPr lang="pt-BR" sz="1800" b="1" u="none">
                  <a:ea typeface="Times New Roman" pitchFamily="18" charset="0"/>
                  <a:cs typeface="Arial" charset="0"/>
                </a:rPr>
                <a:t>Rentabilidade</a:t>
              </a:r>
            </a:p>
          </p:txBody>
        </p:sp>
        <p:sp>
          <p:nvSpPr>
            <p:cNvPr id="577584" name="Rectangle 48"/>
            <p:cNvSpPr>
              <a:spLocks noChangeArrowheads="1"/>
            </p:cNvSpPr>
            <p:nvPr/>
          </p:nvSpPr>
          <p:spPr bwMode="auto">
            <a:xfrm>
              <a:off x="4199" y="860"/>
              <a:ext cx="677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ctr"/>
              <a:r>
                <a:rPr lang="pt-BR" sz="1800" b="1" u="none">
                  <a:ea typeface="Times New Roman" pitchFamily="18" charset="0"/>
                  <a:cs typeface="Arial" charset="0"/>
                </a:rPr>
                <a:t>Margem Líquida</a:t>
              </a:r>
            </a:p>
          </p:txBody>
        </p:sp>
        <p:sp>
          <p:nvSpPr>
            <p:cNvPr id="577585" name="Rectangle 49"/>
            <p:cNvSpPr>
              <a:spLocks noChangeArrowheads="1"/>
            </p:cNvSpPr>
            <p:nvPr/>
          </p:nvSpPr>
          <p:spPr bwMode="auto">
            <a:xfrm>
              <a:off x="3337" y="860"/>
              <a:ext cx="862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ctr"/>
              <a:r>
                <a:rPr lang="pt-BR" sz="1800" b="1" u="none">
                  <a:ea typeface="Times New Roman" pitchFamily="18" charset="0"/>
                  <a:cs typeface="Arial" charset="0"/>
                </a:rPr>
                <a:t>Custo</a:t>
              </a:r>
            </a:p>
          </p:txBody>
        </p:sp>
        <p:sp>
          <p:nvSpPr>
            <p:cNvPr id="577586" name="Rectangle 50"/>
            <p:cNvSpPr>
              <a:spLocks noChangeArrowheads="1"/>
            </p:cNvSpPr>
            <p:nvPr/>
          </p:nvSpPr>
          <p:spPr bwMode="auto">
            <a:xfrm>
              <a:off x="2472" y="860"/>
              <a:ext cx="865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pPr algn="ctr"/>
              <a:r>
                <a:rPr lang="pt-BR" sz="1800" b="1" u="none">
                  <a:ea typeface="Times New Roman" pitchFamily="18" charset="0"/>
                  <a:cs typeface="Arial" charset="0"/>
                </a:rPr>
                <a:t>Receita</a:t>
              </a:r>
            </a:p>
          </p:txBody>
        </p:sp>
        <p:sp>
          <p:nvSpPr>
            <p:cNvPr id="577587" name="Rectangle 51"/>
            <p:cNvSpPr>
              <a:spLocks noChangeArrowheads="1"/>
            </p:cNvSpPr>
            <p:nvPr/>
          </p:nvSpPr>
          <p:spPr bwMode="auto">
            <a:xfrm>
              <a:off x="204" y="860"/>
              <a:ext cx="2268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5301" tIns="37650" rIns="75301" bIns="37650"/>
            <a:lstStyle/>
            <a:p>
              <a:r>
                <a:rPr lang="pt-BR" sz="1800" b="1" u="none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Tratamento</a:t>
              </a:r>
              <a:endParaRPr lang="pt-BR" sz="1800" b="1" u="none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77588" name="Line 52"/>
            <p:cNvSpPr>
              <a:spLocks noChangeShapeType="1"/>
            </p:cNvSpPr>
            <p:nvPr/>
          </p:nvSpPr>
          <p:spPr bwMode="auto">
            <a:xfrm>
              <a:off x="204" y="860"/>
              <a:ext cx="530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pt-BR" b="1"/>
            </a:p>
          </p:txBody>
        </p:sp>
        <p:sp>
          <p:nvSpPr>
            <p:cNvPr id="577589" name="Line 53"/>
            <p:cNvSpPr>
              <a:spLocks noChangeShapeType="1"/>
            </p:cNvSpPr>
            <p:nvPr/>
          </p:nvSpPr>
          <p:spPr bwMode="auto">
            <a:xfrm>
              <a:off x="204" y="4033"/>
              <a:ext cx="530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pt-BR" b="1"/>
            </a:p>
          </p:txBody>
        </p:sp>
        <p:sp>
          <p:nvSpPr>
            <p:cNvPr id="577590" name="Line 54"/>
            <p:cNvSpPr>
              <a:spLocks noChangeShapeType="1"/>
            </p:cNvSpPr>
            <p:nvPr/>
          </p:nvSpPr>
          <p:spPr bwMode="auto">
            <a:xfrm>
              <a:off x="204" y="860"/>
              <a:ext cx="0" cy="3173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pt-BR" b="1"/>
            </a:p>
          </p:txBody>
        </p:sp>
        <p:sp>
          <p:nvSpPr>
            <p:cNvPr id="577591" name="Line 55"/>
            <p:cNvSpPr>
              <a:spLocks noChangeShapeType="1"/>
            </p:cNvSpPr>
            <p:nvPr/>
          </p:nvSpPr>
          <p:spPr bwMode="auto">
            <a:xfrm>
              <a:off x="5511" y="860"/>
              <a:ext cx="0" cy="3173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pt-BR" b="1"/>
            </a:p>
          </p:txBody>
        </p:sp>
        <p:sp>
          <p:nvSpPr>
            <p:cNvPr id="577592" name="Line 56"/>
            <p:cNvSpPr>
              <a:spLocks noChangeShapeType="1"/>
            </p:cNvSpPr>
            <p:nvPr/>
          </p:nvSpPr>
          <p:spPr bwMode="auto">
            <a:xfrm>
              <a:off x="204" y="1253"/>
              <a:ext cx="530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pt-BR" b="1"/>
            </a:p>
          </p:txBody>
        </p:sp>
      </p:grpSp>
      <p:sp>
        <p:nvSpPr>
          <p:cNvPr id="577593" name="Rectangle 57"/>
          <p:cNvSpPr>
            <a:spLocks noChangeArrowheads="1"/>
          </p:cNvSpPr>
          <p:nvPr/>
        </p:nvSpPr>
        <p:spPr bwMode="auto">
          <a:xfrm>
            <a:off x="0" y="1"/>
            <a:ext cx="9144000" cy="892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0" tIns="45715" rIns="91430" bIns="45715" anchor="ctr">
            <a:spAutoFit/>
          </a:bodyPr>
          <a:lstStyle/>
          <a:p>
            <a:pPr algn="ctr"/>
            <a:r>
              <a:rPr lang="pt-BR" sz="3200" b="1" u="none" dirty="0">
                <a:solidFill>
                  <a:srgbClr val="170ECC"/>
                </a:solidFill>
              </a:rPr>
              <a:t>ANÁLISE ECONÔMICA DOS CONSÓRCIOS, 2006</a:t>
            </a:r>
          </a:p>
          <a:p>
            <a:pPr algn="ctr"/>
            <a:r>
              <a:rPr lang="pt-BR" sz="2000" b="1" u="none" dirty="0">
                <a:solidFill>
                  <a:srgbClr val="170ECC"/>
                </a:solidFill>
              </a:rPr>
              <a:t>(milho safrinha 2006, soja 2006/07 e milho safrinha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647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80000"/>
              </a:spcBef>
            </a:pPr>
            <a:r>
              <a:rPr lang="en-US" sz="4400" b="1" dirty="0" smtClean="0"/>
              <a:t> Estado </a:t>
            </a:r>
            <a:r>
              <a:rPr lang="en-US" sz="4400" b="1" dirty="0" err="1" smtClean="0"/>
              <a:t>da</a:t>
            </a:r>
            <a:r>
              <a:rPr lang="en-US" sz="4400" b="1" dirty="0" smtClean="0"/>
              <a:t> Arte, Centro-</a:t>
            </a:r>
            <a:r>
              <a:rPr lang="en-US" sz="4400" b="1" dirty="0" err="1" smtClean="0"/>
              <a:t>oeste</a:t>
            </a:r>
            <a:r>
              <a:rPr lang="en-US" sz="4400" b="1" u="none" dirty="0" smtClean="0"/>
              <a:t>, 2007.</a:t>
            </a:r>
            <a:endParaRPr lang="pt-BR" sz="4400" b="1" u="none" baseline="30000" dirty="0"/>
          </a:p>
        </p:txBody>
      </p:sp>
      <p:pic>
        <p:nvPicPr>
          <p:cNvPr id="7" name="Imagem 6" descr="Chapadao 014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6143604" y="571480"/>
            <a:ext cx="3000396" cy="2446728"/>
          </a:xfrm>
          <a:prstGeom prst="rect">
            <a:avLst/>
          </a:prstGeom>
        </p:spPr>
      </p:pic>
      <p:pic>
        <p:nvPicPr>
          <p:cNvPr id="13" name="Imagem 12" descr="Chapadao 072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071834" y="571480"/>
            <a:ext cx="3071802" cy="2500330"/>
          </a:xfrm>
          <a:prstGeom prst="rect">
            <a:avLst/>
          </a:prstGeom>
        </p:spPr>
      </p:pic>
      <p:pic>
        <p:nvPicPr>
          <p:cNvPr id="14" name="Imagem 13" descr="NovaMutum 017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2928926" y="4857736"/>
            <a:ext cx="2928958" cy="2000264"/>
          </a:xfrm>
          <a:prstGeom prst="rect">
            <a:avLst/>
          </a:prstGeom>
        </p:spPr>
      </p:pic>
      <p:pic>
        <p:nvPicPr>
          <p:cNvPr id="16" name="Imagem 15" descr="sinop 090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6143636" y="4480353"/>
            <a:ext cx="3000364" cy="2377648"/>
          </a:xfrm>
          <a:prstGeom prst="rect">
            <a:avLst/>
          </a:prstGeom>
        </p:spPr>
      </p:pic>
      <p:pic>
        <p:nvPicPr>
          <p:cNvPr id="18" name="Imagem 17" descr="Chapadao 091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-32" y="571480"/>
            <a:ext cx="3143272" cy="2474491"/>
          </a:xfrm>
          <a:prstGeom prst="rect">
            <a:avLst/>
          </a:prstGeom>
        </p:spPr>
      </p:pic>
      <p:pic>
        <p:nvPicPr>
          <p:cNvPr id="19" name="Imagem 18" descr="NovaMutum 044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-1" y="4857760"/>
            <a:ext cx="2667061" cy="2000240"/>
          </a:xfrm>
          <a:prstGeom prst="rect">
            <a:avLst/>
          </a:prstGeom>
        </p:spPr>
      </p:pic>
      <p:pic>
        <p:nvPicPr>
          <p:cNvPr id="20" name="Imagem 19" descr="sinop 145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2071670" y="3119419"/>
            <a:ext cx="4500594" cy="175024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Economica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75491" name="Rectangle 3"/>
          <p:cNvSpPr>
            <a:spLocks noChangeArrowheads="1"/>
          </p:cNvSpPr>
          <p:nvPr/>
        </p:nvSpPr>
        <p:spPr bwMode="auto">
          <a:xfrm>
            <a:off x="0" y="-24"/>
            <a:ext cx="91440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pt-BR" sz="2400" b="1" dirty="0" smtClean="0">
                <a:latin typeface="Arial" pitchFamily="34" charset="0"/>
                <a:cs typeface="Arial" pitchFamily="34" charset="0"/>
              </a:rPr>
              <a:t>COMPARATIVO ENTRE CONSÓRCIO E MILHO SOLTEIRO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pt-BR" sz="2800" b="1" dirty="0" smtClean="0"/>
              <a:t>(médias de 2005 a 2009).</a:t>
            </a:r>
            <a:endParaRPr lang="pt-BR" sz="2800" dirty="0"/>
          </a:p>
        </p:txBody>
      </p:sp>
      <p:graphicFrame>
        <p:nvGraphicFramePr>
          <p:cNvPr id="69" name="Tabela 68"/>
          <p:cNvGraphicFramePr>
            <a:graphicFrameLocks noGrp="1"/>
          </p:cNvGraphicFramePr>
          <p:nvPr/>
        </p:nvGraphicFramePr>
        <p:xfrm>
          <a:off x="142874" y="1142985"/>
          <a:ext cx="8929720" cy="3786213"/>
        </p:xfrm>
        <a:graphic>
          <a:graphicData uri="http://schemas.openxmlformats.org/drawingml/2006/table">
            <a:tbl>
              <a:tblPr/>
              <a:tblGrid>
                <a:gridCol w="1116215"/>
                <a:gridCol w="1116215"/>
                <a:gridCol w="1116215"/>
                <a:gridCol w="1116215"/>
                <a:gridCol w="1116215"/>
                <a:gridCol w="1116215"/>
                <a:gridCol w="1116215"/>
                <a:gridCol w="1116215"/>
              </a:tblGrid>
              <a:tr h="540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Cultivo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RGM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RPM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RPB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RTP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Palha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RGS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RGM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Milho</a:t>
                      </a:r>
                      <a:r>
                        <a:rPr lang="pt-BR" sz="20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+ </a:t>
                      </a:r>
                      <a:r>
                        <a:rPr lang="pt-BR" sz="2000" b="1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Ruziz</a:t>
                      </a:r>
                      <a:endParaRPr lang="pt-B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3.285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4.632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1.637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6.359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  9.515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2.953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3.009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81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Milho Solteiro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3.713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5.259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  -  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5.259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  4.313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2.662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2.578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Saldo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(428)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(627)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1.637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1.100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  5.202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291 </a:t>
                      </a:r>
                      <a:endParaRPr lang="pt-B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431 </a:t>
                      </a:r>
                      <a:endParaRPr lang="pt-B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Economica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77593" name="Rectangle 57"/>
          <p:cNvSpPr>
            <a:spLocks noChangeArrowheads="1"/>
          </p:cNvSpPr>
          <p:nvPr/>
        </p:nvSpPr>
        <p:spPr bwMode="auto">
          <a:xfrm>
            <a:off x="0" y="1"/>
            <a:ext cx="5572132" cy="584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0" tIns="45715" rIns="91430" bIns="45715" anchor="ctr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170ECC"/>
                </a:solidFill>
              </a:rPr>
              <a:t>PUBLICAÇÕES DECISIVAS</a:t>
            </a:r>
            <a:endParaRPr lang="pt-BR" sz="3200" b="1" u="none" dirty="0">
              <a:solidFill>
                <a:srgbClr val="170ECC"/>
              </a:solidFill>
            </a:endParaRPr>
          </a:p>
        </p:txBody>
      </p:sp>
      <p:pic>
        <p:nvPicPr>
          <p:cNvPr id="570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2651586"/>
            <a:ext cx="3643338" cy="244318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70371" name="Picture 3"/>
          <p:cNvPicPr>
            <a:picLocks noChangeAspect="1" noChangeArrowheads="1"/>
          </p:cNvPicPr>
          <p:nvPr/>
        </p:nvPicPr>
        <p:blipFill>
          <a:blip r:embed="rId4"/>
          <a:srcRect l="12890"/>
          <a:stretch>
            <a:fillRect/>
          </a:stretch>
        </p:blipFill>
        <p:spPr bwMode="auto">
          <a:xfrm>
            <a:off x="6143668" y="-24"/>
            <a:ext cx="2928926" cy="485775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70372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5786" y="698674"/>
            <a:ext cx="4429156" cy="194450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703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2481" y="4929198"/>
            <a:ext cx="4911552" cy="19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CaixaDeTexto 62"/>
          <p:cNvSpPr txBox="1"/>
          <p:nvPr/>
        </p:nvSpPr>
        <p:spPr>
          <a:xfrm>
            <a:off x="71438" y="5357826"/>
            <a:ext cx="4143372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CECCON, G. Milho safrinha com solo protegido e retorno econômico em Mato Grosso do Sul. </a:t>
            </a:r>
            <a:r>
              <a:rPr lang="pt-BR" b="1" dirty="0" smtClean="0"/>
              <a:t>Revista Plantio Direto</a:t>
            </a:r>
            <a:r>
              <a:rPr lang="pt-BR" dirty="0" smtClean="0"/>
              <a:t>, Passo Fundo, ano 17, n. 97, p. 17-20; jan./fev. 2007.</a:t>
            </a:r>
            <a:endParaRPr lang="pt-BR" dirty="0"/>
          </a:p>
        </p:txBody>
      </p:sp>
      <p:graphicFrame>
        <p:nvGraphicFramePr>
          <p:cNvPr id="570375" name="Object 7"/>
          <p:cNvGraphicFramePr>
            <a:graphicFrameLocks noChangeAspect="1"/>
          </p:cNvGraphicFramePr>
          <p:nvPr/>
        </p:nvGraphicFramePr>
        <p:xfrm>
          <a:off x="3858749" y="2786058"/>
          <a:ext cx="2060785" cy="2071702"/>
        </p:xfrm>
        <a:graphic>
          <a:graphicData uri="http://schemas.openxmlformats.org/presentationml/2006/ole">
            <p:oleObj spid="_x0000_s570375" name="Documento" r:id="rId7" imgW="3363120" imgH="253260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ILP</a:t>
            </a:r>
            <a:endParaRPr lang="pt-BR" sz="800" smtClean="0">
              <a:solidFill>
                <a:schemeClr val="bg1"/>
              </a:solidFill>
            </a:endParaRPr>
          </a:p>
        </p:txBody>
      </p:sp>
      <p:pic>
        <p:nvPicPr>
          <p:cNvPr id="40963" name="Picture 3" descr="aGijsbertus 00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143240" y="661988"/>
            <a:ext cx="2643206" cy="36256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80000"/>
              </a:spcBef>
            </a:pPr>
            <a:r>
              <a:rPr lang="en-US" sz="2800" b="1" u="none" dirty="0" err="1" smtClean="0"/>
              <a:t>Gijsbertus</a:t>
            </a:r>
            <a:r>
              <a:rPr lang="en-US" sz="2800" b="1" u="none" dirty="0" smtClean="0"/>
              <a:t> </a:t>
            </a:r>
            <a:r>
              <a:rPr lang="en-US" sz="2800" b="1" u="none" dirty="0" err="1" smtClean="0"/>
              <a:t>Beukoff</a:t>
            </a:r>
            <a:endParaRPr lang="en-US" sz="2800" b="1" u="none" dirty="0" smtClean="0"/>
          </a:p>
          <a:p>
            <a:pPr algn="ctr">
              <a:lnSpc>
                <a:spcPct val="80000"/>
              </a:lnSpc>
              <a:spcBef>
                <a:spcPct val="80000"/>
              </a:spcBef>
            </a:pPr>
            <a:r>
              <a:rPr lang="en-US" sz="2800" b="1" u="none" dirty="0" err="1" smtClean="0"/>
              <a:t>Maracaju</a:t>
            </a:r>
            <a:r>
              <a:rPr lang="en-US" sz="2800" b="1" u="none" dirty="0"/>
              <a:t>, MS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000" b="1" u="none" dirty="0" err="1" smtClean="0"/>
              <a:t>Sem</a:t>
            </a:r>
            <a:r>
              <a:rPr lang="en-US" sz="2000" b="1" u="none" dirty="0"/>
              <a:t>: </a:t>
            </a:r>
            <a:r>
              <a:rPr lang="en-US" sz="2000" b="1" u="none" dirty="0" smtClean="0"/>
              <a:t>05/03/2007</a:t>
            </a:r>
            <a:endParaRPr lang="en-US" sz="2000" b="1" u="none" dirty="0"/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2000" b="1" u="none" dirty="0"/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000" b="1" u="none" dirty="0" err="1"/>
              <a:t>Grãos</a:t>
            </a:r>
            <a:r>
              <a:rPr lang="en-US" sz="2000" b="1" u="none" dirty="0"/>
              <a:t> de </a:t>
            </a:r>
            <a:r>
              <a:rPr lang="en-US" sz="2000" b="1" u="none" dirty="0" err="1"/>
              <a:t>milho</a:t>
            </a:r>
            <a:r>
              <a:rPr lang="en-US" sz="2000" b="1" u="none" dirty="0"/>
              <a:t>: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000" b="1" u="none" dirty="0"/>
              <a:t>6.656 kg ha</a:t>
            </a:r>
            <a:r>
              <a:rPr lang="en-US" sz="2000" b="1" u="none" baseline="30000" dirty="0"/>
              <a:t>-1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2000" b="1" u="none" dirty="0"/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000" b="1" u="none" dirty="0" err="1"/>
              <a:t>Palha</a:t>
            </a:r>
            <a:r>
              <a:rPr lang="en-US" sz="2000" b="1" u="none" dirty="0"/>
              <a:t> </a:t>
            </a:r>
            <a:r>
              <a:rPr lang="en-US" sz="2000" b="1" u="none" dirty="0" err="1"/>
              <a:t>ruziziensis</a:t>
            </a:r>
            <a:r>
              <a:rPr lang="en-US" sz="2000" b="1" u="none" dirty="0"/>
              <a:t>: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000" b="1" u="none" dirty="0"/>
              <a:t>1.659 kg ha</a:t>
            </a:r>
            <a:r>
              <a:rPr lang="en-US" sz="2000" b="1" u="none" baseline="30000" dirty="0"/>
              <a:t>-1</a:t>
            </a:r>
            <a:endParaRPr lang="pt-BR" sz="2000" b="1" u="none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onsorcio 02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-24"/>
            <a:ext cx="9144000" cy="64633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Arial" pitchFamily="34" charset="0"/>
                <a:cs typeface="Arial" pitchFamily="34" charset="0"/>
              </a:rPr>
              <a:t>CONSÓRCIO, CAARAPÓ, 2007</a:t>
            </a:r>
            <a:endParaRPr lang="pt-BR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" cy="228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1000" b="1" smtClean="0">
                <a:solidFill>
                  <a:schemeClr val="bg1"/>
                </a:solidFill>
              </a:rPr>
              <a:t>MilhoRuziz</a:t>
            </a:r>
            <a:endParaRPr lang="pt-BR" sz="1000" b="1" smtClean="0">
              <a:solidFill>
                <a:schemeClr val="bg1"/>
              </a:solidFill>
            </a:endParaRPr>
          </a:p>
        </p:txBody>
      </p:sp>
      <p:pic>
        <p:nvPicPr>
          <p:cNvPr id="43011" name="Picture 6" descr="C:\Documents and Settings\Gessi\Meus documentos\Fotos\Fotos2008\Consorcio2008\Edio2008-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0" y="6210474"/>
            <a:ext cx="9144000" cy="647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80000"/>
              </a:spcBef>
            </a:pPr>
            <a:r>
              <a:rPr lang="en-US" sz="4400" b="1" u="none" dirty="0"/>
              <a:t>Ponta </a:t>
            </a:r>
            <a:r>
              <a:rPr lang="en-US" sz="4400" b="1" u="none" dirty="0" err="1"/>
              <a:t>Porã</a:t>
            </a:r>
            <a:r>
              <a:rPr lang="en-US" sz="4400" b="1" u="none" dirty="0"/>
              <a:t>, 2008</a:t>
            </a:r>
            <a:endParaRPr lang="pt-BR" sz="4400" b="1" u="none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143000" y="37338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pt-BR" sz="2400" b="1">
              <a:latin typeface="Univers"/>
            </a:endParaRPr>
          </a:p>
        </p:txBody>
      </p:sp>
      <p:graphicFrame>
        <p:nvGraphicFramePr>
          <p:cNvPr id="58384" name="Object 16"/>
          <p:cNvGraphicFramePr>
            <a:graphicFrameLocks noChangeAspect="1"/>
          </p:cNvGraphicFramePr>
          <p:nvPr/>
        </p:nvGraphicFramePr>
        <p:xfrm>
          <a:off x="0" y="0"/>
          <a:ext cx="7643834" cy="6858000"/>
        </p:xfrm>
        <a:graphic>
          <a:graphicData uri="http://schemas.openxmlformats.org/presentationml/2006/ole">
            <p:oleObj spid="_x0000_s573443" name="Imagem de bitmap" r:id="rId3" imgW="4304762" imgH="4200000" progId="PBrush">
              <p:embed/>
            </p:oleObj>
          </a:graphicData>
        </a:graphic>
      </p:graphicFrame>
      <p:graphicFrame>
        <p:nvGraphicFramePr>
          <p:cNvPr id="573444" name="Object 4"/>
          <p:cNvGraphicFramePr>
            <a:graphicFrameLocks noChangeAspect="1"/>
          </p:cNvGraphicFramePr>
          <p:nvPr/>
        </p:nvGraphicFramePr>
        <p:xfrm>
          <a:off x="6500826" y="5929330"/>
          <a:ext cx="2533650" cy="817563"/>
        </p:xfrm>
        <a:graphic>
          <a:graphicData uri="http://schemas.openxmlformats.org/presentationml/2006/ole">
            <p:oleObj spid="_x0000_s573444" name="CorelDRAW" r:id="rId4" imgW="2534400" imgH="817560" progId="">
              <p:embed/>
            </p:oleObj>
          </a:graphicData>
        </a:graphic>
      </p:graphicFrame>
      <p:cxnSp>
        <p:nvCxnSpPr>
          <p:cNvPr id="7" name="Conector de seta reta 6"/>
          <p:cNvCxnSpPr/>
          <p:nvPr/>
        </p:nvCxnSpPr>
        <p:spPr>
          <a:xfrm rot="10800000">
            <a:off x="3500430" y="4857760"/>
            <a:ext cx="3143272" cy="714380"/>
          </a:xfrm>
          <a:prstGeom prst="straightConnector1">
            <a:avLst/>
          </a:prstGeom>
          <a:ln w="508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6500826" y="5286388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rial Black" pitchFamily="34" charset="0"/>
              </a:rPr>
              <a:t>Dourados, MS</a:t>
            </a:r>
            <a:endParaRPr lang="pt-BR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22-08-08 08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03943" y="0"/>
            <a:ext cx="204005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928926" y="0"/>
            <a:ext cx="2643206" cy="647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80000"/>
              </a:spcBef>
            </a:pPr>
            <a:r>
              <a:rPr lang="en-US" sz="4400" b="1" u="none" dirty="0" err="1" smtClean="0"/>
              <a:t>Paraguai</a:t>
            </a:r>
            <a:endParaRPr lang="pt-BR" sz="4400" b="1" u="none" baseline="30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ocamarVisitaIvatub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43438" y="0"/>
            <a:ext cx="4500562" cy="3375422"/>
          </a:xfrm>
          <a:prstGeom prst="rect">
            <a:avLst/>
          </a:prstGeom>
        </p:spPr>
      </p:pic>
      <p:pic>
        <p:nvPicPr>
          <p:cNvPr id="9" name="Imagem 8" descr="CocamarVisita4-4-08-SJI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0"/>
            <a:ext cx="4476748" cy="3357562"/>
          </a:xfrm>
          <a:prstGeom prst="rect">
            <a:avLst/>
          </a:prstGeom>
        </p:spPr>
      </p:pic>
      <p:pic>
        <p:nvPicPr>
          <p:cNvPr id="10" name="Imagem 9" descr="SojaAposMi+Ruz4-4-8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43438" y="3482578"/>
            <a:ext cx="4500562" cy="3375422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647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80000"/>
              </a:spcBef>
            </a:pPr>
            <a:r>
              <a:rPr lang="en-US" sz="4400" b="1" u="none" dirty="0" err="1" smtClean="0"/>
              <a:t>Cocamar</a:t>
            </a:r>
            <a:r>
              <a:rPr lang="en-US" sz="4400" b="1" u="none" dirty="0" smtClean="0"/>
              <a:t>, Paraná, 2008</a:t>
            </a:r>
            <a:endParaRPr lang="pt-BR" sz="4400" b="1" u="none" baseline="30000" dirty="0"/>
          </a:p>
        </p:txBody>
      </p:sp>
      <p:pic>
        <p:nvPicPr>
          <p:cNvPr id="12" name="Imagem 11" descr="Gijsbertus-ParanaDez2008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3500438"/>
            <a:ext cx="4616680" cy="335756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" cy="228600"/>
          </a:xfrm>
        </p:spPr>
        <p:txBody>
          <a:bodyPr>
            <a:normAutofit fontScale="90000"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MilhoRuziz</a:t>
            </a:r>
            <a:endParaRPr lang="pt-BR" sz="1000" b="1">
              <a:solidFill>
                <a:schemeClr val="bg1"/>
              </a:solidFill>
            </a:endParaRPr>
          </a:p>
        </p:txBody>
      </p:sp>
      <p:graphicFrame>
        <p:nvGraphicFramePr>
          <p:cNvPr id="488451" name="Object 3"/>
          <p:cNvGraphicFramePr>
            <a:graphicFrameLocks noChangeAspect="1"/>
          </p:cNvGraphicFramePr>
          <p:nvPr/>
        </p:nvGraphicFramePr>
        <p:xfrm>
          <a:off x="4000496" y="-5"/>
          <a:ext cx="5143504" cy="6858005"/>
        </p:xfrm>
        <a:graphic>
          <a:graphicData uri="http://schemas.openxmlformats.org/presentationml/2006/ole">
            <p:oleObj spid="_x0000_s575490" name="PhotoSuite Image" r:id="rId3" imgW="14630400" imgH="19507320" progId="">
              <p:embed/>
            </p:oleObj>
          </a:graphicData>
        </a:graphic>
      </p:graphicFrame>
      <p:sp>
        <p:nvSpPr>
          <p:cNvPr id="488453" name="Text Box 5"/>
          <p:cNvSpPr txBox="1">
            <a:spLocks noChangeArrowheads="1"/>
          </p:cNvSpPr>
          <p:nvPr/>
        </p:nvSpPr>
        <p:spPr bwMode="auto">
          <a:xfrm>
            <a:off x="0" y="44450"/>
            <a:ext cx="4071934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LAVOURAS DE CONSÓRCIO, 2008</a:t>
            </a:r>
            <a:r>
              <a:rPr lang="en-US" sz="1600" dirty="0">
                <a:latin typeface="Arial" pitchFamily="34" charset="0"/>
              </a:rPr>
              <a:t>, </a:t>
            </a:r>
            <a:endParaRPr lang="en-US" sz="1600" dirty="0" smtClean="0"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dirty="0" smtClean="0">
                <a:latin typeface="Arial" pitchFamily="34" charset="0"/>
              </a:rPr>
              <a:t>São </a:t>
            </a:r>
            <a:r>
              <a:rPr lang="pt-BR" dirty="0">
                <a:latin typeface="Arial" pitchFamily="34" charset="0"/>
              </a:rPr>
              <a:t>Tomé, PR, Solo arenoso </a:t>
            </a:r>
            <a:r>
              <a:rPr lang="pt-BR" dirty="0" smtClean="0">
                <a:latin typeface="Arial" pitchFamily="34" charset="0"/>
              </a:rPr>
              <a:t>;</a:t>
            </a:r>
          </a:p>
          <a:p>
            <a:pPr algn="ctr">
              <a:spcBef>
                <a:spcPct val="50000"/>
              </a:spcBef>
            </a:pPr>
            <a:r>
              <a:rPr lang="pt-BR" dirty="0" smtClean="0">
                <a:latin typeface="Arial" pitchFamily="34" charset="0"/>
              </a:rPr>
              <a:t>AG </a:t>
            </a:r>
            <a:r>
              <a:rPr lang="pt-BR" dirty="0">
                <a:latin typeface="Arial" pitchFamily="34" charset="0"/>
              </a:rPr>
              <a:t>9010 = 6.274 kg ha</a:t>
            </a:r>
            <a:r>
              <a:rPr lang="pt-BR" baseline="30000" dirty="0">
                <a:latin typeface="Arial" pitchFamily="34" charset="0"/>
              </a:rPr>
              <a:t>-1 </a:t>
            </a:r>
            <a:r>
              <a:rPr lang="pt-BR" dirty="0">
                <a:latin typeface="Arial" pitchFamily="34" charset="0"/>
              </a:rPr>
              <a:t> </a:t>
            </a:r>
            <a:r>
              <a:rPr lang="pt-BR" i="1" dirty="0" smtClean="0">
                <a:latin typeface="Arial" pitchFamily="34" charset="0"/>
              </a:rPr>
              <a:t>e </a:t>
            </a:r>
          </a:p>
          <a:p>
            <a:pPr algn="ctr">
              <a:spcBef>
                <a:spcPct val="50000"/>
              </a:spcBef>
            </a:pPr>
            <a:r>
              <a:rPr lang="pt-BR" i="1" dirty="0" smtClean="0">
                <a:latin typeface="Arial" pitchFamily="34" charset="0"/>
              </a:rPr>
              <a:t>B</a:t>
            </a:r>
            <a:r>
              <a:rPr lang="pt-BR" i="1" dirty="0">
                <a:latin typeface="Arial" pitchFamily="34" charset="0"/>
              </a:rPr>
              <a:t>. </a:t>
            </a:r>
            <a:r>
              <a:rPr lang="pt-BR" i="1" dirty="0" err="1">
                <a:latin typeface="Arial" pitchFamily="34" charset="0"/>
              </a:rPr>
              <a:t>ruziziensis</a:t>
            </a:r>
            <a:r>
              <a:rPr lang="pt-BR" dirty="0">
                <a:latin typeface="Arial" pitchFamily="34" charset="0"/>
              </a:rPr>
              <a:t> 2.242 kg ha</a:t>
            </a:r>
            <a:r>
              <a:rPr lang="pt-BR" baseline="30000" dirty="0">
                <a:latin typeface="Arial" pitchFamily="34" charset="0"/>
              </a:rPr>
              <a:t>-1</a:t>
            </a:r>
          </a:p>
        </p:txBody>
      </p:sp>
      <p:pic>
        <p:nvPicPr>
          <p:cNvPr id="6" name="Imagem 5" descr="ConsorcioGessiCocamar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3697076"/>
            <a:ext cx="4143372" cy="3160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" cy="228600"/>
          </a:xfrm>
        </p:spPr>
        <p:txBody>
          <a:bodyPr>
            <a:normAutofit fontScale="90000"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MilhoRuziz</a:t>
            </a:r>
            <a:endParaRPr lang="pt-BR" sz="1000" b="1">
              <a:solidFill>
                <a:schemeClr val="bg1"/>
              </a:solidFill>
            </a:endParaRPr>
          </a:p>
        </p:txBody>
      </p:sp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40011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</a:rPr>
              <a:t>LAVOURAS DE CONSÓRCIO, 2008</a:t>
            </a:r>
            <a:r>
              <a:rPr lang="en-US" sz="1600" dirty="0">
                <a:latin typeface="Arial" pitchFamily="34" charset="0"/>
              </a:rPr>
              <a:t>. </a:t>
            </a:r>
            <a:r>
              <a:rPr lang="en-US" sz="1600" dirty="0" err="1">
                <a:solidFill>
                  <a:srgbClr val="FF0000"/>
                </a:solidFill>
                <a:latin typeface="Arial" pitchFamily="34" charset="0"/>
              </a:rPr>
              <a:t>Boletim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</a:rPr>
              <a:t> de </a:t>
            </a:r>
            <a:r>
              <a:rPr lang="en-US" sz="1600" dirty="0" err="1">
                <a:solidFill>
                  <a:srgbClr val="FF0000"/>
                </a:solidFill>
                <a:latin typeface="Arial" pitchFamily="34" charset="0"/>
              </a:rPr>
              <a:t>Pesquisa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</a:rPr>
              <a:t> 48.</a:t>
            </a:r>
            <a:endParaRPr lang="pt-BR" sz="1800" dirty="0">
              <a:latin typeface="Arial" pitchFamily="34" charset="0"/>
            </a:endParaRPr>
          </a:p>
        </p:txBody>
      </p:sp>
      <p:graphicFrame>
        <p:nvGraphicFramePr>
          <p:cNvPr id="485380" name="Object 4"/>
          <p:cNvGraphicFramePr>
            <a:graphicFrameLocks noChangeAspect="1"/>
          </p:cNvGraphicFramePr>
          <p:nvPr/>
        </p:nvGraphicFramePr>
        <p:xfrm>
          <a:off x="838200" y="2439988"/>
          <a:ext cx="7162800" cy="4210050"/>
        </p:xfrm>
        <a:graphic>
          <a:graphicData uri="http://schemas.openxmlformats.org/presentationml/2006/ole">
            <p:oleObj spid="_x0000_s574466" name="Documento" r:id="rId3" imgW="4829760" imgH="2840040" progId="Word.Document.8">
              <p:embed/>
            </p:oleObj>
          </a:graphicData>
        </a:graphic>
      </p:graphicFrame>
      <p:graphicFrame>
        <p:nvGraphicFramePr>
          <p:cNvPr id="485381" name="Object 5"/>
          <p:cNvGraphicFramePr>
            <a:graphicFrameLocks noChangeAspect="1"/>
          </p:cNvGraphicFramePr>
          <p:nvPr/>
        </p:nvGraphicFramePr>
        <p:xfrm>
          <a:off x="228600" y="533400"/>
          <a:ext cx="8683625" cy="2058988"/>
        </p:xfrm>
        <a:graphic>
          <a:graphicData uri="http://schemas.openxmlformats.org/presentationml/2006/ole">
            <p:oleObj spid="_x0000_s574467" name="Documento" r:id="rId4" imgW="4854600" imgH="125208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365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99"/>
                </a:solidFill>
                <a:latin typeface="Arial" pitchFamily="34" charset="0"/>
              </a:rPr>
              <a:t>LAVOURAS DE CONSÓRCIO, 2008. Média milho = 4.912, ruziziensis = 1.611 kg ha</a:t>
            </a:r>
            <a:r>
              <a:rPr lang="en-US" sz="1600" baseline="30000">
                <a:solidFill>
                  <a:srgbClr val="000099"/>
                </a:solidFill>
                <a:latin typeface="Arial" pitchFamily="34" charset="0"/>
              </a:rPr>
              <a:t>-1</a:t>
            </a:r>
            <a:endParaRPr lang="pt-BR" sz="180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4864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048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oja-Convencional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29004" y="0"/>
            <a:ext cx="5714996" cy="3214686"/>
          </a:xfrm>
          <a:prstGeom prst="rect">
            <a:avLst/>
          </a:prstGeom>
        </p:spPr>
      </p:pic>
      <p:pic>
        <p:nvPicPr>
          <p:cNvPr id="5" name="Imagem 4" descr="Milho45-Palha2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-32" y="-15983"/>
            <a:ext cx="3143272" cy="3302107"/>
          </a:xfrm>
          <a:prstGeom prst="rect">
            <a:avLst/>
          </a:prstGeom>
        </p:spPr>
      </p:pic>
      <p:graphicFrame>
        <p:nvGraphicFramePr>
          <p:cNvPr id="530434" name="Object 2"/>
          <p:cNvGraphicFramePr>
            <a:graphicFrameLocks noChangeAspect="1"/>
          </p:cNvGraphicFramePr>
          <p:nvPr/>
        </p:nvGraphicFramePr>
        <p:xfrm>
          <a:off x="5286380" y="3214686"/>
          <a:ext cx="3786214" cy="3550448"/>
        </p:xfrm>
        <a:graphic>
          <a:graphicData uri="http://schemas.openxmlformats.org/presentationml/2006/ole">
            <p:oleObj spid="_x0000_s530434" name="Worksheet" r:id="rId5" imgW="3505200" imgH="1695450" progId="Excel.Sheet.8">
              <p:embed/>
            </p:oleObj>
          </a:graphicData>
        </a:graphic>
      </p:graphicFrame>
      <p:pic>
        <p:nvPicPr>
          <p:cNvPr id="9" name="Imagem 8" descr="Milho45-Palha-Consorcio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-32" y="3293864"/>
            <a:ext cx="2286016" cy="3564160"/>
          </a:xfrm>
          <a:prstGeom prst="rect">
            <a:avLst/>
          </a:prstGeom>
        </p:spPr>
      </p:pic>
      <p:pic>
        <p:nvPicPr>
          <p:cNvPr id="10" name="Imagem 9" descr="MilhoSolteiro-45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3000364" y="0"/>
            <a:ext cx="3000396" cy="3214686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1438" y="-24"/>
            <a:ext cx="3929058" cy="49616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80000"/>
              </a:spcBef>
            </a:pPr>
            <a:r>
              <a:rPr lang="en-US" sz="3200" b="1" u="none" dirty="0" err="1" smtClean="0"/>
              <a:t>Milho</a:t>
            </a:r>
            <a:r>
              <a:rPr lang="en-US" sz="3200" b="1" u="none" dirty="0" smtClean="0"/>
              <a:t> </a:t>
            </a:r>
            <a:r>
              <a:rPr lang="en-US" sz="3200" b="1" u="none" dirty="0" err="1" smtClean="0"/>
              <a:t>safrinha</a:t>
            </a:r>
            <a:r>
              <a:rPr lang="en-US" sz="3200" b="1" u="none" dirty="0" smtClean="0"/>
              <a:t> 45 cm</a:t>
            </a:r>
            <a:endParaRPr lang="pt-BR" sz="3200" b="1" u="none" baseline="30000" dirty="0"/>
          </a:p>
        </p:txBody>
      </p:sp>
      <p:pic>
        <p:nvPicPr>
          <p:cNvPr id="12" name="Imagem 11" descr="pd-soja-Pedro-3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2285984" y="3214686"/>
            <a:ext cx="3000396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Premissas</a:t>
            </a:r>
            <a:endParaRPr lang="pt-BR" sz="800" smtClean="0">
              <a:solidFill>
                <a:schemeClr val="bg1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915400" cy="550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9050">
              <a:lnSpc>
                <a:spcPct val="140000"/>
              </a:lnSpc>
              <a:spcBef>
                <a:spcPct val="20000"/>
              </a:spcBef>
            </a:pPr>
            <a:r>
              <a:rPr lang="en-US" sz="3200" b="1" dirty="0" smtClean="0">
                <a:latin typeface="Verdana" pitchFamily="34" charset="0"/>
              </a:rPr>
              <a:t>MÉTODOS DE IMPLANTAÇÃO</a:t>
            </a:r>
            <a:endParaRPr lang="en-US" sz="3200" b="1" u="none" dirty="0">
              <a:latin typeface="Verdana" pitchFamily="34" charset="0"/>
            </a:endParaRPr>
          </a:p>
          <a:p>
            <a:pPr indent="19050">
              <a:lnSpc>
                <a:spcPct val="140000"/>
              </a:lnSpc>
              <a:spcBef>
                <a:spcPct val="20000"/>
              </a:spcBef>
              <a:buFontTx/>
              <a:buAutoNum type="arabicPeriod"/>
            </a:pPr>
            <a:r>
              <a:rPr lang="en-US" sz="3200" b="1" u="none" dirty="0" err="1">
                <a:solidFill>
                  <a:srgbClr val="000099"/>
                </a:solidFill>
                <a:latin typeface="Verdana" pitchFamily="34" charset="0"/>
              </a:rPr>
              <a:t>Uma</a:t>
            </a:r>
            <a:r>
              <a:rPr lang="en-US" sz="3200" b="1" u="none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US" sz="3200" b="1" u="none" dirty="0" err="1">
                <a:solidFill>
                  <a:srgbClr val="000099"/>
                </a:solidFill>
                <a:latin typeface="Verdana" pitchFamily="34" charset="0"/>
              </a:rPr>
              <a:t>operação</a:t>
            </a:r>
            <a:r>
              <a:rPr lang="en-US" sz="3200" b="1" u="none" dirty="0">
                <a:solidFill>
                  <a:srgbClr val="000099"/>
                </a:solidFill>
                <a:latin typeface="Verdana" pitchFamily="34" charset="0"/>
              </a:rPr>
              <a:t>, com </a:t>
            </a:r>
            <a:r>
              <a:rPr lang="en-US" sz="3200" b="1" u="none" dirty="0" err="1">
                <a:solidFill>
                  <a:srgbClr val="000099"/>
                </a:solidFill>
                <a:latin typeface="Verdana" pitchFamily="34" charset="0"/>
              </a:rPr>
              <a:t>linha</a:t>
            </a:r>
            <a:r>
              <a:rPr lang="en-US" sz="3200" b="1" u="none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US" sz="3200" b="1" u="none" dirty="0" err="1" smtClean="0">
                <a:solidFill>
                  <a:srgbClr val="000099"/>
                </a:solidFill>
                <a:latin typeface="Verdana" pitchFamily="34" charset="0"/>
              </a:rPr>
              <a:t>intercalar</a:t>
            </a:r>
            <a:endParaRPr lang="en-US" sz="3200" b="1" u="none" dirty="0">
              <a:latin typeface="Verdana" pitchFamily="34" charset="0"/>
            </a:endParaRPr>
          </a:p>
          <a:p>
            <a:pPr indent="19050">
              <a:lnSpc>
                <a:spcPct val="140000"/>
              </a:lnSpc>
              <a:spcBef>
                <a:spcPct val="20000"/>
              </a:spcBef>
              <a:buFontTx/>
              <a:buAutoNum type="arabicPeriod"/>
            </a:pPr>
            <a:r>
              <a:rPr lang="en-US" sz="3200" b="1" u="none" dirty="0" err="1">
                <a:latin typeface="Verdana" pitchFamily="34" charset="0"/>
              </a:rPr>
              <a:t>Uma</a:t>
            </a:r>
            <a:r>
              <a:rPr lang="en-US" sz="3200" b="1" u="none" dirty="0">
                <a:latin typeface="Verdana" pitchFamily="34" charset="0"/>
              </a:rPr>
              <a:t> </a:t>
            </a:r>
            <a:r>
              <a:rPr lang="en-US" sz="3200" b="1" u="none" dirty="0" err="1">
                <a:latin typeface="Verdana" pitchFamily="34" charset="0"/>
              </a:rPr>
              <a:t>operação</a:t>
            </a:r>
            <a:r>
              <a:rPr lang="en-US" sz="3200" b="1" u="none" dirty="0">
                <a:latin typeface="Verdana" pitchFamily="34" charset="0"/>
              </a:rPr>
              <a:t>, com </a:t>
            </a:r>
            <a:r>
              <a:rPr lang="en-US" sz="3200" b="1" u="none" dirty="0" err="1">
                <a:latin typeface="Verdana" pitchFamily="34" charset="0"/>
              </a:rPr>
              <a:t>caixa</a:t>
            </a:r>
            <a:r>
              <a:rPr lang="en-US" sz="3200" b="1" u="none" dirty="0">
                <a:latin typeface="Verdana" pitchFamily="34" charset="0"/>
              </a:rPr>
              <a:t> </a:t>
            </a:r>
            <a:r>
              <a:rPr lang="en-US" sz="3200" b="1" u="none" dirty="0" err="1" smtClean="0">
                <a:latin typeface="Verdana" pitchFamily="34" charset="0"/>
              </a:rPr>
              <a:t>adicional</a:t>
            </a:r>
            <a:endParaRPr lang="en-US" sz="3200" b="1" u="none" dirty="0">
              <a:latin typeface="Verdana" pitchFamily="34" charset="0"/>
            </a:endParaRPr>
          </a:p>
          <a:p>
            <a:pPr indent="19050">
              <a:lnSpc>
                <a:spcPct val="140000"/>
              </a:lnSpc>
              <a:spcBef>
                <a:spcPct val="20000"/>
              </a:spcBef>
              <a:buFontTx/>
              <a:buAutoNum type="arabicPeriod"/>
            </a:pPr>
            <a:r>
              <a:rPr lang="en-US" sz="3200" b="1" u="none" dirty="0" err="1">
                <a:solidFill>
                  <a:srgbClr val="000099"/>
                </a:solidFill>
                <a:latin typeface="Verdana" pitchFamily="34" charset="0"/>
              </a:rPr>
              <a:t>Duas</a:t>
            </a:r>
            <a:r>
              <a:rPr lang="en-US" sz="3200" b="1" u="none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US" sz="3200" b="1" u="none" dirty="0" err="1">
                <a:solidFill>
                  <a:srgbClr val="000099"/>
                </a:solidFill>
                <a:latin typeface="Verdana" pitchFamily="34" charset="0"/>
              </a:rPr>
              <a:t>operações</a:t>
            </a:r>
            <a:r>
              <a:rPr lang="en-US" sz="3200" b="1" u="none" dirty="0">
                <a:solidFill>
                  <a:srgbClr val="000099"/>
                </a:solidFill>
                <a:latin typeface="Verdana" pitchFamily="34" charset="0"/>
              </a:rPr>
              <a:t>, com </a:t>
            </a:r>
            <a:r>
              <a:rPr lang="en-US" sz="3200" b="1" u="none" dirty="0" err="1" smtClean="0">
                <a:solidFill>
                  <a:srgbClr val="000099"/>
                </a:solidFill>
                <a:latin typeface="Verdana" pitchFamily="34" charset="0"/>
              </a:rPr>
              <a:t>semeadora</a:t>
            </a:r>
            <a:endParaRPr lang="en-US" sz="3200" b="1" u="none" dirty="0">
              <a:solidFill>
                <a:srgbClr val="CC3300"/>
              </a:solidFill>
              <a:latin typeface="Verdana" pitchFamily="34" charset="0"/>
            </a:endParaRPr>
          </a:p>
          <a:p>
            <a:pPr indent="19050">
              <a:lnSpc>
                <a:spcPct val="140000"/>
              </a:lnSpc>
              <a:spcBef>
                <a:spcPct val="20000"/>
              </a:spcBef>
            </a:pPr>
            <a:r>
              <a:rPr lang="en-US" sz="3200" b="1" u="none" dirty="0" err="1" smtClean="0">
                <a:solidFill>
                  <a:srgbClr val="CC3300"/>
                </a:solidFill>
                <a:latin typeface="Verdana" pitchFamily="34" charset="0"/>
              </a:rPr>
              <a:t>Depende</a:t>
            </a:r>
            <a:r>
              <a:rPr lang="en-US" sz="3200" b="1" u="none" dirty="0" smtClean="0">
                <a:solidFill>
                  <a:srgbClr val="CC3300"/>
                </a:solidFill>
                <a:latin typeface="Verdana" pitchFamily="34" charset="0"/>
              </a:rPr>
              <a:t> </a:t>
            </a:r>
            <a:r>
              <a:rPr lang="en-US" sz="3200" b="1" u="none" dirty="0" err="1">
                <a:solidFill>
                  <a:srgbClr val="CC3300"/>
                </a:solidFill>
                <a:latin typeface="Verdana" pitchFamily="34" charset="0"/>
              </a:rPr>
              <a:t>da</a:t>
            </a:r>
            <a:r>
              <a:rPr lang="en-US" sz="3200" b="1" u="none" dirty="0">
                <a:solidFill>
                  <a:srgbClr val="CC3300"/>
                </a:solidFill>
                <a:latin typeface="Verdana" pitchFamily="34" charset="0"/>
              </a:rPr>
              <a:t>:</a:t>
            </a:r>
            <a:endParaRPr lang="en-US" sz="3200" b="1" u="none" dirty="0">
              <a:latin typeface="Verdana" pitchFamily="34" charset="0"/>
            </a:endParaRPr>
          </a:p>
          <a:p>
            <a:pPr indent="19050">
              <a:lnSpc>
                <a:spcPct val="140000"/>
              </a:lnSpc>
              <a:spcBef>
                <a:spcPct val="20000"/>
              </a:spcBef>
              <a:buFontTx/>
              <a:buAutoNum type="arabicPeriod"/>
            </a:pPr>
            <a:r>
              <a:rPr lang="en-US" sz="3200" b="1" u="none" dirty="0" err="1">
                <a:latin typeface="Verdana" pitchFamily="34" charset="0"/>
              </a:rPr>
              <a:t>Finalidade</a:t>
            </a:r>
            <a:r>
              <a:rPr lang="en-US" sz="3200" b="1" u="none" dirty="0">
                <a:latin typeface="Verdana" pitchFamily="34" charset="0"/>
              </a:rPr>
              <a:t> do </a:t>
            </a:r>
            <a:r>
              <a:rPr lang="en-US" sz="3200" b="1" u="none" dirty="0" err="1" smtClean="0">
                <a:latin typeface="Verdana" pitchFamily="34" charset="0"/>
              </a:rPr>
              <a:t>consórcio</a:t>
            </a:r>
            <a:r>
              <a:rPr lang="en-US" sz="3200" b="1" dirty="0" smtClean="0">
                <a:latin typeface="Verdana" pitchFamily="34" charset="0"/>
              </a:rPr>
              <a:t>.</a:t>
            </a:r>
            <a:endParaRPr lang="en-US" sz="3200" b="1" u="none" dirty="0">
              <a:latin typeface="Verdana" pitchFamily="34" charset="0"/>
            </a:endParaRPr>
          </a:p>
          <a:p>
            <a:pPr indent="19050">
              <a:lnSpc>
                <a:spcPct val="140000"/>
              </a:lnSpc>
              <a:spcBef>
                <a:spcPct val="20000"/>
              </a:spcBef>
              <a:buFontTx/>
              <a:buAutoNum type="arabicPeriod"/>
            </a:pPr>
            <a:r>
              <a:rPr lang="en-US" sz="3200" b="1" u="none" dirty="0" err="1" smtClean="0">
                <a:latin typeface="Verdana" pitchFamily="34" charset="0"/>
              </a:rPr>
              <a:t>Época</a:t>
            </a:r>
            <a:r>
              <a:rPr lang="en-US" sz="3200" b="1" u="none" dirty="0" smtClean="0">
                <a:latin typeface="Verdana" pitchFamily="34" charset="0"/>
              </a:rPr>
              <a:t> </a:t>
            </a:r>
            <a:r>
              <a:rPr lang="en-US" sz="3200" b="1" u="none" dirty="0" err="1">
                <a:latin typeface="Verdana" pitchFamily="34" charset="0"/>
              </a:rPr>
              <a:t>da</a:t>
            </a:r>
            <a:r>
              <a:rPr lang="en-US" sz="3200" b="1" u="none" dirty="0">
                <a:latin typeface="Verdana" pitchFamily="34" charset="0"/>
              </a:rPr>
              <a:t> </a:t>
            </a:r>
            <a:r>
              <a:rPr lang="en-US" sz="3200" b="1" u="none" dirty="0" err="1">
                <a:latin typeface="Verdana" pitchFamily="34" charset="0"/>
              </a:rPr>
              <a:t>semeadura</a:t>
            </a:r>
            <a:r>
              <a:rPr lang="en-US" sz="3200" b="1" u="none" dirty="0">
                <a:latin typeface="Verdana" pitchFamily="34" charset="0"/>
              </a:rPr>
              <a:t> </a:t>
            </a:r>
            <a:r>
              <a:rPr lang="en-US" sz="3200" b="1" u="none" dirty="0" err="1">
                <a:latin typeface="Verdana" pitchFamily="34" charset="0"/>
              </a:rPr>
              <a:t>em</a:t>
            </a:r>
            <a:r>
              <a:rPr lang="en-US" sz="3200" b="1" u="none" dirty="0">
                <a:latin typeface="Verdana" pitchFamily="34" charset="0"/>
              </a:rPr>
              <a:t> </a:t>
            </a:r>
            <a:r>
              <a:rPr lang="en-US" sz="3200" b="1" u="none" dirty="0" err="1">
                <a:latin typeface="Verdana" pitchFamily="34" charset="0"/>
              </a:rPr>
              <a:t>sucessão</a:t>
            </a:r>
            <a:r>
              <a:rPr lang="en-US" sz="3200" b="1" u="none" dirty="0">
                <a:latin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Tratamentos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49891" name="Rectangle 3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49892" name="Rectangle 4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549893" name="Picture 5" descr="LeoMiranda-Rol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330335"/>
            <a:ext cx="5724525" cy="3455987"/>
          </a:xfrm>
          <a:prstGeom prst="rect">
            <a:avLst/>
          </a:prstGeom>
          <a:noFill/>
        </p:spPr>
      </p:pic>
      <p:pic>
        <p:nvPicPr>
          <p:cNvPr id="549894" name="Picture 6" descr="LeoMiranda-Semeado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481388"/>
            <a:ext cx="5940425" cy="3376612"/>
          </a:xfrm>
          <a:prstGeom prst="rect">
            <a:avLst/>
          </a:prstGeom>
          <a:noFill/>
        </p:spPr>
      </p:pic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969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dirty="0" smtClean="0">
                <a:latin typeface="Arial Black" pitchFamily="34" charset="0"/>
              </a:rPr>
              <a:t>3</a:t>
            </a:r>
            <a:r>
              <a:rPr lang="en-US" sz="2300" u="none" dirty="0" smtClean="0">
                <a:latin typeface="Arial Black" pitchFamily="34" charset="0"/>
              </a:rPr>
              <a:t>)DUAS </a:t>
            </a:r>
            <a:r>
              <a:rPr lang="en-US" sz="2300" u="none" dirty="0">
                <a:latin typeface="Arial Black" pitchFamily="34" charset="0"/>
              </a:rPr>
              <a:t>OPERAÇÕES DE SEMEADURA: </a:t>
            </a:r>
          </a:p>
          <a:p>
            <a:pPr algn="ctr">
              <a:spcBef>
                <a:spcPct val="50000"/>
              </a:spcBef>
            </a:pPr>
            <a:r>
              <a:rPr lang="en-US" sz="2300" u="none" dirty="0">
                <a:solidFill>
                  <a:srgbClr val="000099"/>
                </a:solidFill>
                <a:latin typeface="Arial Black" pitchFamily="34" charset="0"/>
              </a:rPr>
              <a:t>UMA PARA O MILHO</a:t>
            </a:r>
            <a:r>
              <a:rPr lang="en-US" sz="2300" u="none" dirty="0">
                <a:latin typeface="Arial Black" pitchFamily="34" charset="0"/>
              </a:rPr>
              <a:t> E </a:t>
            </a:r>
            <a:r>
              <a:rPr lang="en-US" sz="2300" u="none" dirty="0">
                <a:solidFill>
                  <a:srgbClr val="CC3300"/>
                </a:solidFill>
                <a:latin typeface="Arial Black" pitchFamily="34" charset="0"/>
              </a:rPr>
              <a:t>OUTRA PARA FORRAGEIRA</a:t>
            </a:r>
            <a:endParaRPr lang="pt-BR" sz="2300" u="none" dirty="0">
              <a:solidFill>
                <a:srgbClr val="CC3300"/>
              </a:solidFill>
              <a:latin typeface="Arial Black" pitchFamily="34" charset="0"/>
            </a:endParaRPr>
          </a:p>
        </p:txBody>
      </p:sp>
      <p:pic>
        <p:nvPicPr>
          <p:cNvPr id="549896" name="Picture 8" descr="P224686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86445" y="2187669"/>
            <a:ext cx="3357555" cy="4670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Tratamentos</a:t>
            </a:r>
            <a:endParaRPr lang="pt-BR" sz="800" smtClean="0">
              <a:solidFill>
                <a:schemeClr val="bg1"/>
              </a:solidFill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29701" name="Picture 5" descr="NovaMutum 02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u="none"/>
              <a:t>3) CAIXA ADICIONAL: SEMEADURA SIMULTÂNEA DE MILHO E CAPIM</a:t>
            </a:r>
            <a:endParaRPr lang="pt-BR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Tratamentos</a:t>
            </a:r>
            <a:endParaRPr lang="pt-BR" sz="800" smtClean="0">
              <a:solidFill>
                <a:schemeClr val="bg1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27653" name="Picture 7" descr="C:\Documents and Settings\Gessi\Meus documentos\Fotos\Fotos2009\CaixaAdiciona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/>
              <a:t>2</a:t>
            </a:r>
            <a:r>
              <a:rPr lang="en-US" sz="2000" b="1" u="none" dirty="0" smtClean="0"/>
              <a:t>) </a:t>
            </a:r>
            <a:r>
              <a:rPr lang="en-US" sz="2000" b="1" u="none" dirty="0"/>
              <a:t>CAIXA ADICIONAL: </a:t>
            </a:r>
            <a:r>
              <a:rPr lang="en-US" sz="2000" b="1" u="none" dirty="0">
                <a:latin typeface="Arial" pitchFamily="34" charset="0"/>
                <a:cs typeface="Arial" pitchFamily="34" charset="0"/>
              </a:rPr>
              <a:t>SEMEADURA</a:t>
            </a:r>
            <a:r>
              <a:rPr lang="en-US" sz="2000" b="1" u="none" dirty="0"/>
              <a:t> SIMULTÂNEA DE MILHO E CAPIM</a:t>
            </a:r>
            <a:endParaRPr lang="pt-BR" b="1" u="none" dirty="0"/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7429500" y="6165850"/>
            <a:ext cx="1714500" cy="30777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u="none"/>
              <a:t>Foto:Lúcio Damália</a:t>
            </a:r>
            <a:endParaRPr lang="pt-B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Milho safrinha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570371" name="Picture 3" descr="Milho safrinha 20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sp>
        <p:nvSpPr>
          <p:cNvPr id="570372" name="Text Box 4"/>
          <p:cNvSpPr txBox="1">
            <a:spLocks noChangeArrowheads="1"/>
          </p:cNvSpPr>
          <p:nvPr/>
        </p:nvSpPr>
        <p:spPr bwMode="auto">
          <a:xfrm>
            <a:off x="0" y="6278563"/>
            <a:ext cx="9144000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pt-BR" sz="3200" u="none" dirty="0">
                <a:latin typeface="Arial" pitchFamily="34" charset="0"/>
                <a:cs typeface="Arial" pitchFamily="34" charset="0"/>
              </a:rPr>
              <a:t>Plataforma Plantio Direto. Embrapa, 1998</a:t>
            </a:r>
            <a:r>
              <a:rPr lang="pt-BR" sz="3200" u="none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pt-BR" sz="2800" dirty="0" smtClean="0">
                <a:latin typeface="Arial" pitchFamily="34" charset="0"/>
                <a:cs typeface="Arial" pitchFamily="34" charset="0"/>
              </a:rPr>
              <a:t>...“dificuldade em manter palha”...</a:t>
            </a:r>
            <a:endParaRPr lang="pt-BR" sz="2800" u="non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emeadora stara sfi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 flipH="1">
            <a:off x="2286000" y="381000"/>
            <a:ext cx="1524000" cy="28194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H="1">
            <a:off x="3810000" y="381000"/>
            <a:ext cx="533400" cy="28194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762000" y="476250"/>
            <a:ext cx="2946400" cy="2647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4800600" y="304800"/>
            <a:ext cx="609600" cy="2819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5257800" y="304800"/>
            <a:ext cx="1828800" cy="27432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5292725" y="333375"/>
            <a:ext cx="3317875" cy="2714625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 flipV="1">
            <a:off x="1371600" y="3124200"/>
            <a:ext cx="1828800" cy="3352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5181600" y="3048000"/>
            <a:ext cx="2743200" cy="3429000"/>
          </a:xfrm>
          <a:prstGeom prst="line">
            <a:avLst/>
          </a:prstGeom>
          <a:noFill/>
          <a:ln w="4127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flipV="1">
            <a:off x="4114800" y="3124200"/>
            <a:ext cx="457200" cy="3352800"/>
          </a:xfrm>
          <a:prstGeom prst="line">
            <a:avLst/>
          </a:prstGeom>
          <a:noFill/>
          <a:ln w="4127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H="1" flipV="1">
            <a:off x="3048000" y="3124200"/>
            <a:ext cx="533400" cy="3352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V="1">
            <a:off x="4724400" y="3048000"/>
            <a:ext cx="1600200" cy="3429000"/>
          </a:xfrm>
          <a:prstGeom prst="line">
            <a:avLst/>
          </a:prstGeom>
          <a:noFill/>
          <a:ln w="4127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58" name="Oval 14"/>
          <p:cNvSpPr>
            <a:spLocks noChangeArrowheads="1"/>
          </p:cNvSpPr>
          <p:nvPr/>
        </p:nvSpPr>
        <p:spPr bwMode="auto">
          <a:xfrm>
            <a:off x="609600" y="28956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u="none">
                <a:solidFill>
                  <a:srgbClr val="CC3300"/>
                </a:solidFill>
              </a:rPr>
              <a:t>M</a:t>
            </a:r>
            <a:endParaRPr lang="pt-BR" sz="2400" u="none">
              <a:solidFill>
                <a:srgbClr val="CC3300"/>
              </a:solidFill>
            </a:endParaRPr>
          </a:p>
        </p:txBody>
      </p:sp>
      <p:sp>
        <p:nvSpPr>
          <p:cNvPr id="31759" name="Oval 15"/>
          <p:cNvSpPr>
            <a:spLocks noChangeArrowheads="1"/>
          </p:cNvSpPr>
          <p:nvPr/>
        </p:nvSpPr>
        <p:spPr bwMode="auto">
          <a:xfrm>
            <a:off x="2133600" y="2971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u="none">
                <a:solidFill>
                  <a:srgbClr val="CC3300"/>
                </a:solidFill>
              </a:rPr>
              <a:t>M</a:t>
            </a:r>
            <a:endParaRPr lang="pt-BR" sz="2400" u="none">
              <a:solidFill>
                <a:srgbClr val="CC3300"/>
              </a:solidFill>
            </a:endParaRPr>
          </a:p>
        </p:txBody>
      </p:sp>
      <p:sp>
        <p:nvSpPr>
          <p:cNvPr id="31760" name="Oval 16"/>
          <p:cNvSpPr>
            <a:spLocks noChangeArrowheads="1"/>
          </p:cNvSpPr>
          <p:nvPr/>
        </p:nvSpPr>
        <p:spPr bwMode="auto">
          <a:xfrm>
            <a:off x="3657600" y="28956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u="none">
                <a:solidFill>
                  <a:srgbClr val="CC3300"/>
                </a:solidFill>
              </a:rPr>
              <a:t>M</a:t>
            </a:r>
            <a:endParaRPr lang="pt-BR" sz="2400" u="none">
              <a:solidFill>
                <a:srgbClr val="CC3300"/>
              </a:solidFill>
            </a:endParaRPr>
          </a:p>
        </p:txBody>
      </p:sp>
      <p:sp>
        <p:nvSpPr>
          <p:cNvPr id="31761" name="Oval 17"/>
          <p:cNvSpPr>
            <a:spLocks noChangeArrowheads="1"/>
          </p:cNvSpPr>
          <p:nvPr/>
        </p:nvSpPr>
        <p:spPr bwMode="auto">
          <a:xfrm>
            <a:off x="5181600" y="28956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u="none">
                <a:solidFill>
                  <a:srgbClr val="CC3300"/>
                </a:solidFill>
              </a:rPr>
              <a:t>M</a:t>
            </a:r>
            <a:endParaRPr lang="pt-BR" sz="2400" u="none">
              <a:solidFill>
                <a:srgbClr val="CC3300"/>
              </a:solidFill>
            </a:endParaRPr>
          </a:p>
        </p:txBody>
      </p:sp>
      <p:sp>
        <p:nvSpPr>
          <p:cNvPr id="31762" name="Oval 18"/>
          <p:cNvSpPr>
            <a:spLocks noChangeArrowheads="1"/>
          </p:cNvSpPr>
          <p:nvPr/>
        </p:nvSpPr>
        <p:spPr bwMode="auto">
          <a:xfrm>
            <a:off x="6858000" y="28194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u="none">
                <a:solidFill>
                  <a:srgbClr val="CC3300"/>
                </a:solidFill>
              </a:rPr>
              <a:t>M</a:t>
            </a:r>
            <a:endParaRPr lang="pt-BR" sz="2400" u="none">
              <a:solidFill>
                <a:srgbClr val="CC3300"/>
              </a:solidFill>
            </a:endParaRPr>
          </a:p>
        </p:txBody>
      </p:sp>
      <p:sp>
        <p:nvSpPr>
          <p:cNvPr id="31763" name="Oval 19"/>
          <p:cNvSpPr>
            <a:spLocks noChangeArrowheads="1"/>
          </p:cNvSpPr>
          <p:nvPr/>
        </p:nvSpPr>
        <p:spPr bwMode="auto">
          <a:xfrm>
            <a:off x="8382000" y="28194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u="none">
                <a:solidFill>
                  <a:srgbClr val="CC3300"/>
                </a:solidFill>
              </a:rPr>
              <a:t>M</a:t>
            </a:r>
            <a:endParaRPr lang="pt-BR" sz="2400" u="none">
              <a:solidFill>
                <a:srgbClr val="CC3300"/>
              </a:solidFill>
            </a:endParaRP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1219200" y="2971800"/>
            <a:ext cx="3048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 u="none">
                <a:latin typeface="Times New Roman" pitchFamily="18" charset="0"/>
              </a:rPr>
              <a:t>B</a:t>
            </a:r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2895600" y="2971800"/>
            <a:ext cx="228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 u="none">
                <a:latin typeface="Times New Roman" pitchFamily="18" charset="0"/>
              </a:rPr>
              <a:t>B</a:t>
            </a:r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4495800" y="2971800"/>
            <a:ext cx="228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 u="none">
                <a:latin typeface="Times New Roman" pitchFamily="18" charset="0"/>
              </a:rPr>
              <a:t>B</a:t>
            </a:r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6172200" y="2971800"/>
            <a:ext cx="228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 u="none">
                <a:latin typeface="Times New Roman" pitchFamily="18" charset="0"/>
              </a:rPr>
              <a:t>B</a:t>
            </a:r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7848600" y="2971800"/>
            <a:ext cx="228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 u="none">
                <a:latin typeface="Times New Roman" pitchFamily="18" charset="0"/>
              </a:rPr>
              <a:t>B</a:t>
            </a:r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31769" name="Line 25"/>
          <p:cNvSpPr>
            <a:spLocks noChangeShapeType="1"/>
          </p:cNvSpPr>
          <p:nvPr/>
        </p:nvSpPr>
        <p:spPr bwMode="auto">
          <a:xfrm flipH="1" flipV="1">
            <a:off x="76200" y="2895600"/>
            <a:ext cx="2971800" cy="3657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0" y="2971800"/>
            <a:ext cx="228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 u="none">
                <a:latin typeface="Times New Roman" pitchFamily="18" charset="0"/>
              </a:rPr>
              <a:t>B</a:t>
            </a:r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1142976" y="6092825"/>
            <a:ext cx="5084787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0" u="none" dirty="0" err="1">
                <a:latin typeface="Arial Black" pitchFamily="34" charset="0"/>
              </a:rPr>
              <a:t>Sementes</a:t>
            </a:r>
            <a:r>
              <a:rPr lang="en-US" sz="2000" b="0" u="none" dirty="0">
                <a:latin typeface="Arial Black" pitchFamily="34" charset="0"/>
              </a:rPr>
              <a:t> </a:t>
            </a:r>
            <a:r>
              <a:rPr lang="en-US" sz="2000" b="0" u="none" dirty="0" err="1">
                <a:latin typeface="Arial Black" pitchFamily="34" charset="0"/>
              </a:rPr>
              <a:t>da</a:t>
            </a:r>
            <a:r>
              <a:rPr lang="en-US" sz="2000" u="none" dirty="0">
                <a:latin typeface="Arial Black" pitchFamily="34" charset="0"/>
              </a:rPr>
              <a:t> </a:t>
            </a:r>
            <a:r>
              <a:rPr lang="en-US" sz="2000" b="1" u="none" dirty="0">
                <a:latin typeface="Arial Black" pitchFamily="34" charset="0"/>
              </a:rPr>
              <a:t>BRAQUIÁRIA</a:t>
            </a:r>
            <a:r>
              <a:rPr lang="en-US" sz="2000" u="none" dirty="0">
                <a:latin typeface="Arial Black" pitchFamily="34" charset="0"/>
              </a:rPr>
              <a:t> </a:t>
            </a:r>
            <a:r>
              <a:rPr lang="en-US" sz="2000" b="0" u="none" dirty="0">
                <a:latin typeface="Arial Black" pitchFamily="34" charset="0"/>
              </a:rPr>
              <a:t>com</a:t>
            </a:r>
          </a:p>
          <a:p>
            <a:pPr algn="ctr">
              <a:spcBef>
                <a:spcPct val="20000"/>
              </a:spcBef>
            </a:pPr>
            <a:r>
              <a:rPr lang="en-US" sz="2000" b="0" u="none" dirty="0">
                <a:latin typeface="Arial Black" pitchFamily="34" charset="0"/>
              </a:rPr>
              <a:t>disco de </a:t>
            </a:r>
            <a:r>
              <a:rPr lang="en-US" sz="2000" b="0" u="none" dirty="0" err="1">
                <a:latin typeface="Arial Black" pitchFamily="34" charset="0"/>
              </a:rPr>
              <a:t>sorgo</a:t>
            </a:r>
            <a:r>
              <a:rPr lang="en-US" sz="2000" b="0" u="none" dirty="0">
                <a:latin typeface="Arial Black" pitchFamily="34" charset="0"/>
              </a:rPr>
              <a:t> 5 mm de </a:t>
            </a:r>
            <a:r>
              <a:rPr lang="en-US" sz="2000" b="0" u="none" dirty="0" err="1">
                <a:latin typeface="Arial Black" pitchFamily="34" charset="0"/>
              </a:rPr>
              <a:t>diâmetro</a:t>
            </a:r>
            <a:endParaRPr lang="pt-BR" sz="2000" b="0" u="none" dirty="0">
              <a:latin typeface="Arial Black" pitchFamily="34" charset="0"/>
            </a:endParaRP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2895600" y="0"/>
            <a:ext cx="3352800" cy="904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u="none" dirty="0">
                <a:latin typeface="Arial Black" pitchFamily="34" charset="0"/>
              </a:rPr>
              <a:t>MILHO </a:t>
            </a:r>
            <a:endParaRPr lang="en-US" sz="2400" b="0" u="none" dirty="0" smtClean="0">
              <a:latin typeface="Arial Black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2400" b="0" u="none" dirty="0" smtClean="0">
                <a:latin typeface="Arial Black" pitchFamily="34" charset="0"/>
              </a:rPr>
              <a:t>SAFRINHA</a:t>
            </a:r>
            <a:endParaRPr lang="en-US" sz="2400" b="0" u="none" dirty="0">
              <a:latin typeface="Arial Black" pitchFamily="34" charset="0"/>
            </a:endParaRPr>
          </a:p>
        </p:txBody>
      </p:sp>
      <p:sp>
        <p:nvSpPr>
          <p:cNvPr id="31773" name="Rectangle 2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810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rgbClr val="CCFFFF"/>
                </a:solidFill>
              </a:rPr>
              <a:t>Semeadora</a:t>
            </a:r>
            <a:endParaRPr lang="pt-BR" sz="800" smtClean="0">
              <a:solidFill>
                <a:srgbClr val="CCFFFF"/>
              </a:solidFill>
            </a:endParaRPr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0" y="71414"/>
            <a:ext cx="274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none" dirty="0" smtClean="0">
                <a:latin typeface="Arial Black" pitchFamily="34" charset="0"/>
              </a:rPr>
              <a:t>1) LINHA INTERCALAR</a:t>
            </a:r>
            <a:endParaRPr lang="pt-BR" sz="2400" u="none" dirty="0">
              <a:latin typeface="Arial Black" pitchFamily="34" charset="0"/>
            </a:endParaRPr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179388" y="1989138"/>
            <a:ext cx="1295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sz="2000" b="0" u="none">
              <a:latin typeface="Arial Black" pitchFamily="34" charset="0"/>
            </a:endParaRPr>
          </a:p>
        </p:txBody>
      </p:sp>
      <p:pic>
        <p:nvPicPr>
          <p:cNvPr id="31776" name="Picture 32" descr="Discos-90-72-5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04025" y="4500563"/>
            <a:ext cx="23399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800" b="0">
                <a:solidFill>
                  <a:schemeClr val="bg1"/>
                </a:solidFill>
                <a:latin typeface="Times New Roman" pitchFamily="18" charset="0"/>
              </a:rPr>
              <a:t>Sem</a:t>
            </a:r>
            <a:endParaRPr lang="pt-BR" sz="800" b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292867" name="Object 3"/>
          <p:cNvGraphicFramePr>
            <a:graphicFrameLocks noChangeAspect="1"/>
          </p:cNvGraphicFramePr>
          <p:nvPr/>
        </p:nvGraphicFramePr>
        <p:xfrm>
          <a:off x="0" y="404813"/>
          <a:ext cx="9144000" cy="5903912"/>
        </p:xfrm>
        <a:graphic>
          <a:graphicData uri="http://schemas.openxmlformats.org/presentationml/2006/ole">
            <p:oleObj spid="_x0000_s531458" name="Gráfico" r:id="rId4" imgW="4752959" imgH="2962351" progId="Excel.Sheet.8">
              <p:embed/>
            </p:oleObj>
          </a:graphicData>
        </a:graphic>
      </p:graphicFrame>
      <p:sp>
        <p:nvSpPr>
          <p:cNvPr id="2928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" cy="381000"/>
          </a:xfrm>
        </p:spPr>
        <p:txBody>
          <a:bodyPr/>
          <a:lstStyle/>
          <a:p>
            <a:r>
              <a:rPr lang="pt-BR" sz="1000">
                <a:solidFill>
                  <a:srgbClr val="DDDDDD"/>
                </a:solidFill>
              </a:rPr>
              <a:t>GerminaRuzi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Sementes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2214" name="Picture 6" descr="ConsorcioSemeadura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38" y="0"/>
            <a:ext cx="5643562" cy="4232275"/>
          </a:xfrm>
          <a:prstGeom prst="rect">
            <a:avLst/>
          </a:prstGeom>
          <a:noFill/>
        </p:spPr>
      </p:pic>
      <p:pic>
        <p:nvPicPr>
          <p:cNvPr id="222215" name="Picture 7" descr="ConsorcioSemeadura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67175" y="3051175"/>
            <a:ext cx="5076825" cy="3806825"/>
          </a:xfrm>
          <a:prstGeom prst="rect">
            <a:avLst/>
          </a:prstGeom>
          <a:noFill/>
        </p:spPr>
      </p:pic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Arial" pitchFamily="34" charset="0"/>
              </a:rPr>
              <a:t>AJUSTES </a:t>
            </a:r>
            <a:r>
              <a:rPr lang="en-US" sz="2000" b="1" dirty="0">
                <a:latin typeface="Arial" pitchFamily="34" charset="0"/>
              </a:rPr>
              <a:t>NA SEMEADORA E </a:t>
            </a:r>
            <a:r>
              <a:rPr lang="en-US" sz="2000" b="1" dirty="0" smtClean="0">
                <a:latin typeface="Arial" pitchFamily="34" charset="0"/>
              </a:rPr>
              <a:t>SEMENTES</a:t>
            </a:r>
            <a:endParaRPr lang="pt-BR" sz="2000" b="1" i="1" dirty="0">
              <a:latin typeface="Arial" pitchFamily="34" charset="0"/>
            </a:endParaRPr>
          </a:p>
        </p:txBody>
      </p:sp>
      <p:sp>
        <p:nvSpPr>
          <p:cNvPr id="222221" name="AutoShape 13"/>
          <p:cNvSpPr>
            <a:spLocks noChangeArrowheads="1"/>
          </p:cNvSpPr>
          <p:nvPr/>
        </p:nvSpPr>
        <p:spPr bwMode="auto">
          <a:xfrm>
            <a:off x="1042988" y="4724400"/>
            <a:ext cx="2665412" cy="1296988"/>
          </a:xfrm>
          <a:prstGeom prst="wedgeRoundRectCallout">
            <a:avLst>
              <a:gd name="adj1" fmla="val 10153"/>
              <a:gd name="adj2" fmla="val -24804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000" b="0" u="sng">
                <a:latin typeface="Arial" pitchFamily="34" charset="0"/>
              </a:rPr>
              <a:t>Linha de braquiária</a:t>
            </a:r>
            <a:r>
              <a:rPr lang="en-US" sz="2000" b="0">
                <a:latin typeface="Arial" pitchFamily="34" charset="0"/>
              </a:rPr>
              <a:t>: </a:t>
            </a:r>
          </a:p>
          <a:p>
            <a:r>
              <a:rPr lang="en-US" sz="2000" b="0">
                <a:latin typeface="Arial" pitchFamily="34" charset="0"/>
              </a:rPr>
              <a:t>-Disco de corte?</a:t>
            </a:r>
          </a:p>
          <a:p>
            <a:r>
              <a:rPr lang="en-US" sz="2000" b="0">
                <a:latin typeface="Arial" pitchFamily="34" charset="0"/>
              </a:rPr>
              <a:t>-disco duplo.</a:t>
            </a:r>
            <a:endParaRPr lang="pt-BR" sz="2000" b="0">
              <a:latin typeface="Arial" pitchFamily="34" charset="0"/>
            </a:endParaRPr>
          </a:p>
        </p:txBody>
      </p:sp>
      <p:sp>
        <p:nvSpPr>
          <p:cNvPr id="222222" name="AutoShape 14"/>
          <p:cNvSpPr>
            <a:spLocks noChangeArrowheads="1"/>
          </p:cNvSpPr>
          <p:nvPr/>
        </p:nvSpPr>
        <p:spPr bwMode="auto">
          <a:xfrm>
            <a:off x="6443663" y="620713"/>
            <a:ext cx="2233612" cy="1655762"/>
          </a:xfrm>
          <a:prstGeom prst="wedgeRoundRectCallout">
            <a:avLst>
              <a:gd name="adj1" fmla="val -161231"/>
              <a:gd name="adj2" fmla="val 8039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0" u="sng">
                <a:latin typeface="Arial" pitchFamily="34" charset="0"/>
              </a:rPr>
              <a:t>Linha do Milho</a:t>
            </a:r>
            <a:r>
              <a:rPr lang="en-US" sz="2000" b="0">
                <a:latin typeface="Arial" pitchFamily="34" charset="0"/>
              </a:rPr>
              <a:t>: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0">
                <a:latin typeface="Arial" pitchFamily="34" charset="0"/>
              </a:rPr>
              <a:t>-Disco de corte,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0">
                <a:latin typeface="Arial" pitchFamily="34" charset="0"/>
              </a:rPr>
              <a:t>-facão?,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0">
                <a:latin typeface="Arial" pitchFamily="34" charset="0"/>
              </a:rPr>
              <a:t>-adubo,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0">
                <a:latin typeface="Arial" pitchFamily="34" charset="0"/>
              </a:rPr>
              <a:t>-disco duplo.</a:t>
            </a:r>
            <a:endParaRPr lang="pt-BR" sz="2000" b="0">
              <a:latin typeface="Arial" pitchFamily="34" charset="0"/>
            </a:endParaRPr>
          </a:p>
        </p:txBody>
      </p:sp>
      <p:graphicFrame>
        <p:nvGraphicFramePr>
          <p:cNvPr id="222223" name="Object 15"/>
          <p:cNvGraphicFramePr>
            <a:graphicFrameLocks noChangeAspect="1"/>
          </p:cNvGraphicFramePr>
          <p:nvPr/>
        </p:nvGraphicFramePr>
        <p:xfrm>
          <a:off x="0" y="6165850"/>
          <a:ext cx="1524000" cy="485775"/>
        </p:xfrm>
        <a:graphic>
          <a:graphicData uri="http://schemas.openxmlformats.org/presentationml/2006/ole">
            <p:oleObj spid="_x0000_s227330" name="Pacote" r:id="rId5" imgW="152388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Tratamentos</a:t>
            </a:r>
            <a:endParaRPr lang="pt-BR" sz="800" smtClean="0">
              <a:solidFill>
                <a:schemeClr val="bg1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u="none" dirty="0" smtClean="0"/>
              <a:t>SEMEADURA: 20/03</a:t>
            </a:r>
            <a:endParaRPr lang="pt-BR" b="1" u="none" dirty="0"/>
          </a:p>
        </p:txBody>
      </p:sp>
      <p:graphicFrame>
        <p:nvGraphicFramePr>
          <p:cNvPr id="6" name="Chart 1"/>
          <p:cNvGraphicFramePr>
            <a:graphicFrameLocks/>
          </p:cNvGraphicFramePr>
          <p:nvPr/>
        </p:nvGraphicFramePr>
        <p:xfrm>
          <a:off x="500034" y="857232"/>
          <a:ext cx="8286808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1031"/>
          <p:cNvSpPr txBox="1">
            <a:spLocks noChangeArrowheads="1"/>
          </p:cNvSpPr>
          <p:nvPr/>
        </p:nvSpPr>
        <p:spPr bwMode="auto">
          <a:xfrm>
            <a:off x="0" y="4445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Arial" pitchFamily="34" charset="0"/>
              </a:rPr>
              <a:t>EMERGÊNCIA DE </a:t>
            </a:r>
            <a:r>
              <a:rPr lang="en-US" sz="2800" b="1" i="1" dirty="0">
                <a:latin typeface="Arial" pitchFamily="34" charset="0"/>
              </a:rPr>
              <a:t>B. RUZIZIENSIS</a:t>
            </a:r>
            <a:r>
              <a:rPr lang="en-US" sz="2800" b="1" dirty="0">
                <a:latin typeface="Arial" pitchFamily="34" charset="0"/>
              </a:rPr>
              <a:t> EM PROFUNDIDADES DE SEMEADURA, </a:t>
            </a:r>
            <a:r>
              <a:rPr lang="en-US" sz="2800" b="1" dirty="0" smtClean="0">
                <a:latin typeface="Arial" pitchFamily="34" charset="0"/>
              </a:rPr>
              <a:t>2009</a:t>
            </a:r>
            <a:endParaRPr lang="pt-BR" sz="28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Tratamentos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89827" name="Rectangle 3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589828" name="Rectangle 4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589829" name="Text Box 8"/>
          <p:cNvSpPr txBox="1">
            <a:spLocks noChangeArrowheads="1"/>
          </p:cNvSpPr>
          <p:nvPr/>
        </p:nvSpPr>
        <p:spPr bwMode="auto">
          <a:xfrm>
            <a:off x="0" y="6461125"/>
            <a:ext cx="9144000" cy="519113"/>
          </a:xfrm>
          <a:prstGeom prst="rect">
            <a:avLst/>
          </a:prstGeom>
          <a:solidFill>
            <a:srgbClr val="93C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none" dirty="0">
                <a:latin typeface="Arial" pitchFamily="34" charset="0"/>
                <a:cs typeface="Arial" pitchFamily="34" charset="0"/>
              </a:rPr>
              <a:t>SEMEADURA: 12/03</a:t>
            </a:r>
            <a:endParaRPr lang="pt-BR" sz="2400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9831" name="Text Box 1031"/>
          <p:cNvSpPr txBox="1">
            <a:spLocks noChangeArrowheads="1"/>
          </p:cNvSpPr>
          <p:nvPr/>
        </p:nvSpPr>
        <p:spPr bwMode="auto">
          <a:xfrm>
            <a:off x="0" y="44450"/>
            <a:ext cx="9144000" cy="9461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none" dirty="0">
                <a:latin typeface="Arial" pitchFamily="34" charset="0"/>
                <a:cs typeface="Arial" pitchFamily="34" charset="0"/>
              </a:rPr>
              <a:t>EMERGÊNCIA DE </a:t>
            </a:r>
            <a:r>
              <a:rPr lang="en-US" sz="2800" b="1" i="1" u="none" dirty="0">
                <a:latin typeface="Arial" pitchFamily="34" charset="0"/>
                <a:cs typeface="Arial" pitchFamily="34" charset="0"/>
              </a:rPr>
              <a:t>B. RUZIZIENSIS</a:t>
            </a:r>
            <a:r>
              <a:rPr lang="en-US" sz="2800" b="1" u="none" dirty="0">
                <a:latin typeface="Arial" pitchFamily="34" charset="0"/>
                <a:cs typeface="Arial" pitchFamily="34" charset="0"/>
              </a:rPr>
              <a:t> EM SOLO ARGILOSO E ARENOSO, 2010</a:t>
            </a:r>
            <a:endParaRPr lang="pt-BR" sz="2800" b="1" u="none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89832" name="Object 8"/>
          <p:cNvGraphicFramePr>
            <a:graphicFrameLocks noChangeAspect="1"/>
          </p:cNvGraphicFramePr>
          <p:nvPr/>
        </p:nvGraphicFramePr>
        <p:xfrm>
          <a:off x="0" y="990600"/>
          <a:ext cx="9144000" cy="5486400"/>
        </p:xfrm>
        <a:graphic>
          <a:graphicData uri="http://schemas.openxmlformats.org/presentationml/2006/ole">
            <p:oleObj spid="_x0000_s532482" name="Planilha" r:id="rId3" imgW="5512680" imgH="299268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Tratamentos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585732" name="Rectangle 4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sz="2400" b="0" u="none">
              <a:latin typeface="Times New Roman" pitchFamily="18" charset="0"/>
            </a:endParaRPr>
          </a:p>
        </p:txBody>
      </p:sp>
      <p:graphicFrame>
        <p:nvGraphicFramePr>
          <p:cNvPr id="585736" name="Object 8"/>
          <p:cNvGraphicFramePr>
            <a:graphicFrameLocks noChangeAspect="1"/>
          </p:cNvGraphicFramePr>
          <p:nvPr/>
        </p:nvGraphicFramePr>
        <p:xfrm>
          <a:off x="0" y="1214422"/>
          <a:ext cx="9144000" cy="5643578"/>
        </p:xfrm>
        <a:graphic>
          <a:graphicData uri="http://schemas.openxmlformats.org/presentationml/2006/ole">
            <p:oleObj spid="_x0000_s533506" name="Worksheet" r:id="rId3" imgW="4657680" imgH="3375000" progId="Excel.Sheet.8">
              <p:embed/>
            </p:oleObj>
          </a:graphicData>
        </a:graphic>
      </p:graphicFrame>
      <p:sp>
        <p:nvSpPr>
          <p:cNvPr id="6" name="Text Box 1031"/>
          <p:cNvSpPr txBox="1">
            <a:spLocks noChangeArrowheads="1"/>
          </p:cNvSpPr>
          <p:nvPr/>
        </p:nvSpPr>
        <p:spPr bwMode="auto">
          <a:xfrm>
            <a:off x="0" y="4445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latin typeface="Arial" pitchFamily="34" charset="0"/>
              </a:rPr>
              <a:t>RUZIZIENSIS</a:t>
            </a:r>
            <a:r>
              <a:rPr lang="en-US" sz="2800" b="1" dirty="0" smtClean="0">
                <a:latin typeface="Arial" pitchFamily="34" charset="0"/>
              </a:rPr>
              <a:t> À LANÇO 450 PONTOS</a:t>
            </a:r>
            <a:endParaRPr lang="pt-BR" sz="28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Tratamentos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92899" name="Rectangle 3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592900" name="Rectangle 4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sz="2400" b="0" u="none">
              <a:latin typeface="Times New Roman" pitchFamily="18" charset="0"/>
            </a:endParaRPr>
          </a:p>
        </p:txBody>
      </p:sp>
      <p:graphicFrame>
        <p:nvGraphicFramePr>
          <p:cNvPr id="592902" name="Object 6"/>
          <p:cNvGraphicFramePr>
            <a:graphicFrameLocks noChangeAspect="1"/>
          </p:cNvGraphicFramePr>
          <p:nvPr/>
        </p:nvGraphicFramePr>
        <p:xfrm>
          <a:off x="0" y="1000108"/>
          <a:ext cx="9144000" cy="5857892"/>
        </p:xfrm>
        <a:graphic>
          <a:graphicData uri="http://schemas.openxmlformats.org/presentationml/2006/ole">
            <p:oleObj spid="_x0000_s534530" name="Planilha" r:id="rId3" imgW="4657680" imgH="3375000" progId="Excel.Sheet.8">
              <p:embed/>
            </p:oleObj>
          </a:graphicData>
        </a:graphic>
      </p:graphicFrame>
      <p:sp>
        <p:nvSpPr>
          <p:cNvPr id="6" name="Text Box 1031"/>
          <p:cNvSpPr txBox="1">
            <a:spLocks noChangeArrowheads="1"/>
          </p:cNvSpPr>
          <p:nvPr/>
        </p:nvSpPr>
        <p:spPr bwMode="auto">
          <a:xfrm>
            <a:off x="0" y="4445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latin typeface="Arial" pitchFamily="34" charset="0"/>
              </a:rPr>
              <a:t>RUZIZIENSIS</a:t>
            </a:r>
            <a:r>
              <a:rPr lang="en-US" sz="2800" b="1" dirty="0" smtClean="0">
                <a:latin typeface="Arial" pitchFamily="34" charset="0"/>
              </a:rPr>
              <a:t> À LANÇO 500 PONTOS</a:t>
            </a:r>
            <a:endParaRPr lang="pt-BR" sz="28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Premissas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261125" name="Picture 5" descr="Discos-90-72-5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19425"/>
            <a:ext cx="9144000" cy="3838575"/>
          </a:xfrm>
          <a:prstGeom prst="rect">
            <a:avLst/>
          </a:prstGeom>
          <a:noFill/>
        </p:spPr>
      </p:pic>
      <p:sp>
        <p:nvSpPr>
          <p:cNvPr id="261128" name="Rectangle 8"/>
          <p:cNvSpPr>
            <a:spLocks noChangeArrowheads="1"/>
          </p:cNvSpPr>
          <p:nvPr/>
        </p:nvSpPr>
        <p:spPr bwMode="auto">
          <a:xfrm>
            <a:off x="722313" y="2924175"/>
            <a:ext cx="1762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90 furos</a:t>
            </a:r>
          </a:p>
        </p:txBody>
      </p:sp>
      <p:sp>
        <p:nvSpPr>
          <p:cNvPr id="261129" name="Rectangle 9"/>
          <p:cNvSpPr>
            <a:spLocks noChangeArrowheads="1"/>
          </p:cNvSpPr>
          <p:nvPr/>
        </p:nvSpPr>
        <p:spPr bwMode="auto">
          <a:xfrm>
            <a:off x="3849688" y="2994025"/>
            <a:ext cx="1874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72 furos </a:t>
            </a:r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6842125" y="2921000"/>
            <a:ext cx="1762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50 furos</a:t>
            </a:r>
          </a:p>
        </p:txBody>
      </p:sp>
      <p:pic>
        <p:nvPicPr>
          <p:cNvPr id="261131" name="Picture 1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981075"/>
            <a:ext cx="3635375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1132" name="Picture 12" descr="Semea-DiscoSorg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80063" y="5862638"/>
            <a:ext cx="1368425" cy="995362"/>
          </a:xfrm>
          <a:prstGeom prst="rect">
            <a:avLst/>
          </a:prstGeom>
          <a:noFill/>
        </p:spPr>
      </p:pic>
      <p:graphicFrame>
        <p:nvGraphicFramePr>
          <p:cNvPr id="261133" name="Object 13"/>
          <p:cNvGraphicFramePr>
            <a:graphicFrameLocks noChangeAspect="1"/>
          </p:cNvGraphicFramePr>
          <p:nvPr/>
        </p:nvGraphicFramePr>
        <p:xfrm>
          <a:off x="3492500" y="153988"/>
          <a:ext cx="5724525" cy="2698750"/>
        </p:xfrm>
        <a:graphic>
          <a:graphicData uri="http://schemas.openxmlformats.org/presentationml/2006/ole">
            <p:oleObj spid="_x0000_s372738" name="Planilha" r:id="rId6" imgW="2790712" imgH="1095451" progId="Excel.Sheet.8">
              <p:embed/>
            </p:oleObj>
          </a:graphicData>
        </a:graphic>
      </p:graphicFrame>
      <p:sp>
        <p:nvSpPr>
          <p:cNvPr id="261134" name="Text Box 14"/>
          <p:cNvSpPr txBox="1">
            <a:spLocks noChangeArrowheads="1"/>
          </p:cNvSpPr>
          <p:nvPr/>
        </p:nvSpPr>
        <p:spPr bwMode="auto">
          <a:xfrm>
            <a:off x="0" y="333375"/>
            <a:ext cx="3276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IMPLANTAÇÃO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Tratamentos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92899" name="Rectangle 3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592900" name="Rectangle 4"/>
          <p:cNvSpPr>
            <a:spLocks noChangeArrowheads="1"/>
          </p:cNvSpPr>
          <p:nvPr/>
        </p:nvSpPr>
        <p:spPr bwMode="auto">
          <a:xfrm>
            <a:off x="812800" y="2009775"/>
            <a:ext cx="58943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sz="2400" b="0" u="none">
              <a:latin typeface="Times New Roman" pitchFamily="18" charset="0"/>
            </a:endParaRPr>
          </a:p>
        </p:txBody>
      </p:sp>
      <p:sp>
        <p:nvSpPr>
          <p:cNvPr id="6" name="Text Box 1031"/>
          <p:cNvSpPr txBox="1">
            <a:spLocks noChangeArrowheads="1"/>
          </p:cNvSpPr>
          <p:nvPr/>
        </p:nvSpPr>
        <p:spPr bwMode="auto">
          <a:xfrm>
            <a:off x="0" y="4445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latin typeface="Arial" pitchFamily="34" charset="0"/>
              </a:rPr>
              <a:t>RUZIZIENSIS</a:t>
            </a:r>
            <a:r>
              <a:rPr lang="en-US" sz="2800" b="1" dirty="0" smtClean="0">
                <a:latin typeface="Arial" pitchFamily="34" charset="0"/>
              </a:rPr>
              <a:t> À LANÇO 450 -  500 PONTOS</a:t>
            </a:r>
            <a:endParaRPr lang="pt-BR" sz="2800" b="1" dirty="0">
              <a:latin typeface="Arial" pitchFamily="34" charset="0"/>
            </a:endParaRPr>
          </a:p>
        </p:txBody>
      </p:sp>
      <p:pic>
        <p:nvPicPr>
          <p:cNvPr id="10" name="Imagem 9" descr="MilhoRuziJuntos201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786050" y="1142984"/>
            <a:ext cx="6357950" cy="5715016"/>
          </a:xfrm>
          <a:prstGeom prst="rect">
            <a:avLst/>
          </a:prstGeom>
        </p:spPr>
      </p:pic>
      <p:pic>
        <p:nvPicPr>
          <p:cNvPr id="9" name="Imagem 8" descr="MilhoRuziJuntos2010-nao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1142985"/>
            <a:ext cx="3857620" cy="571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0" y="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800" b="0" u="none">
                <a:solidFill>
                  <a:schemeClr val="bg1"/>
                </a:solidFill>
                <a:latin typeface="Times New Roman" pitchFamily="18" charset="0"/>
              </a:rPr>
              <a:t>Sem</a:t>
            </a:r>
            <a:endParaRPr lang="pt-BR" sz="800" b="0" u="non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" cy="381000"/>
          </a:xfrm>
        </p:spPr>
        <p:txBody>
          <a:bodyPr/>
          <a:lstStyle/>
          <a:p>
            <a:r>
              <a:rPr lang="pt-BR" sz="1000">
                <a:solidFill>
                  <a:srgbClr val="DDDDDD"/>
                </a:solidFill>
              </a:rPr>
              <a:t>GerminaRuzi</a:t>
            </a:r>
            <a:endParaRPr lang="pt-BR"/>
          </a:p>
        </p:txBody>
      </p:sp>
      <p:pic>
        <p:nvPicPr>
          <p:cNvPr id="538628" name="Picture 4" descr="SementesVC5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4359275" cy="4365625"/>
          </a:xfrm>
          <a:prstGeom prst="rect">
            <a:avLst/>
          </a:prstGeom>
          <a:noFill/>
        </p:spPr>
      </p:pic>
      <p:pic>
        <p:nvPicPr>
          <p:cNvPr id="538629" name="Picture 5" descr="SementesVC50-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3" y="0"/>
            <a:ext cx="4643437" cy="4321175"/>
          </a:xfrm>
          <a:prstGeom prst="rect">
            <a:avLst/>
          </a:prstGeom>
          <a:noFill/>
        </p:spPr>
      </p:pic>
      <p:pic>
        <p:nvPicPr>
          <p:cNvPr id="538630" name="Picture 6" descr="Ruzi28plm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149725"/>
            <a:ext cx="9144000" cy="2708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Milho safrinha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440323" name="Picture 3" descr="Milho-ruzi-Miguel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cxnSp>
        <p:nvCxnSpPr>
          <p:cNvPr id="440324" name="AutoShape 4"/>
          <p:cNvCxnSpPr>
            <a:cxnSpLocks noChangeShapeType="1"/>
          </p:cNvCxnSpPr>
          <p:nvPr/>
        </p:nvCxnSpPr>
        <p:spPr bwMode="auto">
          <a:xfrm>
            <a:off x="4572000" y="688498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aphicFrame>
        <p:nvGraphicFramePr>
          <p:cNvPr id="440325" name="Object 5"/>
          <p:cNvGraphicFramePr>
            <a:graphicFrameLocks noChangeAspect="1"/>
          </p:cNvGraphicFramePr>
          <p:nvPr/>
        </p:nvGraphicFramePr>
        <p:xfrm>
          <a:off x="0" y="0"/>
          <a:ext cx="1619250" cy="525463"/>
        </p:xfrm>
        <a:graphic>
          <a:graphicData uri="http://schemas.openxmlformats.org/presentationml/2006/ole">
            <p:oleObj spid="_x0000_s308226" name="CorelDRAW" r:id="rId4" imgW="3302640" imgH="1072800" progId="">
              <p:embed/>
            </p:oleObj>
          </a:graphicData>
        </a:graphic>
      </p:graphicFrame>
      <p:sp>
        <p:nvSpPr>
          <p:cNvPr id="440326" name="Text Box 6"/>
          <p:cNvSpPr txBox="1">
            <a:spLocks noChangeArrowheads="1"/>
          </p:cNvSpPr>
          <p:nvPr/>
        </p:nvSpPr>
        <p:spPr bwMode="auto">
          <a:xfrm>
            <a:off x="0" y="6348325"/>
            <a:ext cx="9144000" cy="5096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8050" tIns="39025" rIns="78050" bIns="39025">
            <a:spAutoFit/>
          </a:bodyPr>
          <a:lstStyle/>
          <a:p>
            <a:pPr algn="ctr" defTabSz="781050">
              <a:spcBef>
                <a:spcPct val="50000"/>
              </a:spcBef>
            </a:pPr>
            <a:r>
              <a:rPr lang="pt-BR" sz="2800" b="1" u="none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LINHA </a:t>
            </a:r>
            <a:r>
              <a:rPr lang="pt-BR" sz="2800" b="1" u="non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INTERCALAR</a:t>
            </a:r>
            <a:r>
              <a:rPr lang="pt-BR" sz="2800" b="1" u="none" dirty="0">
                <a:latin typeface="Arial" pitchFamily="34" charset="0"/>
                <a:cs typeface="Arial" pitchFamily="34" charset="0"/>
              </a:rPr>
              <a:t> DE </a:t>
            </a:r>
            <a:r>
              <a:rPr lang="pt-BR" sz="2800" b="1" i="1" u="none" dirty="0">
                <a:latin typeface="Arial" pitchFamily="34" charset="0"/>
                <a:cs typeface="Arial" pitchFamily="34" charset="0"/>
              </a:rPr>
              <a:t>BRACHIARIA RUZIZIENSIS</a:t>
            </a:r>
            <a:endParaRPr lang="pt-BR" sz="2800" b="1" i="1" u="none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Premissas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467971" name="Picture 3" descr="cm27-09 04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67972" name="Text Box 4"/>
          <p:cNvSpPr txBox="1">
            <a:spLocks noChangeArrowheads="1"/>
          </p:cNvSpPr>
          <p:nvPr/>
        </p:nvSpPr>
        <p:spPr bwMode="auto">
          <a:xfrm>
            <a:off x="73025" y="44450"/>
            <a:ext cx="249871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pitchFamily="34" charset="0"/>
              </a:rPr>
              <a:t>SEMENTE - VC 60%</a:t>
            </a:r>
            <a:endParaRPr lang="pt-BR" dirty="0">
              <a:latin typeface="Arial" pitchFamily="34" charset="0"/>
            </a:endParaRPr>
          </a:p>
        </p:txBody>
      </p:sp>
      <p:pic>
        <p:nvPicPr>
          <p:cNvPr id="467973" name="Picture 5" descr="Discos-90-72-5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04025" y="4546600"/>
            <a:ext cx="2339975" cy="2311400"/>
          </a:xfrm>
          <a:prstGeom prst="rect">
            <a:avLst/>
          </a:prstGeom>
          <a:noFill/>
        </p:spPr>
      </p:pic>
      <p:pic>
        <p:nvPicPr>
          <p:cNvPr id="467974" name="Picture 6" descr="Semea-DiscoSorg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027988" y="5845175"/>
            <a:ext cx="1116012" cy="811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Perf-Ruzi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10979" name="Text Box 3"/>
          <p:cNvSpPr txBox="1">
            <a:spLocks noChangeArrowheads="1"/>
          </p:cNvSpPr>
          <p:nvPr/>
        </p:nvSpPr>
        <p:spPr bwMode="auto">
          <a:xfrm>
            <a:off x="0" y="0"/>
            <a:ext cx="4427538" cy="13716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>
                <a:solidFill>
                  <a:srgbClr val="000099"/>
                </a:solidFill>
                <a:latin typeface="Arial" pitchFamily="34" charset="0"/>
              </a:rPr>
              <a:t>ÉPOCA DE SEMEADURA</a:t>
            </a:r>
            <a:r>
              <a:rPr lang="en-US" sz="2400" i="1">
                <a:latin typeface="Arial" pitchFamily="34" charset="0"/>
              </a:rPr>
              <a:t> </a:t>
            </a:r>
            <a:r>
              <a:rPr lang="en-US" sz="2000" i="1">
                <a:latin typeface="Arial" pitchFamily="34" charset="0"/>
              </a:rPr>
              <a:t>de B. ruziziensis, em relação à semeadura do milho safrinha, com </a:t>
            </a:r>
            <a:r>
              <a:rPr lang="en-US" sz="2000" i="1">
                <a:solidFill>
                  <a:schemeClr val="accent2"/>
                </a:solidFill>
                <a:latin typeface="Arial" pitchFamily="34" charset="0"/>
              </a:rPr>
              <a:t>28 plantas por metro linear</a:t>
            </a:r>
            <a:endParaRPr lang="pt-BR" sz="2000" i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510980" name="Text Box 4"/>
          <p:cNvSpPr txBox="1">
            <a:spLocks noChangeArrowheads="1"/>
          </p:cNvSpPr>
          <p:nvPr/>
        </p:nvSpPr>
        <p:spPr bwMode="auto">
          <a:xfrm>
            <a:off x="4716463" y="0"/>
            <a:ext cx="4427537" cy="109696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i="1">
                <a:solidFill>
                  <a:srgbClr val="000099"/>
                </a:solidFill>
                <a:latin typeface="Arial" pitchFamily="34" charset="0"/>
              </a:rPr>
              <a:t>POPULAÇÃO DE PLANTAS</a:t>
            </a:r>
            <a:r>
              <a:rPr lang="en-US" sz="2200" i="1">
                <a:latin typeface="Arial" pitchFamily="34" charset="0"/>
              </a:rPr>
              <a:t> de B. ruziziensis em semeadura simultânea ao milho, 2008</a:t>
            </a:r>
            <a:endParaRPr lang="pt-BR" sz="2200" i="1">
              <a:latin typeface="Arial" pitchFamily="34" charset="0"/>
            </a:endParaRPr>
          </a:p>
        </p:txBody>
      </p:sp>
      <p:graphicFrame>
        <p:nvGraphicFramePr>
          <p:cNvPr id="510981" name="Object 5"/>
          <p:cNvGraphicFramePr>
            <a:graphicFrameLocks noChangeAspect="1"/>
          </p:cNvGraphicFramePr>
          <p:nvPr/>
        </p:nvGraphicFramePr>
        <p:xfrm>
          <a:off x="0" y="1341438"/>
          <a:ext cx="3962400" cy="5543550"/>
        </p:xfrm>
        <a:graphic>
          <a:graphicData uri="http://schemas.openxmlformats.org/presentationml/2006/ole">
            <p:oleObj spid="_x0000_s182274" name="Gráfico" r:id="rId3" imgW="1854000" imgH="3186000" progId="Excel.Sheet.8">
              <p:embed/>
            </p:oleObj>
          </a:graphicData>
        </a:graphic>
      </p:graphicFrame>
      <p:graphicFrame>
        <p:nvGraphicFramePr>
          <p:cNvPr id="510982" name="Object 6"/>
          <p:cNvGraphicFramePr>
            <a:graphicFrameLocks noChangeAspect="1"/>
          </p:cNvGraphicFramePr>
          <p:nvPr/>
        </p:nvGraphicFramePr>
        <p:xfrm>
          <a:off x="5029200" y="1268413"/>
          <a:ext cx="3971925" cy="5589587"/>
        </p:xfrm>
        <a:graphic>
          <a:graphicData uri="http://schemas.openxmlformats.org/presentationml/2006/ole">
            <p:oleObj spid="_x0000_s182275" name="Gráfico" r:id="rId4" imgW="1944000" imgH="2664000" progId="Excel.Sheet.8">
              <p:embed/>
            </p:oleObj>
          </a:graphicData>
        </a:graphic>
      </p:graphicFrame>
      <p:graphicFrame>
        <p:nvGraphicFramePr>
          <p:cNvPr id="510983" name="Object 7"/>
          <p:cNvGraphicFramePr>
            <a:graphicFrameLocks noChangeAspect="1"/>
          </p:cNvGraphicFramePr>
          <p:nvPr/>
        </p:nvGraphicFramePr>
        <p:xfrm>
          <a:off x="3851275" y="6181725"/>
          <a:ext cx="2084388" cy="676275"/>
        </p:xfrm>
        <a:graphic>
          <a:graphicData uri="http://schemas.openxmlformats.org/presentationml/2006/ole">
            <p:oleObj spid="_x0000_s182276" name="CorelDRAW" r:id="rId5" imgW="3302640" imgH="10728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Premissas</a:t>
            </a:r>
            <a:endParaRPr lang="pt-BR" sz="800" smtClean="0">
              <a:solidFill>
                <a:schemeClr val="bg1"/>
              </a:solidFill>
            </a:endParaRP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822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u="none"/>
              <a:t>Coeficiente de cultivo (kc) utilizado para Zoneamento do Consórcio milho safrinha com </a:t>
            </a:r>
            <a:r>
              <a:rPr lang="pt-BR" sz="2400" i="1" u="none"/>
              <a:t>Brachiaria ruziziensis,</a:t>
            </a:r>
            <a:r>
              <a:rPr lang="pt-BR" sz="2400" u="none"/>
              <a:t> 2009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009650" y="6172200"/>
            <a:ext cx="7372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/>
              <a:t>Fonte</a:t>
            </a:r>
            <a:r>
              <a:rPr lang="en-US" sz="1600" b="0" u="none"/>
              <a:t>: Fietz et al., 2009. Seminário Nacional de Milho Safrinha.</a:t>
            </a:r>
            <a:endParaRPr lang="pt-BR" sz="1600" b="0" u="none"/>
          </a:p>
        </p:txBody>
      </p:sp>
      <p:pic>
        <p:nvPicPr>
          <p:cNvPr id="9" name="Imagem 8" descr="03-09-09 05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2056"/>
          <p:cNvSpPr txBox="1">
            <a:spLocks noChangeArrowheads="1"/>
          </p:cNvSpPr>
          <p:nvPr/>
        </p:nvSpPr>
        <p:spPr bwMode="auto">
          <a:xfrm>
            <a:off x="642910" y="6334780"/>
            <a:ext cx="7620000" cy="52322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latin typeface="Arial Black" pitchFamily="34" charset="0"/>
              </a:rPr>
              <a:t>CONSÓRCIO - NAVIRAÍ, 2009</a:t>
            </a:r>
            <a:endParaRPr lang="pt-BR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PlantasDan</a:t>
            </a:r>
            <a:endParaRPr lang="pt-BR" sz="800">
              <a:solidFill>
                <a:schemeClr val="bg1"/>
              </a:solidFill>
            </a:endParaRPr>
          </a:p>
        </p:txBody>
      </p:sp>
      <p:graphicFrame>
        <p:nvGraphicFramePr>
          <p:cNvPr id="246787" name="Object 3"/>
          <p:cNvGraphicFramePr>
            <a:graphicFrameLocks noChangeAspect="1"/>
          </p:cNvGraphicFramePr>
          <p:nvPr/>
        </p:nvGraphicFramePr>
        <p:xfrm>
          <a:off x="6907213" y="152400"/>
          <a:ext cx="2084387" cy="676275"/>
        </p:xfrm>
        <a:graphic>
          <a:graphicData uri="http://schemas.openxmlformats.org/presentationml/2006/ole">
            <p:oleObj spid="_x0000_s292866" name="CorelDRAW" r:id="rId3" imgW="3302640" imgH="1072800" progId="">
              <p:embed/>
            </p:oleObj>
          </a:graphicData>
        </a:graphic>
      </p:graphicFrame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228600" y="307975"/>
            <a:ext cx="6719888" cy="457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400" b="1" dirty="0"/>
              <a:t>PLANTAS INFESTANTES, EM SOJA, 2005/06.</a:t>
            </a:r>
          </a:p>
        </p:txBody>
      </p:sp>
      <p:graphicFrame>
        <p:nvGraphicFramePr>
          <p:cNvPr id="246789" name="Object 5"/>
          <p:cNvGraphicFramePr>
            <a:graphicFrameLocks noChangeAspect="1"/>
          </p:cNvGraphicFramePr>
          <p:nvPr/>
        </p:nvGraphicFramePr>
        <p:xfrm>
          <a:off x="71470" y="1268413"/>
          <a:ext cx="9144000" cy="5137150"/>
        </p:xfrm>
        <a:graphic>
          <a:graphicData uri="http://schemas.openxmlformats.org/presentationml/2006/ole">
            <p:oleObj spid="_x0000_s292867" name="Document" r:id="rId4" imgW="6178281" imgH="3208300" progId="Word.Document.8">
              <p:embed/>
            </p:oleObj>
          </a:graphicData>
        </a:graphic>
      </p:graphicFrame>
      <p:sp>
        <p:nvSpPr>
          <p:cNvPr id="246790" name="Text Box 6"/>
          <p:cNvSpPr txBox="1">
            <a:spLocks noChangeArrowheads="1"/>
          </p:cNvSpPr>
          <p:nvPr/>
        </p:nvSpPr>
        <p:spPr bwMode="auto">
          <a:xfrm>
            <a:off x="107950" y="6165850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0"/>
              <a:t>Médias seguidas da mesma letra não diferem pelo teste de Scott-Knott a 5% de probabilidade.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05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Pos milho-MAR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434179" name="Text Box 2051"/>
          <p:cNvSpPr txBox="1">
            <a:spLocks noChangeArrowheads="1"/>
          </p:cNvSpPr>
          <p:nvPr/>
        </p:nvSpPr>
        <p:spPr bwMode="auto">
          <a:xfrm>
            <a:off x="6011863" y="260350"/>
            <a:ext cx="2819400" cy="3968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 Black" pitchFamily="34" charset="0"/>
              </a:rPr>
              <a:t>B. RUZIZIENSIS</a:t>
            </a:r>
            <a:endParaRPr lang="pt-BR" sz="2000">
              <a:latin typeface="Arial Black" pitchFamily="34" charset="0"/>
            </a:endParaRPr>
          </a:p>
        </p:txBody>
      </p:sp>
      <p:pic>
        <p:nvPicPr>
          <p:cNvPr id="434180" name="Picture 2052" descr="Milho-Buva-na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29188" y="0"/>
            <a:ext cx="4214812" cy="6858000"/>
          </a:xfrm>
          <a:prstGeom prst="rect">
            <a:avLst/>
          </a:prstGeom>
          <a:noFill/>
        </p:spPr>
      </p:pic>
      <p:pic>
        <p:nvPicPr>
          <p:cNvPr id="434181" name="Picture 2053" descr="Milho-Buv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4683125" cy="6858000"/>
          </a:xfrm>
          <a:prstGeom prst="rect">
            <a:avLst/>
          </a:prstGeom>
          <a:noFill/>
        </p:spPr>
      </p:pic>
      <p:sp>
        <p:nvSpPr>
          <p:cNvPr id="434182" name="Text Box 2054"/>
          <p:cNvSpPr txBox="1">
            <a:spLocks noChangeArrowheads="1"/>
          </p:cNvSpPr>
          <p:nvPr/>
        </p:nvSpPr>
        <p:spPr bwMode="auto">
          <a:xfrm>
            <a:off x="5638800" y="6461125"/>
            <a:ext cx="2819400" cy="3968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>
                <a:latin typeface="Arial Black" pitchFamily="34" charset="0"/>
              </a:rPr>
              <a:t>B. ruziziensis</a:t>
            </a:r>
            <a:endParaRPr lang="pt-BR" sz="2000">
              <a:latin typeface="Arial Black" pitchFamily="34" charset="0"/>
            </a:endParaRPr>
          </a:p>
        </p:txBody>
      </p:sp>
      <p:sp>
        <p:nvSpPr>
          <p:cNvPr id="434183" name="Text Box 2055"/>
          <p:cNvSpPr txBox="1">
            <a:spLocks noChangeArrowheads="1"/>
          </p:cNvSpPr>
          <p:nvPr/>
        </p:nvSpPr>
        <p:spPr bwMode="auto">
          <a:xfrm>
            <a:off x="838200" y="6461125"/>
            <a:ext cx="2819400" cy="3968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 Black" pitchFamily="34" charset="0"/>
              </a:rPr>
              <a:t>Milho solteiro</a:t>
            </a:r>
            <a:endParaRPr lang="pt-BR" sz="2000">
              <a:latin typeface="Arial Black" pitchFamily="34" charset="0"/>
            </a:endParaRPr>
          </a:p>
        </p:txBody>
      </p:sp>
      <p:sp>
        <p:nvSpPr>
          <p:cNvPr id="434184" name="Text Box 2056"/>
          <p:cNvSpPr txBox="1">
            <a:spLocks noChangeArrowheads="1"/>
          </p:cNvSpPr>
          <p:nvPr/>
        </p:nvSpPr>
        <p:spPr bwMode="auto">
          <a:xfrm>
            <a:off x="990600" y="0"/>
            <a:ext cx="7620000" cy="5191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Arial Black" pitchFamily="34" charset="0"/>
              </a:rPr>
              <a:t>CONTROLE DE PLANTAS DANINHAS</a:t>
            </a:r>
            <a:endParaRPr lang="pt-BR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Raiz ruziz1L</a:t>
            </a:r>
            <a:endParaRPr lang="pt-BR" sz="800" smtClean="0">
              <a:solidFill>
                <a:schemeClr val="bg1"/>
              </a:solidFill>
            </a:endParaRPr>
          </a:p>
        </p:txBody>
      </p:sp>
      <p:graphicFrame>
        <p:nvGraphicFramePr>
          <p:cNvPr id="16386" name="Object 3"/>
          <p:cNvGraphicFramePr>
            <a:graphicFrameLocks noChangeAspect="1"/>
          </p:cNvGraphicFramePr>
          <p:nvPr/>
        </p:nvGraphicFramePr>
        <p:xfrm>
          <a:off x="6907213" y="152400"/>
          <a:ext cx="2084387" cy="676275"/>
        </p:xfrm>
        <a:graphic>
          <a:graphicData uri="http://schemas.openxmlformats.org/presentationml/2006/ole">
            <p:oleObj spid="_x0000_s210946" name="CorelDRAW" r:id="rId3" imgW="3302640" imgH="1072800" progId="">
              <p:embed/>
            </p:oleObj>
          </a:graphicData>
        </a:graphic>
      </p:graphicFrame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395288" y="44450"/>
            <a:ext cx="1296987" cy="396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u="none" dirty="0"/>
              <a:t>Set/2007</a:t>
            </a:r>
            <a:endParaRPr lang="pt-BR" sz="2000" u="none" dirty="0"/>
          </a:p>
        </p:txBody>
      </p:sp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0" y="762000"/>
          <a:ext cx="9144000" cy="5886450"/>
        </p:xfrm>
        <a:graphic>
          <a:graphicData uri="http://schemas.openxmlformats.org/presentationml/2006/ole">
            <p:oleObj spid="_x0000_s210947" name="Gráfico" r:id="rId4" imgW="5220000" imgH="3357000" progId="Excel.Sheet.8">
              <p:embed/>
            </p:oleObj>
          </a:graphicData>
        </a:graphic>
      </p:graphicFrame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895600" y="0"/>
            <a:ext cx="3600450" cy="7016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 u="none"/>
              <a:t>B. ruziziensis</a:t>
            </a:r>
            <a:endParaRPr lang="pt-BR" sz="4000" i="1" u="none"/>
          </a:p>
        </p:txBody>
      </p:sp>
      <p:pic>
        <p:nvPicPr>
          <p:cNvPr id="7" name="Imagem 6" descr="Fig. 3 Crescimento de Brachiaria ruziziensis após a colheita do milho safrinha, para posterior dessecação e semeadura de soja. Maracaju, MS, 2008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0713"/>
            <a:ext cx="611188" cy="228600"/>
          </a:xfrm>
        </p:spPr>
        <p:txBody>
          <a:bodyPr>
            <a:normAutofit fontScale="90000"/>
          </a:bodyPr>
          <a:lstStyle/>
          <a:p>
            <a:r>
              <a:rPr lang="pt-BR" sz="800">
                <a:solidFill>
                  <a:schemeClr val="bg1"/>
                </a:solidFill>
                <a:latin typeface="Arial Black" pitchFamily="34" charset="0"/>
              </a:rPr>
              <a:t>C</a:t>
            </a:r>
            <a:r>
              <a:rPr lang="en-US" sz="800">
                <a:solidFill>
                  <a:schemeClr val="bg1"/>
                </a:solidFill>
                <a:latin typeface="Arial Black" pitchFamily="34" charset="0"/>
              </a:rPr>
              <a:t>huva anos</a:t>
            </a:r>
            <a:endParaRPr lang="pt-BR" sz="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47139" name="Text Box 1027"/>
          <p:cNvSpPr txBox="1">
            <a:spLocks noChangeArrowheads="1"/>
          </p:cNvSpPr>
          <p:nvPr/>
        </p:nvSpPr>
        <p:spPr bwMode="auto">
          <a:xfrm>
            <a:off x="3352800" y="3638550"/>
            <a:ext cx="23368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7267" tIns="38633" rIns="77267" bIns="38633">
            <a:spAutoFit/>
          </a:bodyPr>
          <a:lstStyle/>
          <a:p>
            <a:pPr defTabSz="773113">
              <a:spcBef>
                <a:spcPct val="50000"/>
              </a:spcBef>
            </a:pPr>
            <a:endParaRPr lang="pt-BR" sz="1200" b="0">
              <a:latin typeface="Bookman Old Style" pitchFamily="18" charset="0"/>
            </a:endParaRPr>
          </a:p>
        </p:txBody>
      </p:sp>
      <p:graphicFrame>
        <p:nvGraphicFramePr>
          <p:cNvPr id="8" name="Gráfico 7"/>
          <p:cNvGraphicFramePr/>
          <p:nvPr/>
        </p:nvGraphicFramePr>
        <p:xfrm>
          <a:off x="214282" y="1285860"/>
          <a:ext cx="8715436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Conector de seta reta 9"/>
          <p:cNvCxnSpPr/>
          <p:nvPr/>
        </p:nvCxnSpPr>
        <p:spPr>
          <a:xfrm rot="16200000" flipH="1">
            <a:off x="-591206" y="3305794"/>
            <a:ext cx="3754910" cy="7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5400000">
            <a:off x="3301371" y="3341513"/>
            <a:ext cx="3826348" cy="7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rot="5400000">
            <a:off x="5337353" y="3305794"/>
            <a:ext cx="3754116" cy="1588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rot="5400000">
            <a:off x="6158890" y="3341513"/>
            <a:ext cx="3825554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Produção de palha de </a:t>
            </a:r>
            <a:r>
              <a:rPr lang="pt-BR" sz="3200" b="1" dirty="0" err="1" smtClean="0"/>
              <a:t>Brachiaria</a:t>
            </a:r>
            <a:r>
              <a:rPr lang="pt-BR" sz="3200" b="1" dirty="0" smtClean="0"/>
              <a:t> em Consórcio</a:t>
            </a:r>
            <a:endParaRPr lang="pt-B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Raiz ruziz1</a:t>
            </a:r>
            <a:endParaRPr lang="pt-BR" sz="800">
              <a:solidFill>
                <a:schemeClr val="bg1"/>
              </a:solidFill>
            </a:endParaRPr>
          </a:p>
        </p:txBody>
      </p:sp>
      <p:graphicFrame>
        <p:nvGraphicFramePr>
          <p:cNvPr id="119811" name="Object 3"/>
          <p:cNvGraphicFramePr>
            <a:graphicFrameLocks noChangeAspect="1"/>
          </p:cNvGraphicFramePr>
          <p:nvPr/>
        </p:nvGraphicFramePr>
        <p:xfrm>
          <a:off x="6907213" y="152400"/>
          <a:ext cx="2084387" cy="676275"/>
        </p:xfrm>
        <a:graphic>
          <a:graphicData uri="http://schemas.openxmlformats.org/presentationml/2006/ole">
            <p:oleObj spid="_x0000_s374786" name="CorelDRAW" r:id="rId3" imgW="3302640" imgH="1072800" progId="">
              <p:embed/>
            </p:oleObj>
          </a:graphicData>
        </a:graphic>
      </p:graphicFrame>
      <p:pic>
        <p:nvPicPr>
          <p:cNvPr id="119812" name="Picture 4" descr="Ruziziensis estoloes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468313" y="5805488"/>
            <a:ext cx="8424862" cy="9461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Arial Black" pitchFamily="34" charset="0"/>
              </a:rPr>
              <a:t>ENRAIZAMENTO DE </a:t>
            </a:r>
            <a:r>
              <a:rPr lang="en-US" sz="2800" i="1">
                <a:latin typeface="Arial Black" pitchFamily="34" charset="0"/>
              </a:rPr>
              <a:t>B. RUZIZIENSIS </a:t>
            </a:r>
            <a:r>
              <a:rPr lang="en-US" sz="2800">
                <a:latin typeface="Arial Black" pitchFamily="34" charset="0"/>
              </a:rPr>
              <a:t>APÓS A COLHEITA DO MILHO SAFRINHA</a:t>
            </a:r>
            <a:endParaRPr lang="pt-BR" sz="280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Perf-Ruzi</a:t>
            </a:r>
            <a:endParaRPr lang="pt-BR" sz="800">
              <a:solidFill>
                <a:schemeClr val="bg1"/>
              </a:solidFill>
            </a:endParaRPr>
          </a:p>
        </p:txBody>
      </p:sp>
      <p:graphicFrame>
        <p:nvGraphicFramePr>
          <p:cNvPr id="236547" name="Object 3"/>
          <p:cNvGraphicFramePr>
            <a:graphicFrameLocks noChangeAspect="1"/>
          </p:cNvGraphicFramePr>
          <p:nvPr/>
        </p:nvGraphicFramePr>
        <p:xfrm>
          <a:off x="6907213" y="152400"/>
          <a:ext cx="2084387" cy="676275"/>
        </p:xfrm>
        <a:graphic>
          <a:graphicData uri="http://schemas.openxmlformats.org/presentationml/2006/ole">
            <p:oleObj spid="_x0000_s377858" name="CorelDRAW" r:id="rId3" imgW="3302640" imgH="1072800" progId="">
              <p:embed/>
            </p:oleObj>
          </a:graphicData>
        </a:graphic>
      </p:graphicFrame>
      <p:pic>
        <p:nvPicPr>
          <p:cNvPr id="236548" name="Picture 4" descr="RaizRuziziensis200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</p:spPr>
      </p:pic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3203575" y="0"/>
            <a:ext cx="3600450" cy="7016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/>
              <a:t>B. ruziziensis</a:t>
            </a:r>
            <a:endParaRPr lang="pt-BR" sz="4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Raiz ruziz1L</a:t>
            </a:r>
            <a:endParaRPr lang="pt-BR" sz="800">
              <a:solidFill>
                <a:schemeClr val="bg1"/>
              </a:solidFill>
            </a:endParaRPr>
          </a:p>
        </p:txBody>
      </p:sp>
      <p:graphicFrame>
        <p:nvGraphicFramePr>
          <p:cNvPr id="174084" name="Object 4"/>
          <p:cNvGraphicFramePr>
            <a:graphicFrameLocks noChangeAspect="1"/>
          </p:cNvGraphicFramePr>
          <p:nvPr/>
        </p:nvGraphicFramePr>
        <p:xfrm>
          <a:off x="6907213" y="152400"/>
          <a:ext cx="2084387" cy="676275"/>
        </p:xfrm>
        <a:graphic>
          <a:graphicData uri="http://schemas.openxmlformats.org/presentationml/2006/ole">
            <p:oleObj spid="_x0000_s376834" name="CorelDRAW" r:id="rId3" imgW="3302640" imgH="1072800" progId="">
              <p:embed/>
            </p:oleObj>
          </a:graphicData>
        </a:graphic>
      </p:graphicFrame>
      <p:pic>
        <p:nvPicPr>
          <p:cNvPr id="174087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4150" name="Group 70"/>
          <p:cNvGraphicFramePr>
            <a:graphicFrameLocks noGrp="1"/>
          </p:cNvGraphicFramePr>
          <p:nvPr/>
        </p:nvGraphicFramePr>
        <p:xfrm>
          <a:off x="2" y="-2"/>
          <a:ext cx="9143999" cy="6427760"/>
        </p:xfrm>
        <a:graphic>
          <a:graphicData uri="http://schemas.openxmlformats.org/drawingml/2006/table">
            <a:tbl>
              <a:tblPr/>
              <a:tblGrid>
                <a:gridCol w="1512117"/>
                <a:gridCol w="1017912"/>
                <a:gridCol w="1015452"/>
                <a:gridCol w="1177730"/>
                <a:gridCol w="826132"/>
                <a:gridCol w="1017912"/>
                <a:gridCol w="828590"/>
                <a:gridCol w="826132"/>
                <a:gridCol w="922022"/>
              </a:tblGrid>
              <a:tr h="642920">
                <a:tc>
                  <a:txBody>
                    <a:bodyPr/>
                    <a:lstStyle/>
                    <a:p>
                      <a:pPr marL="0" marR="0" lvl="0" indent="0" algn="l" defTabSz="947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Prof(cm)</a:t>
                      </a:r>
                      <a:endParaRPr kumimoji="0" lang="pt-BR" sz="14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30E</a:t>
                      </a:r>
                      <a:endParaRPr kumimoji="0" lang="pt-BR" sz="14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20E</a:t>
                      </a:r>
                      <a:endParaRPr kumimoji="0" lang="pt-BR" sz="1400" b="1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10E</a:t>
                      </a:r>
                      <a:endParaRPr kumimoji="0" lang="pt-BR" sz="1400" b="1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CR</a:t>
                      </a:r>
                      <a:endParaRPr kumimoji="0" lang="pt-BR" sz="1400" b="1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10D</a:t>
                      </a:r>
                      <a:endParaRPr kumimoji="0" lang="pt-BR" sz="1400" b="1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20D</a:t>
                      </a:r>
                      <a:endParaRPr kumimoji="0" lang="pt-BR" sz="1400" b="1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30D</a:t>
                      </a:r>
                      <a:endParaRPr kumimoji="0" lang="pt-BR" sz="1400" b="1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Méd</a:t>
                      </a:r>
                      <a:endParaRPr kumimoji="0" lang="pt-BR" sz="1400" b="1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69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0-10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53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69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10-20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69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20-30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69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30-40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69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Média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7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151" name="Text Box 71"/>
          <p:cNvSpPr txBox="1">
            <a:spLocks noChangeArrowheads="1"/>
          </p:cNvSpPr>
          <p:nvPr/>
        </p:nvSpPr>
        <p:spPr bwMode="auto">
          <a:xfrm>
            <a:off x="395288" y="44450"/>
            <a:ext cx="1296987" cy="3968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Set/2007</a:t>
            </a:r>
            <a:endParaRPr lang="pt-BR"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50" y="0"/>
            <a:ext cx="912495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Raiz ruziz1L</a:t>
            </a:r>
            <a:endParaRPr lang="pt-BR" sz="800">
              <a:solidFill>
                <a:schemeClr val="bg1"/>
              </a:solidFill>
            </a:endParaRPr>
          </a:p>
        </p:txBody>
      </p:sp>
      <p:graphicFrame>
        <p:nvGraphicFramePr>
          <p:cNvPr id="493571" name="Object 3"/>
          <p:cNvGraphicFramePr>
            <a:graphicFrameLocks noChangeAspect="1"/>
          </p:cNvGraphicFramePr>
          <p:nvPr/>
        </p:nvGraphicFramePr>
        <p:xfrm>
          <a:off x="6907213" y="152400"/>
          <a:ext cx="2084387" cy="676275"/>
        </p:xfrm>
        <a:graphic>
          <a:graphicData uri="http://schemas.openxmlformats.org/presentationml/2006/ole">
            <p:oleObj spid="_x0000_s422914" name="CorelDRAW" r:id="rId3" imgW="3302640" imgH="1072800" progId="">
              <p:embed/>
            </p:oleObj>
          </a:graphicData>
        </a:graphic>
      </p:graphicFrame>
      <p:sp>
        <p:nvSpPr>
          <p:cNvPr id="493572" name="Text Box 4"/>
          <p:cNvSpPr txBox="1">
            <a:spLocks noChangeArrowheads="1"/>
          </p:cNvSpPr>
          <p:nvPr/>
        </p:nvSpPr>
        <p:spPr bwMode="auto">
          <a:xfrm>
            <a:off x="395288" y="44450"/>
            <a:ext cx="1890696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/>
              <a:t>Set/2007</a:t>
            </a:r>
            <a:endParaRPr lang="pt-BR" sz="3200" u="none" dirty="0"/>
          </a:p>
        </p:txBody>
      </p:sp>
      <p:graphicFrame>
        <p:nvGraphicFramePr>
          <p:cNvPr id="493573" name="Object 5"/>
          <p:cNvGraphicFramePr>
            <a:graphicFrameLocks noChangeAspect="1"/>
          </p:cNvGraphicFramePr>
          <p:nvPr/>
        </p:nvGraphicFramePr>
        <p:xfrm>
          <a:off x="0" y="762000"/>
          <a:ext cx="9144000" cy="5886450"/>
        </p:xfrm>
        <a:graphic>
          <a:graphicData uri="http://schemas.openxmlformats.org/presentationml/2006/ole">
            <p:oleObj spid="_x0000_s422915" name="Gráfico" r:id="rId4" imgW="5220000" imgH="3357000" progId="Excel.Sheet.8">
              <p:embed/>
            </p:oleObj>
          </a:graphicData>
        </a:graphic>
      </p:graphicFrame>
      <p:sp>
        <p:nvSpPr>
          <p:cNvPr id="493574" name="Text Box 6"/>
          <p:cNvSpPr txBox="1">
            <a:spLocks noChangeArrowheads="1"/>
          </p:cNvSpPr>
          <p:nvPr/>
        </p:nvSpPr>
        <p:spPr bwMode="auto">
          <a:xfrm>
            <a:off x="2895600" y="0"/>
            <a:ext cx="3600450" cy="7016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u="none" dirty="0"/>
              <a:t>B. </a:t>
            </a:r>
            <a:r>
              <a:rPr lang="en-US" sz="4000" b="1" i="1" u="none" dirty="0" err="1"/>
              <a:t>ruziziensis</a:t>
            </a:r>
            <a:endParaRPr lang="pt-BR" sz="4000" b="1" i="1" u="none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Raiz ruziz1L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547843" name="Picture 3" descr="sgo15-09 09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176713" cy="6858000"/>
          </a:xfrm>
          <a:prstGeom prst="rect">
            <a:avLst/>
          </a:prstGeom>
          <a:noFill/>
        </p:spPr>
      </p:pic>
      <p:pic>
        <p:nvPicPr>
          <p:cNvPr id="547844" name="Picture 4" descr="sgo15-09 08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538" y="0"/>
            <a:ext cx="4572000" cy="6858000"/>
          </a:xfrm>
          <a:prstGeom prst="rect">
            <a:avLst/>
          </a:prstGeom>
          <a:noFill/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2771774" y="0"/>
            <a:ext cx="165734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none" dirty="0"/>
              <a:t>Out/2008</a:t>
            </a:r>
            <a:endParaRPr lang="pt-BR" sz="2800" u="none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MilhoLaguna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193539" name="Picture 3" descr="Herb-Callisto31-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643563" cy="4232275"/>
          </a:xfrm>
          <a:prstGeom prst="rect">
            <a:avLst/>
          </a:prstGeom>
          <a:noFill/>
        </p:spPr>
      </p:pic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5791200" y="152400"/>
            <a:ext cx="3352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/>
              <a:t>HERBICIDAS 15 DIAS APÓS A EMERGÊNCIA DA </a:t>
            </a:r>
            <a:r>
              <a:rPr lang="pt-BR" sz="2000" i="1"/>
              <a:t>B. RUZIZIENSIS</a:t>
            </a:r>
          </a:p>
          <a:p>
            <a:pPr algn="ctr">
              <a:spcBef>
                <a:spcPct val="50000"/>
              </a:spcBef>
            </a:pPr>
            <a:r>
              <a:rPr lang="pt-BR" sz="2000" i="1"/>
              <a:t>3 DAA</a:t>
            </a:r>
            <a:endParaRPr lang="pt-BR" sz="2400"/>
          </a:p>
        </p:txBody>
      </p:sp>
      <p:pic>
        <p:nvPicPr>
          <p:cNvPr id="193541" name="Picture 5" descr="Herb-Nicos400ml31-0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00438" y="2625725"/>
            <a:ext cx="5643562" cy="4232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" cy="228600"/>
          </a:xfrm>
        </p:spPr>
        <p:txBody>
          <a:bodyPr>
            <a:normAutofit fontScale="90000"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MilhoRuziz</a:t>
            </a:r>
            <a:endParaRPr lang="pt-BR" sz="1000" b="1">
              <a:solidFill>
                <a:schemeClr val="bg1"/>
              </a:solidFill>
            </a:endParaRPr>
          </a:p>
        </p:txBody>
      </p:sp>
      <p:graphicFrame>
        <p:nvGraphicFramePr>
          <p:cNvPr id="480259" name="Object 3"/>
          <p:cNvGraphicFramePr>
            <a:graphicFrameLocks noChangeAspect="1"/>
          </p:cNvGraphicFramePr>
          <p:nvPr/>
        </p:nvGraphicFramePr>
        <p:xfrm>
          <a:off x="4743450" y="990600"/>
          <a:ext cx="4400550" cy="5867400"/>
        </p:xfrm>
        <a:graphic>
          <a:graphicData uri="http://schemas.openxmlformats.org/presentationml/2006/ole">
            <p:oleObj spid="_x0000_s429058" name="PhotoSuite Image" r:id="rId3" imgW="14630400" imgH="19507320" progId="">
              <p:embed/>
            </p:oleObj>
          </a:graphicData>
        </a:graphic>
      </p:graphicFrame>
      <p:graphicFrame>
        <p:nvGraphicFramePr>
          <p:cNvPr id="480260" name="Object 4"/>
          <p:cNvGraphicFramePr>
            <a:graphicFrameLocks noChangeAspect="1"/>
          </p:cNvGraphicFramePr>
          <p:nvPr/>
        </p:nvGraphicFramePr>
        <p:xfrm>
          <a:off x="0" y="990600"/>
          <a:ext cx="4400550" cy="5867400"/>
        </p:xfrm>
        <a:graphic>
          <a:graphicData uri="http://schemas.openxmlformats.org/presentationml/2006/ole">
            <p:oleObj spid="_x0000_s429059" name="PhotoSuite Image" r:id="rId4" imgW="11430000" imgH="15239880" progId="">
              <p:embed/>
            </p:oleObj>
          </a:graphicData>
        </a:graphic>
      </p:graphicFrame>
      <p:sp>
        <p:nvSpPr>
          <p:cNvPr id="480262" name="Text Box 6"/>
          <p:cNvSpPr txBox="1">
            <a:spLocks noChangeArrowheads="1"/>
          </p:cNvSpPr>
          <p:nvPr/>
        </p:nvSpPr>
        <p:spPr bwMode="auto">
          <a:xfrm>
            <a:off x="0" y="6308725"/>
            <a:ext cx="8915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u="none"/>
              <a:t>Atrazine + Mesotrione + Nicosulfuron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600" y="0"/>
            <a:ext cx="8915400" cy="5847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none" dirty="0" err="1" smtClean="0"/>
              <a:t>Herbicidas</a:t>
            </a:r>
            <a:r>
              <a:rPr lang="en-US" sz="3200" b="1" u="none" dirty="0" smtClean="0"/>
              <a:t> </a:t>
            </a:r>
            <a:r>
              <a:rPr lang="en-US" sz="3200" b="1" u="none" dirty="0"/>
              <a:t>no </a:t>
            </a:r>
            <a:r>
              <a:rPr lang="en-US" sz="3200" b="1" u="none" dirty="0" err="1"/>
              <a:t>consórcio</a:t>
            </a:r>
            <a:r>
              <a:rPr lang="en-US" sz="3200" b="1" u="none" dirty="0"/>
              <a:t> com </a:t>
            </a:r>
            <a:r>
              <a:rPr lang="en-US" sz="3200" b="1" i="1" u="none" dirty="0" smtClean="0"/>
              <a:t>B</a:t>
            </a:r>
            <a:r>
              <a:rPr lang="en-US" sz="3200" b="1" i="1" u="none" dirty="0"/>
              <a:t>. </a:t>
            </a:r>
            <a:r>
              <a:rPr lang="en-US" sz="3200" b="1" i="1" u="none" smtClean="0"/>
              <a:t>ruziziensis</a:t>
            </a:r>
            <a:endParaRPr lang="pt-BR" sz="3200" b="1" u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Pos milho-SGO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195587" name="Picture 3" descr="RuziNicosulf5-4-0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0" y="0"/>
            <a:ext cx="5334000" cy="6858000"/>
          </a:xfrm>
          <a:prstGeom prst="rect">
            <a:avLst/>
          </a:prstGeom>
          <a:noFill/>
        </p:spPr>
      </p:pic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0" y="0"/>
            <a:ext cx="3352800" cy="306863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latin typeface="Arial Black" pitchFamily="34" charset="0"/>
              </a:rPr>
              <a:t>OBJETIVOS PRINCIPAIS DO CONSÓRCIO:</a:t>
            </a:r>
          </a:p>
          <a:p>
            <a:pPr algn="ctr">
              <a:spcBef>
                <a:spcPct val="50000"/>
              </a:spcBef>
            </a:pPr>
            <a:r>
              <a:rPr lang="en-US" sz="2600">
                <a:latin typeface="Arial Black" pitchFamily="34" charset="0"/>
              </a:rPr>
              <a:t>GRÃOS</a:t>
            </a:r>
          </a:p>
          <a:p>
            <a:pPr algn="ctr">
              <a:spcBef>
                <a:spcPct val="50000"/>
              </a:spcBef>
            </a:pPr>
            <a:r>
              <a:rPr lang="en-US" sz="2600">
                <a:latin typeface="Arial Black" pitchFamily="34" charset="0"/>
              </a:rPr>
              <a:t>E </a:t>
            </a:r>
          </a:p>
          <a:p>
            <a:pPr algn="ctr">
              <a:spcBef>
                <a:spcPct val="50000"/>
              </a:spcBef>
            </a:pPr>
            <a:r>
              <a:rPr lang="en-US" sz="2600">
                <a:latin typeface="Arial Black" pitchFamily="34" charset="0"/>
              </a:rPr>
              <a:t>PALHA</a:t>
            </a:r>
            <a:endParaRPr lang="pt-BR" sz="260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Dessecacao</a:t>
            </a:r>
            <a:endParaRPr lang="pt-BR" sz="800">
              <a:solidFill>
                <a:schemeClr val="bg1"/>
              </a:solidFill>
            </a:endParaRPr>
          </a:p>
        </p:txBody>
      </p:sp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6907213" y="152400"/>
          <a:ext cx="2084387" cy="676275"/>
        </p:xfrm>
        <a:graphic>
          <a:graphicData uri="http://schemas.openxmlformats.org/presentationml/2006/ole">
            <p:oleObj spid="_x0000_s378882" name="CorelDRAW" r:id="rId3" imgW="3302640" imgH="1072800" progId="">
              <p:embed/>
            </p:oleObj>
          </a:graphicData>
        </a:graphic>
      </p:graphicFrame>
      <p:pic>
        <p:nvPicPr>
          <p:cNvPr id="77832" name="Picture 8" descr="Dessecacao brac200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2438400" y="182563"/>
            <a:ext cx="3657600" cy="57943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Arial Black" pitchFamily="34" charset="0"/>
              </a:rPr>
              <a:t>DESSECAÇÃO</a:t>
            </a:r>
            <a:endParaRPr lang="pt-BR" sz="3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ilho-ruzi-Miguel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6211693"/>
            <a:ext cx="9144000" cy="64633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Arial" pitchFamily="34" charset="0"/>
                <a:cs typeface="Arial" pitchFamily="34" charset="0"/>
              </a:rPr>
              <a:t>CONSÓRCIO – LAGUNA CAARAPÃ, 2007</a:t>
            </a:r>
            <a:endParaRPr lang="pt-BR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" cy="228600"/>
          </a:xfrm>
        </p:spPr>
        <p:txBody>
          <a:bodyPr>
            <a:normAutofit fontScale="90000"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MilhoRuziz</a:t>
            </a:r>
            <a:endParaRPr lang="pt-BR" sz="1000" b="1">
              <a:solidFill>
                <a:schemeClr val="bg1"/>
              </a:solidFill>
            </a:endParaRPr>
          </a:p>
        </p:txBody>
      </p:sp>
      <p:pic>
        <p:nvPicPr>
          <p:cNvPr id="398340" name="Picture 4" descr="01-11-08 14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2863"/>
            <a:ext cx="4500563" cy="3354387"/>
          </a:xfrm>
          <a:prstGeom prst="rect">
            <a:avLst/>
          </a:prstGeom>
          <a:noFill/>
        </p:spPr>
      </p:pic>
      <p:pic>
        <p:nvPicPr>
          <p:cNvPr id="398343" name="Picture 7" descr="01-11-08 14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0"/>
            <a:ext cx="4500562" cy="3384550"/>
          </a:xfrm>
          <a:prstGeom prst="rect">
            <a:avLst/>
          </a:prstGeom>
          <a:noFill/>
        </p:spPr>
      </p:pic>
      <p:pic>
        <p:nvPicPr>
          <p:cNvPr id="398344" name="Picture 8" descr="Dessecacao2008cpao1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586163"/>
            <a:ext cx="4500563" cy="3271837"/>
          </a:xfrm>
          <a:prstGeom prst="rect">
            <a:avLst/>
          </a:prstGeom>
          <a:noFill/>
        </p:spPr>
      </p:pic>
      <p:pic>
        <p:nvPicPr>
          <p:cNvPr id="398345" name="Picture 9" descr="Dessecacao2008cpao2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3438" y="3470275"/>
            <a:ext cx="4500562" cy="3387725"/>
          </a:xfrm>
          <a:prstGeom prst="rect">
            <a:avLst/>
          </a:prstGeom>
          <a:noFill/>
        </p:spPr>
      </p:pic>
      <p:sp>
        <p:nvSpPr>
          <p:cNvPr id="398346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 smtClean="0">
                <a:latin typeface="Arial Black" pitchFamily="34" charset="0"/>
              </a:rPr>
              <a:t>Semeadura</a:t>
            </a:r>
            <a:r>
              <a:rPr lang="en-US" sz="2000" b="0" dirty="0" smtClean="0">
                <a:latin typeface="Arial Black" pitchFamily="34" charset="0"/>
              </a:rPr>
              <a:t> de </a:t>
            </a:r>
            <a:r>
              <a:rPr lang="en-US" sz="2000" b="0" dirty="0" err="1" smtClean="0">
                <a:latin typeface="Arial Black" pitchFamily="34" charset="0"/>
              </a:rPr>
              <a:t>soja</a:t>
            </a:r>
            <a:r>
              <a:rPr lang="en-US" sz="2000" b="0" dirty="0" smtClean="0">
                <a:latin typeface="Arial Black" pitchFamily="34" charset="0"/>
              </a:rPr>
              <a:t> </a:t>
            </a:r>
            <a:r>
              <a:rPr lang="en-US" sz="2000" b="0" dirty="0" err="1" smtClean="0">
                <a:latin typeface="Arial Black" pitchFamily="34" charset="0"/>
              </a:rPr>
              <a:t>sobre</a:t>
            </a:r>
            <a:r>
              <a:rPr lang="en-US" sz="2000" b="0" dirty="0" smtClean="0">
                <a:latin typeface="Arial Black" pitchFamily="34" charset="0"/>
              </a:rPr>
              <a:t> </a:t>
            </a:r>
            <a:r>
              <a:rPr lang="en-US" sz="2000" b="0" i="1" dirty="0">
                <a:latin typeface="Arial Black" pitchFamily="34" charset="0"/>
              </a:rPr>
              <a:t>B. </a:t>
            </a:r>
            <a:r>
              <a:rPr lang="en-US" sz="2000" b="0" i="1" dirty="0" err="1">
                <a:latin typeface="Arial Black" pitchFamily="34" charset="0"/>
              </a:rPr>
              <a:t>ruziziensis</a:t>
            </a:r>
            <a:r>
              <a:rPr lang="en-US" sz="2000" b="0" dirty="0">
                <a:latin typeface="Arial Black" pitchFamily="34" charset="0"/>
              </a:rPr>
              <a:t>, </a:t>
            </a:r>
            <a:r>
              <a:rPr lang="en-US" sz="2000" b="0" dirty="0" err="1" smtClean="0">
                <a:latin typeface="Arial Black" pitchFamily="34" charset="0"/>
              </a:rPr>
              <a:t>Dourados</a:t>
            </a:r>
            <a:r>
              <a:rPr lang="en-US" sz="2000" b="0" dirty="0" smtClean="0">
                <a:latin typeface="Arial Black" pitchFamily="34" charset="0"/>
              </a:rPr>
              <a:t>, </a:t>
            </a:r>
            <a:r>
              <a:rPr lang="en-US" sz="2000" b="0" dirty="0">
                <a:latin typeface="Arial Black" pitchFamily="34" charset="0"/>
              </a:rPr>
              <a:t>2008</a:t>
            </a:r>
            <a:endParaRPr lang="pt-BR" sz="2000" b="0" dirty="0">
              <a:latin typeface="Arial Black" pitchFamily="34" charset="0"/>
            </a:endParaRPr>
          </a:p>
        </p:txBody>
      </p:sp>
      <p:sp>
        <p:nvSpPr>
          <p:cNvPr id="398347" name="Text Box 11"/>
          <p:cNvSpPr txBox="1">
            <a:spLocks noChangeArrowheads="1"/>
          </p:cNvSpPr>
          <p:nvPr/>
        </p:nvSpPr>
        <p:spPr bwMode="auto">
          <a:xfrm>
            <a:off x="857224" y="714356"/>
            <a:ext cx="285752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0  DAD = (30/10)</a:t>
            </a:r>
            <a:endParaRPr lang="pt-BR" b="1" dirty="0"/>
          </a:p>
        </p:txBody>
      </p:sp>
      <p:sp>
        <p:nvSpPr>
          <p:cNvPr id="398348" name="Text Box 12"/>
          <p:cNvSpPr txBox="1">
            <a:spLocks noChangeArrowheads="1"/>
          </p:cNvSpPr>
          <p:nvPr/>
        </p:nvSpPr>
        <p:spPr bwMode="auto">
          <a:xfrm>
            <a:off x="6000760" y="642918"/>
            <a:ext cx="170658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7 </a:t>
            </a:r>
            <a:r>
              <a:rPr lang="en-US" b="1" dirty="0" smtClean="0"/>
              <a:t>DAD (23/10)</a:t>
            </a:r>
            <a:endParaRPr lang="pt-BR" b="1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000760" y="3500438"/>
            <a:ext cx="170658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21 DAD (11/10)</a:t>
            </a:r>
            <a:endParaRPr lang="pt-BR" b="1" dirty="0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643042" y="3571876"/>
            <a:ext cx="170658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14 DAD (16/10)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Raiz ruziz1L</a:t>
            </a:r>
            <a:endParaRPr lang="pt-BR" sz="800" smtClean="0">
              <a:solidFill>
                <a:schemeClr val="bg1"/>
              </a:solidFill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none" dirty="0" err="1"/>
              <a:t>Dessecação</a:t>
            </a:r>
            <a:r>
              <a:rPr lang="en-US" sz="2400" u="none" dirty="0"/>
              <a:t> de </a:t>
            </a:r>
            <a:r>
              <a:rPr lang="en-US" sz="2400" u="none" dirty="0" err="1"/>
              <a:t>Espécies</a:t>
            </a:r>
            <a:r>
              <a:rPr lang="en-US" sz="2400" u="none" dirty="0"/>
              <a:t> </a:t>
            </a:r>
            <a:r>
              <a:rPr lang="en-US" sz="2400" u="none" dirty="0" err="1"/>
              <a:t>Forrageiras</a:t>
            </a:r>
            <a:r>
              <a:rPr lang="en-US" sz="2400" u="none" dirty="0"/>
              <a:t>, </a:t>
            </a:r>
            <a:r>
              <a:rPr lang="en-US" sz="2400" u="none" dirty="0" err="1"/>
              <a:t>Dourados</a:t>
            </a:r>
            <a:r>
              <a:rPr lang="en-US" sz="2400" u="none" dirty="0"/>
              <a:t>, MS, </a:t>
            </a:r>
            <a:r>
              <a:rPr lang="en-US" sz="2400" u="none" dirty="0" smtClean="0"/>
              <a:t>2008 (40 DAD)</a:t>
            </a:r>
            <a:endParaRPr lang="pt-BR" sz="4000" i="1" u="none" dirty="0"/>
          </a:p>
        </p:txBody>
      </p:sp>
      <p:graphicFrame>
        <p:nvGraphicFramePr>
          <p:cNvPr id="18434" name="Object 5"/>
          <p:cNvGraphicFramePr>
            <a:graphicFrameLocks noChangeAspect="1"/>
          </p:cNvGraphicFramePr>
          <p:nvPr/>
        </p:nvGraphicFramePr>
        <p:xfrm>
          <a:off x="0" y="539750"/>
          <a:ext cx="9096375" cy="5619750"/>
        </p:xfrm>
        <a:graphic>
          <a:graphicData uri="http://schemas.openxmlformats.org/presentationml/2006/ole">
            <p:oleObj spid="_x0000_s81922" name="Gráfico" r:id="rId3" imgW="5973840" imgH="36900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Pos milho-MAR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546819" name="Picture 3" descr="dessecacaoSemead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Tratamentos</a:t>
            </a:r>
            <a:endParaRPr lang="pt-BR" sz="800" smtClean="0">
              <a:solidFill>
                <a:schemeClr val="bg1"/>
              </a:solidFill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915400" cy="6512552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9050">
              <a:lnSpc>
                <a:spcPct val="9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ESPÉCIES </a:t>
            </a:r>
            <a:r>
              <a:rPr lang="en-US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FORRAGEIRAS AVALIADAS </a:t>
            </a:r>
          </a:p>
          <a:p>
            <a:pPr indent="19050" algn="ctr">
              <a:lnSpc>
                <a:spcPct val="9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Fundação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Agrisus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2004 a 2009)</a:t>
            </a:r>
            <a:endParaRPr lang="en-US" sz="2800" b="1" u="none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indent="19050">
              <a:lnSpc>
                <a:spcPct val="90000"/>
              </a:lnSpc>
              <a:spcBef>
                <a:spcPts val="1200"/>
              </a:spcBef>
              <a:buFontTx/>
              <a:buAutoNum type="arabicPeriod"/>
            </a:pPr>
            <a:r>
              <a:rPr lang="pt-BR" sz="3200" b="1" i="1" u="none" dirty="0" err="1"/>
              <a:t>Brachiaria</a:t>
            </a:r>
            <a:r>
              <a:rPr lang="pt-BR" sz="3200" b="1" i="1" u="none" dirty="0"/>
              <a:t> </a:t>
            </a:r>
            <a:r>
              <a:rPr lang="pt-BR" sz="3200" b="1" i="1" u="none" dirty="0" err="1">
                <a:cs typeface="Times New Roman" pitchFamily="18" charset="0"/>
              </a:rPr>
              <a:t>ruziziensis</a:t>
            </a:r>
            <a:r>
              <a:rPr lang="pt-BR" sz="3200" b="1" i="1" u="none" dirty="0">
                <a:solidFill>
                  <a:srgbClr val="CC3300"/>
                </a:solidFill>
                <a:cs typeface="Times New Roman" pitchFamily="18" charset="0"/>
              </a:rPr>
              <a:t>*</a:t>
            </a:r>
          </a:p>
          <a:p>
            <a:pPr indent="19050">
              <a:lnSpc>
                <a:spcPct val="90000"/>
              </a:lnSpc>
              <a:spcBef>
                <a:spcPts val="1200"/>
              </a:spcBef>
              <a:buFontTx/>
              <a:buAutoNum type="arabicPeriod"/>
            </a:pPr>
            <a:r>
              <a:rPr lang="pt-BR" sz="3200" b="1" i="1" u="none" dirty="0" err="1"/>
              <a:t>Brachiaria</a:t>
            </a:r>
            <a:r>
              <a:rPr lang="pt-BR" sz="3200" b="1" i="1" u="none" dirty="0"/>
              <a:t> </a:t>
            </a:r>
            <a:r>
              <a:rPr lang="pt-BR" sz="3200" b="1" i="1" u="none" dirty="0" err="1"/>
              <a:t>decumbens</a:t>
            </a:r>
            <a:r>
              <a:rPr lang="pt-BR" sz="3200" b="1" u="none" dirty="0"/>
              <a:t> </a:t>
            </a:r>
          </a:p>
          <a:p>
            <a:pPr indent="19050">
              <a:lnSpc>
                <a:spcPct val="90000"/>
              </a:lnSpc>
              <a:spcBef>
                <a:spcPts val="1200"/>
              </a:spcBef>
              <a:buFontTx/>
              <a:buAutoNum type="arabicPeriod"/>
            </a:pPr>
            <a:r>
              <a:rPr lang="pt-BR" sz="3200" b="1" i="1" u="none" dirty="0" err="1">
                <a:solidFill>
                  <a:srgbClr val="170ECC"/>
                </a:solidFill>
                <a:cs typeface="Times New Roman" pitchFamily="18" charset="0"/>
              </a:rPr>
              <a:t>Brachiaria</a:t>
            </a:r>
            <a:r>
              <a:rPr lang="pt-BR" sz="3200" b="1" i="1" u="none" dirty="0">
                <a:solidFill>
                  <a:srgbClr val="170ECC"/>
                </a:solidFill>
                <a:cs typeface="Times New Roman" pitchFamily="18" charset="0"/>
              </a:rPr>
              <a:t> </a:t>
            </a:r>
            <a:r>
              <a:rPr lang="pt-BR" sz="3200" b="1" i="1" u="none" dirty="0" err="1">
                <a:solidFill>
                  <a:srgbClr val="170ECC"/>
                </a:solidFill>
                <a:cs typeface="Times New Roman" pitchFamily="18" charset="0"/>
              </a:rPr>
              <a:t>brizantha</a:t>
            </a:r>
            <a:r>
              <a:rPr lang="pt-BR" sz="3200" b="1" u="none" dirty="0">
                <a:solidFill>
                  <a:srgbClr val="170ECC"/>
                </a:solidFill>
                <a:cs typeface="Times New Roman" pitchFamily="18" charset="0"/>
              </a:rPr>
              <a:t> cv. </a:t>
            </a:r>
            <a:r>
              <a:rPr lang="pt-BR" sz="3200" b="1" u="none" dirty="0" err="1">
                <a:solidFill>
                  <a:srgbClr val="170ECC"/>
                </a:solidFill>
                <a:cs typeface="Times New Roman" pitchFamily="18" charset="0"/>
              </a:rPr>
              <a:t>Marandu</a:t>
            </a:r>
            <a:r>
              <a:rPr lang="pt-BR" sz="3200" b="1" u="none" dirty="0">
                <a:solidFill>
                  <a:srgbClr val="170ECC"/>
                </a:solidFill>
                <a:cs typeface="Times New Roman" pitchFamily="18" charset="0"/>
              </a:rPr>
              <a:t>*</a:t>
            </a:r>
          </a:p>
          <a:p>
            <a:pPr indent="19050">
              <a:lnSpc>
                <a:spcPct val="90000"/>
              </a:lnSpc>
              <a:spcBef>
                <a:spcPts val="1200"/>
              </a:spcBef>
              <a:buFontTx/>
              <a:buAutoNum type="arabicPeriod"/>
            </a:pPr>
            <a:r>
              <a:rPr lang="pt-BR" sz="3200" b="1" i="1" u="none" dirty="0" err="1">
                <a:solidFill>
                  <a:srgbClr val="170ECC"/>
                </a:solidFill>
              </a:rPr>
              <a:t>Brachiaria</a:t>
            </a:r>
            <a:r>
              <a:rPr lang="pt-BR" sz="3200" b="1" i="1" u="none" dirty="0">
                <a:solidFill>
                  <a:srgbClr val="170ECC"/>
                </a:solidFill>
              </a:rPr>
              <a:t> </a:t>
            </a:r>
            <a:r>
              <a:rPr lang="pt-BR" sz="3200" b="1" i="1" u="none" dirty="0" err="1">
                <a:solidFill>
                  <a:srgbClr val="170ECC"/>
                </a:solidFill>
              </a:rPr>
              <a:t>brizantha</a:t>
            </a:r>
            <a:r>
              <a:rPr lang="pt-BR" sz="3200" b="1" u="none" dirty="0">
                <a:solidFill>
                  <a:srgbClr val="170ECC"/>
                </a:solidFill>
              </a:rPr>
              <a:t> cv. </a:t>
            </a:r>
            <a:r>
              <a:rPr lang="pt-BR" sz="3200" b="1" u="none" dirty="0" err="1">
                <a:solidFill>
                  <a:srgbClr val="170ECC"/>
                </a:solidFill>
              </a:rPr>
              <a:t>Xaraés</a:t>
            </a:r>
            <a:r>
              <a:rPr lang="pt-BR" sz="3200" b="1" u="none" dirty="0">
                <a:solidFill>
                  <a:srgbClr val="170ECC"/>
                </a:solidFill>
              </a:rPr>
              <a:t>*</a:t>
            </a:r>
          </a:p>
          <a:p>
            <a:pPr indent="19050">
              <a:lnSpc>
                <a:spcPct val="90000"/>
              </a:lnSpc>
              <a:spcBef>
                <a:spcPts val="1200"/>
              </a:spcBef>
              <a:buFontTx/>
              <a:buAutoNum type="arabicPeriod"/>
            </a:pPr>
            <a:r>
              <a:rPr lang="pt-BR" sz="3200" b="1" i="1" u="none" dirty="0" err="1">
                <a:solidFill>
                  <a:srgbClr val="170ECC"/>
                </a:solidFill>
              </a:rPr>
              <a:t>Brachiaria</a:t>
            </a:r>
            <a:r>
              <a:rPr lang="pt-BR" sz="3200" b="1" i="1" u="none" dirty="0">
                <a:solidFill>
                  <a:srgbClr val="170ECC"/>
                </a:solidFill>
              </a:rPr>
              <a:t> </a:t>
            </a:r>
            <a:r>
              <a:rPr lang="pt-BR" sz="3200" b="1" i="1" u="none" dirty="0" err="1">
                <a:solidFill>
                  <a:srgbClr val="170ECC"/>
                </a:solidFill>
              </a:rPr>
              <a:t>brizantha</a:t>
            </a:r>
            <a:r>
              <a:rPr lang="pt-BR" sz="3200" b="1" u="none" dirty="0">
                <a:solidFill>
                  <a:srgbClr val="170ECC"/>
                </a:solidFill>
              </a:rPr>
              <a:t> cv. </a:t>
            </a:r>
            <a:r>
              <a:rPr lang="pt-BR" sz="3200" b="1" u="none" dirty="0" err="1">
                <a:solidFill>
                  <a:srgbClr val="170ECC"/>
                </a:solidFill>
              </a:rPr>
              <a:t>Piatã</a:t>
            </a:r>
            <a:endParaRPr lang="pt-BR" sz="3200" b="1" i="1" u="none" dirty="0">
              <a:solidFill>
                <a:srgbClr val="170ECC"/>
              </a:solidFill>
              <a:cs typeface="Times New Roman" pitchFamily="18" charset="0"/>
            </a:endParaRPr>
          </a:p>
          <a:p>
            <a:pPr indent="19050">
              <a:lnSpc>
                <a:spcPct val="90000"/>
              </a:lnSpc>
              <a:spcBef>
                <a:spcPts val="1200"/>
              </a:spcBef>
              <a:buFontTx/>
              <a:buAutoNum type="arabicPeriod"/>
            </a:pPr>
            <a:r>
              <a:rPr lang="pt-BR" sz="3200" b="1" i="1" u="none" dirty="0" err="1"/>
              <a:t>Panicum</a:t>
            </a:r>
            <a:r>
              <a:rPr lang="pt-BR" sz="3200" b="1" i="1" u="none" dirty="0"/>
              <a:t> </a:t>
            </a:r>
            <a:r>
              <a:rPr lang="pt-BR" sz="3200" b="1" i="1" u="none" dirty="0" err="1"/>
              <a:t>maximum</a:t>
            </a:r>
            <a:r>
              <a:rPr lang="pt-BR" sz="3200" b="1" u="none" dirty="0"/>
              <a:t> cv. Tanzânia*</a:t>
            </a:r>
          </a:p>
          <a:p>
            <a:pPr indent="19050">
              <a:lnSpc>
                <a:spcPct val="90000"/>
              </a:lnSpc>
              <a:spcBef>
                <a:spcPts val="1200"/>
              </a:spcBef>
              <a:buFontTx/>
              <a:buAutoNum type="arabicPeriod"/>
            </a:pPr>
            <a:r>
              <a:rPr lang="pt-BR" sz="3200" b="1" i="1" u="none" dirty="0" err="1"/>
              <a:t>Panicum</a:t>
            </a:r>
            <a:r>
              <a:rPr lang="pt-BR" sz="3200" b="1" i="1" u="none" dirty="0"/>
              <a:t> </a:t>
            </a:r>
            <a:r>
              <a:rPr lang="pt-BR" sz="3200" b="1" i="1" u="none" dirty="0" err="1"/>
              <a:t>maximum</a:t>
            </a:r>
            <a:r>
              <a:rPr lang="pt-BR" sz="3200" b="1" u="none" dirty="0"/>
              <a:t> cv. </a:t>
            </a:r>
            <a:r>
              <a:rPr lang="pt-BR" sz="3200" b="1" u="none" dirty="0" err="1"/>
              <a:t>Mombaça</a:t>
            </a:r>
            <a:endParaRPr lang="pt-BR" sz="3200" b="1" u="none" dirty="0"/>
          </a:p>
          <a:p>
            <a:pPr indent="19050">
              <a:lnSpc>
                <a:spcPct val="90000"/>
              </a:lnSpc>
              <a:spcBef>
                <a:spcPts val="1200"/>
              </a:spcBef>
              <a:buFontTx/>
              <a:buAutoNum type="arabicPeriod"/>
            </a:pPr>
            <a:r>
              <a:rPr lang="pt-BR" sz="3200" b="1" i="1" u="none" dirty="0" err="1"/>
              <a:t>Panicum</a:t>
            </a:r>
            <a:r>
              <a:rPr lang="pt-BR" sz="3200" b="1" i="1" u="none" dirty="0"/>
              <a:t> </a:t>
            </a:r>
            <a:r>
              <a:rPr lang="pt-BR" sz="3200" b="1" i="1" u="none" dirty="0" err="1"/>
              <a:t>maximum</a:t>
            </a:r>
            <a:r>
              <a:rPr lang="pt-BR" sz="3200" b="1" u="none" dirty="0"/>
              <a:t> cv. </a:t>
            </a:r>
            <a:r>
              <a:rPr lang="pt-BR" sz="3200" b="1" u="none" dirty="0" err="1"/>
              <a:t>Massai</a:t>
            </a:r>
            <a:endParaRPr lang="pt-BR" sz="3200" b="1" u="none" dirty="0"/>
          </a:p>
          <a:p>
            <a:pPr indent="19050">
              <a:lnSpc>
                <a:spcPct val="90000"/>
              </a:lnSpc>
              <a:spcBef>
                <a:spcPts val="1200"/>
              </a:spcBef>
              <a:buFontTx/>
              <a:buAutoNum type="arabicPeriod"/>
            </a:pPr>
            <a:r>
              <a:rPr lang="pt-BR" sz="3200" b="1" i="1" u="none" dirty="0" err="1"/>
              <a:t>Panicum</a:t>
            </a:r>
            <a:r>
              <a:rPr lang="pt-BR" sz="3200" b="1" i="1" u="none" dirty="0"/>
              <a:t> </a:t>
            </a:r>
            <a:r>
              <a:rPr lang="pt-BR" sz="3200" b="1" i="1" u="none" dirty="0" err="1"/>
              <a:t>maximum</a:t>
            </a:r>
            <a:r>
              <a:rPr lang="pt-BR" sz="3200" b="1" u="none" dirty="0"/>
              <a:t> cv. </a:t>
            </a:r>
            <a:r>
              <a:rPr lang="pt-BR" sz="3200" b="1" u="none" dirty="0" err="1"/>
              <a:t>Aruana</a:t>
            </a:r>
            <a:r>
              <a:rPr lang="pt-BR" sz="3200" b="1" u="none" dirty="0"/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Premissas</a:t>
            </a:r>
            <a:endParaRPr lang="pt-BR" sz="800" smtClean="0">
              <a:solidFill>
                <a:schemeClr val="bg1"/>
              </a:solidFill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u="none" dirty="0"/>
              <a:t>RENDIMENTO DE MASSA DE </a:t>
            </a:r>
            <a:r>
              <a:rPr lang="pt-BR" sz="2000" b="1" i="1" u="none" dirty="0"/>
              <a:t>B. RUZIZIENSIS</a:t>
            </a:r>
            <a:r>
              <a:rPr lang="pt-BR" sz="2000" b="1" u="none" dirty="0"/>
              <a:t> E GRÃOS DE SOJA, </a:t>
            </a:r>
          </a:p>
          <a:p>
            <a:pPr algn="ctr">
              <a:spcBef>
                <a:spcPct val="50000"/>
              </a:spcBef>
            </a:pPr>
            <a:r>
              <a:rPr lang="pt-BR" sz="2000" b="1" u="none" dirty="0"/>
              <a:t>EM ÉPOCAS DE DESSECAÇÃO, EM DOURADOS, MS, </a:t>
            </a:r>
            <a:r>
              <a:rPr lang="pt-BR" sz="2000" b="1" u="none" dirty="0" smtClean="0"/>
              <a:t>2008/09 </a:t>
            </a:r>
            <a:endParaRPr lang="pt-BR" sz="2000" b="1" u="none" dirty="0"/>
          </a:p>
          <a:p>
            <a:pPr algn="ctr">
              <a:spcBef>
                <a:spcPct val="50000"/>
              </a:spcBef>
            </a:pPr>
            <a:r>
              <a:rPr lang="pt-BR" sz="2000" b="1" u="none" dirty="0"/>
              <a:t>(Semeadura da soja em 11/11/08)</a:t>
            </a:r>
          </a:p>
        </p:txBody>
      </p:sp>
      <p:graphicFrame>
        <p:nvGraphicFramePr>
          <p:cNvPr id="19458" name="Object 4"/>
          <p:cNvGraphicFramePr>
            <a:graphicFrameLocks noChangeAspect="1"/>
          </p:cNvGraphicFramePr>
          <p:nvPr/>
        </p:nvGraphicFramePr>
        <p:xfrm>
          <a:off x="-34925" y="1268413"/>
          <a:ext cx="9144000" cy="5140325"/>
        </p:xfrm>
        <a:graphic>
          <a:graphicData uri="http://schemas.openxmlformats.org/presentationml/2006/ole">
            <p:oleObj spid="_x0000_s169986" name="Gráfico" r:id="rId3" imgW="4676703" imgH="2628900" progId="Excel.Sheet.8">
              <p:embed/>
            </p:oleObj>
          </a:graphicData>
        </a:graphic>
      </p:graphicFrame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84213" y="6261100"/>
            <a:ext cx="6018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none"/>
              <a:t>Fonte</a:t>
            </a:r>
            <a:r>
              <a:rPr lang="en-US" sz="1600" b="0" u="none"/>
              <a:t>: Ceccon et al, 2009. </a:t>
            </a:r>
            <a:r>
              <a:rPr lang="en-US" sz="1600" u="none"/>
              <a:t>Revista Plantio Direto</a:t>
            </a:r>
            <a:r>
              <a:rPr lang="en-US" sz="1600" b="0" u="none"/>
              <a:t>. n. 113 p.4-8.</a:t>
            </a:r>
            <a:endParaRPr lang="pt-BR" sz="1600" b="0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rgbClr val="DDDDDD"/>
                </a:solidFill>
              </a:rPr>
              <a:t>Apresent</a:t>
            </a:r>
            <a:endParaRPr lang="pt-BR" sz="800">
              <a:solidFill>
                <a:srgbClr val="DDDDDD"/>
              </a:solidFill>
            </a:endParaRPr>
          </a:p>
        </p:txBody>
      </p:sp>
      <p:pic>
        <p:nvPicPr>
          <p:cNvPr id="515078" name="Picture 6"/>
          <p:cNvPicPr>
            <a:picLocks noChangeAspect="1" noChangeArrowheads="1"/>
          </p:cNvPicPr>
          <p:nvPr/>
        </p:nvPicPr>
        <p:blipFill>
          <a:blip r:embed="rId2"/>
          <a:srcRect t="5675" b="2509"/>
          <a:stretch>
            <a:fillRect/>
          </a:stretch>
        </p:blipFill>
        <p:spPr bwMode="auto">
          <a:xfrm>
            <a:off x="1187450" y="928670"/>
            <a:ext cx="748823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5079" name="Rectangle 7"/>
          <p:cNvSpPr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800" b="1" dirty="0">
                <a:latin typeface="Arial" pitchFamily="34" charset="0"/>
              </a:rPr>
              <a:t>Rendimento de soja em épocas de dessecação </a:t>
            </a:r>
            <a:r>
              <a:rPr lang="pt-BR" sz="2400" b="1" dirty="0">
                <a:latin typeface="Arial" pitchFamily="34" charset="0"/>
              </a:rPr>
              <a:t>da </a:t>
            </a:r>
            <a:r>
              <a:rPr lang="pt-BR" sz="2400" b="1" i="1" dirty="0">
                <a:latin typeface="Arial" pitchFamily="34" charset="0"/>
              </a:rPr>
              <a:t>B. </a:t>
            </a:r>
            <a:r>
              <a:rPr lang="pt-BR" sz="2400" b="1" i="1" dirty="0" err="1">
                <a:latin typeface="Arial" pitchFamily="34" charset="0"/>
              </a:rPr>
              <a:t>decumbens</a:t>
            </a:r>
            <a:r>
              <a:rPr lang="pt-BR" sz="2400" b="1" dirty="0" smtClean="0">
                <a:latin typeface="Arial" pitchFamily="34" charset="0"/>
              </a:rPr>
              <a:t>. Nunes</a:t>
            </a:r>
            <a:r>
              <a:rPr lang="pt-BR" sz="2400" b="1" dirty="0">
                <a:latin typeface="Arial" pitchFamily="34" charset="0"/>
              </a:rPr>
              <a:t>, </a:t>
            </a:r>
            <a:r>
              <a:rPr lang="pt-BR" sz="2400" b="1" dirty="0" err="1">
                <a:latin typeface="Arial" pitchFamily="34" charset="0"/>
              </a:rPr>
              <a:t>et</a:t>
            </a:r>
            <a:r>
              <a:rPr lang="pt-BR" sz="2400" b="1" dirty="0">
                <a:latin typeface="Arial" pitchFamily="34" charset="0"/>
              </a:rPr>
              <a:t> al., 2009.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MilhoLaguna4</a:t>
            </a:r>
            <a:endParaRPr lang="pt-BR" sz="800" smtClean="0">
              <a:solidFill>
                <a:schemeClr val="bg1"/>
              </a:solidFill>
            </a:endParaRPr>
          </a:p>
        </p:txBody>
      </p:sp>
      <p:pic>
        <p:nvPicPr>
          <p:cNvPr id="44038" name="Picture 6" descr="dessca 03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605338" cy="6858000"/>
          </a:xfrm>
          <a:prstGeom prst="rect">
            <a:avLst/>
          </a:prstGeom>
          <a:noFill/>
        </p:spPr>
      </p:pic>
      <p:pic>
        <p:nvPicPr>
          <p:cNvPr id="44039" name="Picture 7" descr="SemeaduraDesseca2 00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7900" y="512763"/>
            <a:ext cx="4356100" cy="6345237"/>
          </a:xfrm>
          <a:prstGeom prst="rect">
            <a:avLst/>
          </a:prstGeom>
          <a:noFill/>
        </p:spPr>
      </p:pic>
      <p:sp>
        <p:nvSpPr>
          <p:cNvPr id="44040" name="Text Box 4"/>
          <p:cNvSpPr txBox="1">
            <a:spLocks noChangeArrowheads="1"/>
          </p:cNvSpPr>
          <p:nvPr/>
        </p:nvSpPr>
        <p:spPr bwMode="auto">
          <a:xfrm>
            <a:off x="395288" y="6451600"/>
            <a:ext cx="8424862" cy="4333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u="none" dirty="0" err="1"/>
              <a:t>Dessecação</a:t>
            </a:r>
            <a:r>
              <a:rPr lang="en-US" sz="2800" u="none" dirty="0"/>
              <a:t> 30/10/2009  -  </a:t>
            </a:r>
            <a:r>
              <a:rPr lang="en-US" sz="2800" u="none" dirty="0" err="1"/>
              <a:t>Semeadura</a:t>
            </a:r>
            <a:r>
              <a:rPr lang="en-US" sz="2800" u="none" dirty="0"/>
              <a:t>: 31/10</a:t>
            </a:r>
            <a:endParaRPr lang="pt-BR" sz="2800" i="1" u="none" dirty="0"/>
          </a:p>
        </p:txBody>
      </p:sp>
      <p:sp>
        <p:nvSpPr>
          <p:cNvPr id="44041" name="Text Box 4"/>
          <p:cNvSpPr txBox="1">
            <a:spLocks noChangeArrowheads="1"/>
          </p:cNvSpPr>
          <p:nvPr/>
        </p:nvSpPr>
        <p:spPr bwMode="auto">
          <a:xfrm>
            <a:off x="5219700" y="549275"/>
            <a:ext cx="3529013" cy="496161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200" b="1" u="none" dirty="0"/>
              <a:t>Vista </a:t>
            </a:r>
            <a:r>
              <a:rPr lang="en-US" sz="3200" b="1" u="none" dirty="0" err="1"/>
              <a:t>em</a:t>
            </a:r>
            <a:r>
              <a:rPr lang="en-US" sz="3200" b="1" u="none" dirty="0"/>
              <a:t> 03/11</a:t>
            </a:r>
            <a:endParaRPr lang="pt-BR" sz="3200" b="1" i="1" u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" cy="228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1000" b="1" smtClean="0">
                <a:solidFill>
                  <a:schemeClr val="bg1"/>
                </a:solidFill>
              </a:rPr>
              <a:t>MilhoRuziz</a:t>
            </a:r>
            <a:endParaRPr lang="pt-BR" sz="1000" b="1" smtClean="0">
              <a:solidFill>
                <a:schemeClr val="bg1"/>
              </a:solidFill>
            </a:endParaRPr>
          </a:p>
        </p:txBody>
      </p:sp>
      <p:pic>
        <p:nvPicPr>
          <p:cNvPr id="44035" name="Picture 3" descr="Cocamar23-07 02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39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none" dirty="0" smtClean="0">
                <a:latin typeface="Arial Black" pitchFamily="34" charset="0"/>
              </a:rPr>
              <a:t>CONSÓRCIO É UMA OPÇÃO PARA PRODUZIR GRÃOS PALHA E/OU PASTO</a:t>
            </a:r>
            <a:endParaRPr lang="pt-BR" sz="2800" u="none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Picture 2" descr="Gijsbertus200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04813"/>
            <a:ext cx="4787900" cy="3590925"/>
          </a:xfrm>
          <a:prstGeom prst="rect">
            <a:avLst/>
          </a:prstGeom>
          <a:noFill/>
        </p:spPr>
      </p:pic>
      <p:pic>
        <p:nvPicPr>
          <p:cNvPr id="555011" name="Picture 3" descr="ConsorcioLagunaVolma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sp>
        <p:nvSpPr>
          <p:cNvPr id="55501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92138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pt-BR" u="none"/>
              <a:t>CONSÓRCIO – interface com ILP</a:t>
            </a:r>
            <a:endParaRPr lang="pt-BR" sz="2400" b="0" u="none">
              <a:solidFill>
                <a:schemeClr val="bg1"/>
              </a:solidFill>
            </a:endParaRPr>
          </a:p>
        </p:txBody>
      </p:sp>
      <p:pic>
        <p:nvPicPr>
          <p:cNvPr id="555014" name="Picture 6" descr="GadoPastoSeco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771900"/>
            <a:ext cx="4946650" cy="308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goPalha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4929190" cy="6858000"/>
          </a:xfrm>
          <a:prstGeom prst="rect">
            <a:avLst/>
          </a:prstGeom>
        </p:spPr>
      </p:pic>
      <p:pic>
        <p:nvPicPr>
          <p:cNvPr id="6" name="Imagem 5" descr="GradeBraquiaria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857750" y="3476625"/>
            <a:ext cx="4286250" cy="3381375"/>
          </a:xfrm>
          <a:prstGeom prst="rect">
            <a:avLst/>
          </a:prstGeom>
        </p:spPr>
      </p:pic>
      <p:pic>
        <p:nvPicPr>
          <p:cNvPr id="7" name="Imagem 6" descr="ConsorcioPR-Out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857752" y="-1"/>
            <a:ext cx="4286248" cy="369504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0" y="-24"/>
            <a:ext cx="5000628" cy="64633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Arial" pitchFamily="34" charset="0"/>
                <a:cs typeface="Arial" pitchFamily="34" charset="0"/>
              </a:rPr>
              <a:t>FOGO NO MILHO</a:t>
            </a:r>
            <a:endParaRPr lang="pt-BR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onsorcioAnimai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-24"/>
            <a:ext cx="9144000" cy="4001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MILHO SAFRINHA COM BRACHIRIA RUZIZIENSIS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32" y="6396359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i="1" dirty="0" smtClean="0">
                <a:latin typeface="Arial" pitchFamily="34" charset="0"/>
                <a:cs typeface="Arial" pitchFamily="34" charset="0"/>
              </a:rPr>
              <a:t>UM “TIRA-GOSTO” PARA ILP</a:t>
            </a:r>
            <a:endParaRPr lang="pt-BR" sz="2400" b="1" u="non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MilhoLaguna3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485379" name="Picture 3" descr="Semead-sóHerb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MilhoLaguna4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484355" name="Picture 3" descr="PB17588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395288" y="50800"/>
            <a:ext cx="8316912" cy="9890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u="none"/>
              <a:t>DESSECAÇÃO  - 4 L ha</a:t>
            </a:r>
            <a:r>
              <a:rPr lang="en-US" sz="2800" u="none" baseline="30000"/>
              <a:t>-1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u="none"/>
              <a:t>Caarapó, MS</a:t>
            </a:r>
            <a:endParaRPr lang="pt-BR" sz="2800" i="1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Premissas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94947" name="Text Box 3"/>
          <p:cNvSpPr txBox="1">
            <a:spLocks noChangeArrowheads="1"/>
          </p:cNvSpPr>
          <p:nvPr/>
        </p:nvSpPr>
        <p:spPr bwMode="auto">
          <a:xfrm>
            <a:off x="107950" y="188913"/>
            <a:ext cx="5688013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800" b="1" u="none" dirty="0"/>
              <a:t>Silva </a:t>
            </a:r>
            <a:r>
              <a:rPr lang="pt-BR" sz="2800" b="1" u="none" dirty="0" err="1"/>
              <a:t>et</a:t>
            </a:r>
            <a:r>
              <a:rPr lang="pt-BR" sz="2800" b="1" u="none" dirty="0"/>
              <a:t> al. (2007), Brasília, DF</a:t>
            </a:r>
          </a:p>
          <a:p>
            <a:r>
              <a:rPr lang="pt-BR" sz="2800" b="1" u="none" dirty="0" smtClean="0">
                <a:solidFill>
                  <a:srgbClr val="170ECC"/>
                </a:solidFill>
              </a:rPr>
              <a:t>Milho solteiro </a:t>
            </a:r>
            <a:r>
              <a:rPr lang="pt-BR" sz="2800" b="1" u="none" dirty="0" err="1">
                <a:solidFill>
                  <a:srgbClr val="170ECC"/>
                </a:solidFill>
              </a:rPr>
              <a:t>kc</a:t>
            </a:r>
            <a:r>
              <a:rPr lang="pt-BR" sz="2800" b="1" u="none" dirty="0">
                <a:solidFill>
                  <a:srgbClr val="170ECC"/>
                </a:solidFill>
              </a:rPr>
              <a:t>=1,63</a:t>
            </a:r>
          </a:p>
          <a:p>
            <a:r>
              <a:rPr lang="pt-BR" sz="2800" b="1" u="none" dirty="0">
                <a:solidFill>
                  <a:srgbClr val="170ECC"/>
                </a:solidFill>
              </a:rPr>
              <a:t>2 linhas de </a:t>
            </a:r>
            <a:r>
              <a:rPr lang="pt-BR" sz="2800" b="1" i="1" u="none" dirty="0">
                <a:solidFill>
                  <a:srgbClr val="170ECC"/>
                </a:solidFill>
              </a:rPr>
              <a:t>B. </a:t>
            </a:r>
            <a:r>
              <a:rPr lang="pt-BR" sz="2800" b="1" i="1" u="none" dirty="0" err="1">
                <a:solidFill>
                  <a:srgbClr val="170ECC"/>
                </a:solidFill>
              </a:rPr>
              <a:t>brizantha</a:t>
            </a:r>
            <a:r>
              <a:rPr lang="pt-BR" sz="2800" b="1" i="1" u="none" dirty="0">
                <a:solidFill>
                  <a:srgbClr val="170ECC"/>
                </a:solidFill>
              </a:rPr>
              <a:t>, </a:t>
            </a:r>
            <a:r>
              <a:rPr lang="pt-BR" sz="2800" b="1" u="none" dirty="0" err="1">
                <a:solidFill>
                  <a:srgbClr val="170ECC"/>
                </a:solidFill>
              </a:rPr>
              <a:t>Kc</a:t>
            </a:r>
            <a:r>
              <a:rPr lang="pt-BR" sz="2800" b="1" u="none" dirty="0">
                <a:solidFill>
                  <a:srgbClr val="170ECC"/>
                </a:solidFill>
              </a:rPr>
              <a:t> = 2,3 </a:t>
            </a:r>
          </a:p>
          <a:p>
            <a:endParaRPr lang="en-US" sz="2800" b="1" u="none" dirty="0"/>
          </a:p>
          <a:p>
            <a:r>
              <a:rPr lang="pt-BR" sz="2800" b="1" u="none" dirty="0" err="1"/>
              <a:t>Sans</a:t>
            </a:r>
            <a:r>
              <a:rPr lang="pt-BR" sz="2800" b="1" u="none" dirty="0"/>
              <a:t> </a:t>
            </a:r>
            <a:r>
              <a:rPr lang="pt-BR" sz="2800" b="1" u="none" dirty="0" err="1"/>
              <a:t>et</a:t>
            </a:r>
            <a:r>
              <a:rPr lang="pt-BR" sz="2800" b="1" u="none" dirty="0"/>
              <a:t> al. (2007), Sete Lagoas</a:t>
            </a:r>
          </a:p>
          <a:p>
            <a:r>
              <a:rPr lang="pt-BR" sz="2800" b="1" u="none" dirty="0" smtClean="0">
                <a:solidFill>
                  <a:srgbClr val="170ECC"/>
                </a:solidFill>
              </a:rPr>
              <a:t>Milho solteiro</a:t>
            </a:r>
            <a:r>
              <a:rPr lang="pt-BR" sz="2800" b="1" u="none" dirty="0">
                <a:solidFill>
                  <a:srgbClr val="170ECC"/>
                </a:solidFill>
              </a:rPr>
              <a:t>, </a:t>
            </a:r>
            <a:r>
              <a:rPr lang="pt-BR" sz="2800" b="1" u="none" dirty="0" err="1">
                <a:solidFill>
                  <a:srgbClr val="170ECC"/>
                </a:solidFill>
              </a:rPr>
              <a:t>kc</a:t>
            </a:r>
            <a:r>
              <a:rPr lang="pt-BR" sz="2800" b="1" u="none" dirty="0">
                <a:solidFill>
                  <a:srgbClr val="170ECC"/>
                </a:solidFill>
              </a:rPr>
              <a:t>= 1,40 </a:t>
            </a:r>
          </a:p>
          <a:p>
            <a:r>
              <a:rPr lang="pt-BR" sz="2800" b="1" u="none" dirty="0">
                <a:solidFill>
                  <a:srgbClr val="170ECC"/>
                </a:solidFill>
              </a:rPr>
              <a:t>2 linhas de </a:t>
            </a:r>
            <a:r>
              <a:rPr lang="pt-BR" sz="2800" b="1" i="1" u="none" dirty="0">
                <a:solidFill>
                  <a:srgbClr val="170ECC"/>
                </a:solidFill>
              </a:rPr>
              <a:t>B. </a:t>
            </a:r>
            <a:r>
              <a:rPr lang="pt-BR" sz="2800" b="1" i="1" u="none" dirty="0" err="1">
                <a:solidFill>
                  <a:srgbClr val="170ECC"/>
                </a:solidFill>
              </a:rPr>
              <a:t>brizantha</a:t>
            </a:r>
            <a:r>
              <a:rPr lang="pt-BR" sz="2800" b="1" i="1" u="none" dirty="0">
                <a:solidFill>
                  <a:srgbClr val="170ECC"/>
                </a:solidFill>
              </a:rPr>
              <a:t> </a:t>
            </a:r>
            <a:r>
              <a:rPr lang="pt-BR" sz="2800" b="1" u="none" dirty="0" err="1">
                <a:solidFill>
                  <a:srgbClr val="170ECC"/>
                </a:solidFill>
              </a:rPr>
              <a:t>Kc</a:t>
            </a:r>
            <a:r>
              <a:rPr lang="pt-BR" sz="2800" b="1" u="none" dirty="0">
                <a:solidFill>
                  <a:srgbClr val="170ECC"/>
                </a:solidFill>
              </a:rPr>
              <a:t> = 2,12</a:t>
            </a:r>
          </a:p>
          <a:p>
            <a:endParaRPr lang="en-US" sz="2800" b="1" u="none" dirty="0"/>
          </a:p>
          <a:p>
            <a:endParaRPr lang="pt-BR" sz="2000" b="1" u="none" dirty="0" smtClean="0"/>
          </a:p>
          <a:p>
            <a:r>
              <a:rPr lang="pt-BR" sz="2800" b="1" u="none" dirty="0" err="1" smtClean="0"/>
              <a:t>Fietz</a:t>
            </a:r>
            <a:r>
              <a:rPr lang="pt-BR" sz="2800" b="1" u="none" dirty="0" smtClean="0"/>
              <a:t> </a:t>
            </a:r>
            <a:r>
              <a:rPr lang="pt-BR" sz="2800" b="1" u="none" dirty="0" err="1"/>
              <a:t>et</a:t>
            </a:r>
            <a:r>
              <a:rPr lang="pt-BR" sz="2800" b="1" u="none" dirty="0"/>
              <a:t> al. (2005), Dourados, MS</a:t>
            </a:r>
          </a:p>
          <a:p>
            <a:r>
              <a:rPr lang="pt-BR" sz="2800" b="1" u="none" dirty="0" smtClean="0">
                <a:solidFill>
                  <a:srgbClr val="170ECC"/>
                </a:solidFill>
              </a:rPr>
              <a:t>Milho  solteiro BRS </a:t>
            </a:r>
            <a:r>
              <a:rPr lang="pt-BR" sz="2800" b="1" u="none" dirty="0">
                <a:solidFill>
                  <a:srgbClr val="170ECC"/>
                </a:solidFill>
              </a:rPr>
              <a:t>2223 </a:t>
            </a:r>
            <a:r>
              <a:rPr lang="en-US" sz="2800" b="1" u="none" dirty="0" err="1">
                <a:solidFill>
                  <a:srgbClr val="170ECC"/>
                </a:solidFill>
              </a:rPr>
              <a:t>kc</a:t>
            </a:r>
            <a:r>
              <a:rPr lang="en-US" sz="2800" b="1" u="none" dirty="0">
                <a:solidFill>
                  <a:srgbClr val="170ECC"/>
                </a:solidFill>
              </a:rPr>
              <a:t> = 1,13</a:t>
            </a:r>
          </a:p>
          <a:p>
            <a:endParaRPr lang="pt-BR" sz="2800" b="1" u="none" dirty="0"/>
          </a:p>
          <a:p>
            <a:r>
              <a:rPr lang="pt-BR" sz="2800" b="1" u="none" dirty="0" err="1"/>
              <a:t>Fietz</a:t>
            </a:r>
            <a:r>
              <a:rPr lang="pt-BR" sz="2800" b="1" u="none" dirty="0"/>
              <a:t> </a:t>
            </a:r>
            <a:r>
              <a:rPr lang="pt-BR" sz="2800" b="1" u="none" dirty="0" err="1"/>
              <a:t>et</a:t>
            </a:r>
            <a:r>
              <a:rPr lang="pt-BR" sz="2800" b="1" u="none" dirty="0"/>
              <a:t> al. (2009), Dourados, MS</a:t>
            </a:r>
          </a:p>
          <a:p>
            <a:r>
              <a:rPr lang="pt-BR" sz="2800" b="1" u="none" dirty="0" smtClean="0">
                <a:solidFill>
                  <a:srgbClr val="170ECC"/>
                </a:solidFill>
              </a:rPr>
              <a:t>Consórcio BRS </a:t>
            </a:r>
            <a:r>
              <a:rPr lang="pt-BR" sz="2800" b="1" u="none" dirty="0">
                <a:solidFill>
                  <a:srgbClr val="170ECC"/>
                </a:solidFill>
              </a:rPr>
              <a:t>1030</a:t>
            </a:r>
          </a:p>
          <a:p>
            <a:r>
              <a:rPr lang="pt-BR" sz="2800" b="1" u="none" dirty="0">
                <a:solidFill>
                  <a:srgbClr val="170ECC"/>
                </a:solidFill>
              </a:rPr>
              <a:t>1 linha </a:t>
            </a:r>
            <a:r>
              <a:rPr lang="pt-BR" sz="2800" b="1" i="1" u="none" dirty="0">
                <a:solidFill>
                  <a:srgbClr val="170ECC"/>
                </a:solidFill>
              </a:rPr>
              <a:t>B.</a:t>
            </a:r>
            <a:r>
              <a:rPr lang="pt-BR" sz="2800" b="1" u="none" dirty="0">
                <a:solidFill>
                  <a:srgbClr val="170ECC"/>
                </a:solidFill>
              </a:rPr>
              <a:t> </a:t>
            </a:r>
            <a:r>
              <a:rPr lang="pt-BR" sz="2800" b="1" i="1" u="none" dirty="0" err="1">
                <a:solidFill>
                  <a:srgbClr val="170ECC"/>
                </a:solidFill>
              </a:rPr>
              <a:t>ruziziensis</a:t>
            </a:r>
            <a:r>
              <a:rPr lang="pt-BR" sz="2800" b="1" i="1" u="none" dirty="0">
                <a:solidFill>
                  <a:srgbClr val="170ECC"/>
                </a:solidFill>
              </a:rPr>
              <a:t> </a:t>
            </a:r>
            <a:r>
              <a:rPr lang="pt-BR" sz="2800" b="1" i="1" u="none" dirty="0" smtClean="0">
                <a:solidFill>
                  <a:srgbClr val="170ECC"/>
                </a:solidFill>
              </a:rPr>
              <a:t> </a:t>
            </a:r>
            <a:r>
              <a:rPr lang="pt-BR" sz="2800" b="1" u="none" dirty="0" err="1" smtClean="0">
                <a:solidFill>
                  <a:srgbClr val="170ECC"/>
                </a:solidFill>
              </a:rPr>
              <a:t>Kc</a:t>
            </a:r>
            <a:r>
              <a:rPr lang="pt-BR" sz="2800" b="1" u="none" dirty="0" smtClean="0">
                <a:solidFill>
                  <a:srgbClr val="170ECC"/>
                </a:solidFill>
              </a:rPr>
              <a:t> </a:t>
            </a:r>
            <a:r>
              <a:rPr lang="pt-BR" sz="2800" b="1" u="none" dirty="0">
                <a:solidFill>
                  <a:srgbClr val="170ECC"/>
                </a:solidFill>
              </a:rPr>
              <a:t>= 1,63</a:t>
            </a:r>
            <a:endParaRPr lang="en-US" sz="2800" b="1" u="none" dirty="0">
              <a:solidFill>
                <a:srgbClr val="170ECC"/>
              </a:solidFill>
            </a:endParaRPr>
          </a:p>
        </p:txBody>
      </p:sp>
      <p:pic>
        <p:nvPicPr>
          <p:cNvPr id="594948" name="Picture 4" descr="Milho+ruzi1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05538" y="3789363"/>
            <a:ext cx="2903537" cy="3024187"/>
          </a:xfrm>
          <a:prstGeom prst="rect">
            <a:avLst/>
          </a:prstGeom>
          <a:noFill/>
        </p:spPr>
      </p:pic>
      <p:pic>
        <p:nvPicPr>
          <p:cNvPr id="594949" name="Picture 5" descr="Milho+ruzi2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73788" y="0"/>
            <a:ext cx="2970212" cy="3357563"/>
          </a:xfrm>
          <a:prstGeom prst="rect">
            <a:avLst/>
          </a:prstGeom>
          <a:noFill/>
        </p:spPr>
      </p:pic>
      <p:sp>
        <p:nvSpPr>
          <p:cNvPr id="594950" name="Line 6"/>
          <p:cNvSpPr>
            <a:spLocks noChangeShapeType="1"/>
          </p:cNvSpPr>
          <p:nvPr/>
        </p:nvSpPr>
        <p:spPr bwMode="auto">
          <a:xfrm>
            <a:off x="0" y="3644900"/>
            <a:ext cx="9144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594951" name="Text Box 7"/>
          <p:cNvSpPr txBox="1">
            <a:spLocks noChangeArrowheads="1"/>
          </p:cNvSpPr>
          <p:nvPr/>
        </p:nvSpPr>
        <p:spPr bwMode="auto">
          <a:xfrm>
            <a:off x="6300788" y="0"/>
            <a:ext cx="244792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none" dirty="0" err="1"/>
              <a:t>Duas</a:t>
            </a:r>
            <a:r>
              <a:rPr lang="en-US" sz="2800" b="1" u="none" dirty="0"/>
              <a:t> </a:t>
            </a:r>
            <a:r>
              <a:rPr lang="en-US" sz="2800" b="1" dirty="0" err="1"/>
              <a:t>L</a:t>
            </a:r>
            <a:r>
              <a:rPr lang="en-US" sz="2800" b="1" u="none" dirty="0" err="1" smtClean="0"/>
              <a:t>inhas</a:t>
            </a:r>
            <a:endParaRPr lang="pt-BR" sz="2800" b="1" u="none" dirty="0"/>
          </a:p>
        </p:txBody>
      </p:sp>
      <p:sp>
        <p:nvSpPr>
          <p:cNvPr id="594952" name="Text Box 8"/>
          <p:cNvSpPr txBox="1">
            <a:spLocks noChangeArrowheads="1"/>
          </p:cNvSpPr>
          <p:nvPr/>
        </p:nvSpPr>
        <p:spPr bwMode="auto">
          <a:xfrm>
            <a:off x="6516688" y="6284913"/>
            <a:ext cx="244792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none" dirty="0" err="1"/>
              <a:t>Uma</a:t>
            </a:r>
            <a:r>
              <a:rPr lang="en-US" sz="2800" b="1" u="none" dirty="0"/>
              <a:t> </a:t>
            </a:r>
            <a:r>
              <a:rPr lang="en-US" sz="2800" b="1" dirty="0" err="1"/>
              <a:t>L</a:t>
            </a:r>
            <a:r>
              <a:rPr lang="en-US" sz="2800" b="1" u="none" dirty="0" err="1" smtClean="0"/>
              <a:t>inha</a:t>
            </a:r>
            <a:endParaRPr lang="pt-BR" sz="2800" b="1" u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Mapa</a:t>
            </a:r>
            <a:endParaRPr lang="pt-BR" sz="800">
              <a:solidFill>
                <a:schemeClr val="bg1"/>
              </a:solidFill>
            </a:endParaRPr>
          </a:p>
        </p:txBody>
      </p:sp>
      <p:graphicFrame>
        <p:nvGraphicFramePr>
          <p:cNvPr id="498691" name="Object 3"/>
          <p:cNvGraphicFramePr>
            <a:graphicFrameLocks noChangeAspect="1"/>
          </p:cNvGraphicFramePr>
          <p:nvPr/>
        </p:nvGraphicFramePr>
        <p:xfrm>
          <a:off x="6907213" y="152400"/>
          <a:ext cx="2084387" cy="676275"/>
        </p:xfrm>
        <a:graphic>
          <a:graphicData uri="http://schemas.openxmlformats.org/presentationml/2006/ole">
            <p:oleObj spid="_x0000_s309250" name="CorelDRAW" r:id="rId3" imgW="3302640" imgH="1072800" progId="">
              <p:embed/>
            </p:oleObj>
          </a:graphicData>
        </a:graphic>
      </p:graphicFrame>
      <p:pic>
        <p:nvPicPr>
          <p:cNvPr id="498692" name="Picture 4" descr="Gessi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498693" name="Rectangle 5"/>
          <p:cNvSpPr>
            <a:spLocks noChangeArrowheads="1"/>
          </p:cNvSpPr>
          <p:nvPr/>
        </p:nvSpPr>
        <p:spPr bwMode="auto">
          <a:xfrm>
            <a:off x="3429000" y="4114800"/>
            <a:ext cx="711200" cy="322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u="none">
                <a:latin typeface="Times New Roman" pitchFamily="18" charset="0"/>
              </a:rPr>
              <a:t>DDS</a:t>
            </a:r>
            <a:endParaRPr lang="pt-BR" sz="2400" u="none">
              <a:latin typeface="Times New Roman" pitchFamily="18" charset="0"/>
            </a:endParaRPr>
          </a:p>
        </p:txBody>
      </p:sp>
      <p:sp>
        <p:nvSpPr>
          <p:cNvPr id="498694" name="Rectangle 6"/>
          <p:cNvSpPr>
            <a:spLocks noChangeArrowheads="1"/>
          </p:cNvSpPr>
          <p:nvPr/>
        </p:nvSpPr>
        <p:spPr bwMode="auto">
          <a:xfrm>
            <a:off x="4929190" y="5357827"/>
            <a:ext cx="857256" cy="3571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u="none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PR</a:t>
            </a:r>
            <a:endParaRPr lang="pt-BR" sz="2400" u="none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98695" name="Rectangle 7"/>
          <p:cNvSpPr>
            <a:spLocks noChangeArrowheads="1"/>
          </p:cNvSpPr>
          <p:nvPr/>
        </p:nvSpPr>
        <p:spPr bwMode="auto">
          <a:xfrm>
            <a:off x="3429000" y="1916113"/>
            <a:ext cx="638175" cy="3127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u="none">
                <a:latin typeface="Times New Roman" pitchFamily="18" charset="0"/>
              </a:rPr>
              <a:t>SGO</a:t>
            </a:r>
            <a:endParaRPr lang="pt-BR" sz="2000" u="none">
              <a:latin typeface="Times New Roman" pitchFamily="18" charset="0"/>
            </a:endParaRPr>
          </a:p>
        </p:txBody>
      </p:sp>
      <p:sp>
        <p:nvSpPr>
          <p:cNvPr id="498696" name="Text Box 8"/>
          <p:cNvSpPr txBox="1">
            <a:spLocks noChangeArrowheads="1"/>
          </p:cNvSpPr>
          <p:nvPr/>
        </p:nvSpPr>
        <p:spPr bwMode="auto">
          <a:xfrm>
            <a:off x="0" y="6215082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latin typeface="Arial Black" pitchFamily="34" charset="0"/>
              </a:rPr>
              <a:t>CONSÓRCIO, 2005 – </a:t>
            </a:r>
            <a:r>
              <a:rPr lang="en-US" sz="3200" u="none" dirty="0" smtClean="0">
                <a:latin typeface="Arial Black" pitchFamily="34" charset="0"/>
              </a:rPr>
              <a:t>2009.</a:t>
            </a:r>
            <a:endParaRPr lang="pt-BR" sz="3200" u="none" dirty="0">
              <a:latin typeface="Arial Black" pitchFamily="34" charset="0"/>
            </a:endParaRPr>
          </a:p>
        </p:txBody>
      </p:sp>
      <p:sp>
        <p:nvSpPr>
          <p:cNvPr id="498697" name="Rectangle 9"/>
          <p:cNvSpPr>
            <a:spLocks noChangeArrowheads="1"/>
          </p:cNvSpPr>
          <p:nvPr/>
        </p:nvSpPr>
        <p:spPr bwMode="auto">
          <a:xfrm>
            <a:off x="2555875" y="4568825"/>
            <a:ext cx="381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u="none">
                <a:latin typeface="Times New Roman" pitchFamily="18" charset="0"/>
              </a:rPr>
              <a:t>P</a:t>
            </a:r>
            <a:endParaRPr lang="pt-BR" sz="2400" u="none">
              <a:latin typeface="Times New Roman" pitchFamily="18" charset="0"/>
            </a:endParaRPr>
          </a:p>
        </p:txBody>
      </p:sp>
      <p:sp>
        <p:nvSpPr>
          <p:cNvPr id="498698" name="Rectangle 10"/>
          <p:cNvSpPr>
            <a:spLocks noChangeArrowheads="1"/>
          </p:cNvSpPr>
          <p:nvPr/>
        </p:nvSpPr>
        <p:spPr bwMode="auto">
          <a:xfrm>
            <a:off x="2843213" y="4005263"/>
            <a:ext cx="381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u="none">
                <a:latin typeface="Times New Roman" pitchFamily="18" charset="0"/>
              </a:rPr>
              <a:t>M</a:t>
            </a:r>
            <a:endParaRPr lang="pt-BR" sz="2400" u="none">
              <a:latin typeface="Times New Roman" pitchFamily="18" charset="0"/>
            </a:endParaRPr>
          </a:p>
        </p:txBody>
      </p:sp>
      <p:sp>
        <p:nvSpPr>
          <p:cNvPr id="498699" name="Rectangle 11"/>
          <p:cNvSpPr>
            <a:spLocks noChangeArrowheads="1"/>
          </p:cNvSpPr>
          <p:nvPr/>
        </p:nvSpPr>
        <p:spPr bwMode="auto">
          <a:xfrm>
            <a:off x="3975100" y="5300663"/>
            <a:ext cx="381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u="none">
                <a:latin typeface="Times New Roman" pitchFamily="18" charset="0"/>
              </a:rPr>
              <a:t>N</a:t>
            </a:r>
            <a:endParaRPr lang="pt-BR" sz="2400" u="none">
              <a:latin typeface="Times New Roman" pitchFamily="18" charset="0"/>
            </a:endParaRPr>
          </a:p>
        </p:txBody>
      </p:sp>
      <p:sp>
        <p:nvSpPr>
          <p:cNvPr id="498700" name="Rectangle 12"/>
          <p:cNvSpPr>
            <a:spLocks noChangeArrowheads="1"/>
          </p:cNvSpPr>
          <p:nvPr/>
        </p:nvSpPr>
        <p:spPr bwMode="auto">
          <a:xfrm>
            <a:off x="5127625" y="3644900"/>
            <a:ext cx="381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u="none" dirty="0">
                <a:latin typeface="Times New Roman" pitchFamily="18" charset="0"/>
              </a:rPr>
              <a:t>B</a:t>
            </a:r>
            <a:endParaRPr lang="pt-BR" sz="2400" u="none" dirty="0">
              <a:latin typeface="Times New Roman" pitchFamily="18" charset="0"/>
            </a:endParaRPr>
          </a:p>
        </p:txBody>
      </p:sp>
      <p:sp>
        <p:nvSpPr>
          <p:cNvPr id="498701" name="Rectangle 13"/>
          <p:cNvSpPr>
            <a:spLocks noChangeArrowheads="1"/>
          </p:cNvSpPr>
          <p:nvPr/>
        </p:nvSpPr>
        <p:spPr bwMode="auto">
          <a:xfrm>
            <a:off x="4911725" y="1760538"/>
            <a:ext cx="381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u="none">
                <a:latin typeface="Times New Roman" pitchFamily="18" charset="0"/>
              </a:rPr>
              <a:t>C</a:t>
            </a:r>
            <a:endParaRPr lang="pt-BR" sz="2400" u="none">
              <a:latin typeface="Times New Roman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356100" y="4724400"/>
            <a:ext cx="5207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u="none" dirty="0">
                <a:latin typeface="Times New Roman" pitchFamily="18" charset="0"/>
              </a:rPr>
              <a:t>BTP</a:t>
            </a:r>
            <a:endParaRPr lang="pt-BR" sz="2400" u="none" dirty="0">
              <a:latin typeface="Times New Roman" pitchFamily="18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715008" y="4500570"/>
            <a:ext cx="857256" cy="3571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u="none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SP</a:t>
            </a:r>
            <a:endParaRPr lang="pt-BR" sz="2400" u="none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Premissas</a:t>
            </a:r>
            <a:endParaRPr lang="pt-BR" sz="800">
              <a:solidFill>
                <a:schemeClr val="bg1"/>
              </a:solidFill>
            </a:endParaRPr>
          </a:p>
        </p:txBody>
      </p:sp>
      <p:pic>
        <p:nvPicPr>
          <p:cNvPr id="596995" name="Picture 3" descr="Consorcio2Lsgo2009Ju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596996" name="Picture 4" descr="Consorcio1Lsgo2009Ju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596997" name="Text Box 5"/>
          <p:cNvSpPr txBox="1">
            <a:spLocks noChangeArrowheads="1"/>
          </p:cNvSpPr>
          <p:nvPr/>
        </p:nvSpPr>
        <p:spPr bwMode="auto">
          <a:xfrm>
            <a:off x="0" y="836613"/>
            <a:ext cx="9144000" cy="1014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u="none" dirty="0"/>
              <a:t>São Gabriel do Oeste, MS, 2009. </a:t>
            </a:r>
          </a:p>
          <a:p>
            <a:pPr algn="ctr">
              <a:spcBef>
                <a:spcPct val="50000"/>
              </a:spcBef>
            </a:pPr>
            <a:r>
              <a:rPr lang="pt-BR" sz="2400" u="none" dirty="0"/>
              <a:t>Solo arenoso, com </a:t>
            </a:r>
            <a:r>
              <a:rPr lang="pt-BR" sz="2400" u="none" dirty="0" smtClean="0"/>
              <a:t>estiagem em abril </a:t>
            </a:r>
            <a:endParaRPr lang="pt-BR" sz="2400" u="none" dirty="0"/>
          </a:p>
        </p:txBody>
      </p:sp>
      <p:sp>
        <p:nvSpPr>
          <p:cNvPr id="596998" name="Text Box 6"/>
          <p:cNvSpPr txBox="1">
            <a:spLocks noChangeArrowheads="1"/>
          </p:cNvSpPr>
          <p:nvPr/>
        </p:nvSpPr>
        <p:spPr bwMode="auto">
          <a:xfrm>
            <a:off x="4932363" y="6407150"/>
            <a:ext cx="4032250" cy="406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u="none" dirty="0">
                <a:solidFill>
                  <a:srgbClr val="170ECC"/>
                </a:solidFill>
              </a:rPr>
              <a:t>1 linha de </a:t>
            </a:r>
            <a:r>
              <a:rPr lang="pt-BR" sz="2000" b="1" i="1" u="none" dirty="0">
                <a:solidFill>
                  <a:srgbClr val="170ECC"/>
                </a:solidFill>
              </a:rPr>
              <a:t>B. </a:t>
            </a:r>
            <a:r>
              <a:rPr lang="pt-BR" sz="2000" b="1" i="1" u="none" dirty="0" err="1">
                <a:solidFill>
                  <a:srgbClr val="170ECC"/>
                </a:solidFill>
              </a:rPr>
              <a:t>ruziziensis</a:t>
            </a:r>
            <a:endParaRPr lang="pt-BR" sz="2000" b="1" i="1" u="none" dirty="0">
              <a:solidFill>
                <a:srgbClr val="170ECC"/>
              </a:solidFill>
            </a:endParaRPr>
          </a:p>
        </p:txBody>
      </p:sp>
      <p:sp>
        <p:nvSpPr>
          <p:cNvPr id="596999" name="Text Box 7"/>
          <p:cNvSpPr txBox="1">
            <a:spLocks noChangeArrowheads="1"/>
          </p:cNvSpPr>
          <p:nvPr/>
        </p:nvSpPr>
        <p:spPr bwMode="auto">
          <a:xfrm>
            <a:off x="142875" y="260350"/>
            <a:ext cx="88931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none" dirty="0">
                <a:latin typeface="Arial" pitchFamily="34" charset="0"/>
                <a:cs typeface="Arial" pitchFamily="34" charset="0"/>
              </a:rPr>
              <a:t>OBJETIVOS DO CONSÓRCIO MILHO x BRACHIARIA</a:t>
            </a:r>
            <a:endParaRPr lang="pt-BR" sz="24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7000" name="Text Box 8"/>
          <p:cNvSpPr txBox="1">
            <a:spLocks noChangeArrowheads="1"/>
          </p:cNvSpPr>
          <p:nvPr/>
        </p:nvSpPr>
        <p:spPr bwMode="auto">
          <a:xfrm>
            <a:off x="215900" y="6407150"/>
            <a:ext cx="4068763" cy="406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u="none" dirty="0">
                <a:solidFill>
                  <a:srgbClr val="170ECC"/>
                </a:solidFill>
              </a:rPr>
              <a:t>2 linhas de </a:t>
            </a:r>
            <a:r>
              <a:rPr lang="pt-BR" sz="2000" b="1" i="1" u="none" dirty="0">
                <a:solidFill>
                  <a:srgbClr val="170ECC"/>
                </a:solidFill>
              </a:rPr>
              <a:t>B. </a:t>
            </a:r>
            <a:r>
              <a:rPr lang="pt-BR" sz="2000" b="1" i="1" u="none" dirty="0" err="1">
                <a:solidFill>
                  <a:srgbClr val="170ECC"/>
                </a:solidFill>
              </a:rPr>
              <a:t>ruziziensis</a:t>
            </a:r>
            <a:endParaRPr lang="pt-BR" sz="2000" b="1" u="none" dirty="0">
              <a:solidFill>
                <a:srgbClr val="170ECC"/>
              </a:solidFill>
            </a:endParaRPr>
          </a:p>
        </p:txBody>
      </p:sp>
      <p:sp>
        <p:nvSpPr>
          <p:cNvPr id="597001" name="Line 9"/>
          <p:cNvSpPr>
            <a:spLocks noChangeShapeType="1"/>
          </p:cNvSpPr>
          <p:nvPr/>
        </p:nvSpPr>
        <p:spPr bwMode="auto">
          <a:xfrm>
            <a:off x="4572000" y="2133600"/>
            <a:ext cx="0" cy="472440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r>
              <a:rPr lang="en-US" sz="800">
                <a:solidFill>
                  <a:schemeClr val="bg1"/>
                </a:solidFill>
              </a:rPr>
              <a:t>Premissas</a:t>
            </a:r>
            <a:endParaRPr lang="pt-BR" sz="800">
              <a:solidFill>
                <a:schemeClr val="bg1"/>
              </a:solidFill>
            </a:endParaRPr>
          </a:p>
        </p:txBody>
      </p:sp>
      <p:sp>
        <p:nvSpPr>
          <p:cNvPr id="5990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u="none" dirty="0">
                <a:latin typeface="Arial" pitchFamily="34" charset="0"/>
                <a:cs typeface="Arial" pitchFamily="34" charset="0"/>
              </a:rPr>
              <a:t>Coeficiente de cultivo (</a:t>
            </a:r>
            <a:r>
              <a:rPr lang="pt-BR" sz="2400" b="1" u="none" dirty="0" err="1">
                <a:latin typeface="Arial" pitchFamily="34" charset="0"/>
                <a:cs typeface="Arial" pitchFamily="34" charset="0"/>
              </a:rPr>
              <a:t>kc</a:t>
            </a:r>
            <a:r>
              <a:rPr lang="pt-BR" sz="2400" b="1" u="none" dirty="0">
                <a:latin typeface="Arial" pitchFamily="34" charset="0"/>
                <a:cs typeface="Arial" pitchFamily="34" charset="0"/>
              </a:rPr>
              <a:t>) do consórcio milho safrinha e </a:t>
            </a:r>
            <a:r>
              <a:rPr lang="pt-BR" sz="2400" b="1" i="1" u="none" dirty="0">
                <a:latin typeface="Arial" pitchFamily="34" charset="0"/>
                <a:cs typeface="Arial" pitchFamily="34" charset="0"/>
              </a:rPr>
              <a:t>B. </a:t>
            </a:r>
            <a:r>
              <a:rPr lang="pt-BR" sz="2400" b="1" i="1" u="none" dirty="0" err="1">
                <a:latin typeface="Arial" pitchFamily="34" charset="0"/>
                <a:cs typeface="Arial" pitchFamily="34" charset="0"/>
              </a:rPr>
              <a:t>ruziziensis</a:t>
            </a:r>
            <a:r>
              <a:rPr lang="pt-BR" sz="2400" b="1" i="1" u="none" dirty="0">
                <a:latin typeface="Arial" pitchFamily="34" charset="0"/>
                <a:cs typeface="Arial" pitchFamily="34" charset="0"/>
              </a:rPr>
              <a:t>,</a:t>
            </a:r>
            <a:r>
              <a:rPr lang="pt-BR" sz="2400" b="1" u="none" dirty="0">
                <a:latin typeface="Arial" pitchFamily="34" charset="0"/>
                <a:cs typeface="Arial" pitchFamily="34" charset="0"/>
              </a:rPr>
              <a:t> Dourados, MS, 2009</a:t>
            </a:r>
          </a:p>
        </p:txBody>
      </p:sp>
      <p:graphicFrame>
        <p:nvGraphicFramePr>
          <p:cNvPr id="599044" name="Object 4"/>
          <p:cNvGraphicFramePr>
            <a:graphicFrameLocks noChangeAspect="1"/>
          </p:cNvGraphicFramePr>
          <p:nvPr/>
        </p:nvGraphicFramePr>
        <p:xfrm>
          <a:off x="838200" y="1066800"/>
          <a:ext cx="7467600" cy="4362464"/>
        </p:xfrm>
        <a:graphic>
          <a:graphicData uri="http://schemas.openxmlformats.org/presentationml/2006/ole">
            <p:oleObj spid="_x0000_s423938" name="Documento" r:id="rId4" imgW="3363120" imgH="2532600" progId="Word.Document.8">
              <p:embed/>
            </p:oleObj>
          </a:graphicData>
        </a:graphic>
      </p:graphicFrame>
      <p:sp>
        <p:nvSpPr>
          <p:cNvPr id="599045" name="Text Box 5"/>
          <p:cNvSpPr txBox="1">
            <a:spLocks noChangeArrowheads="1"/>
          </p:cNvSpPr>
          <p:nvPr/>
        </p:nvSpPr>
        <p:spPr bwMode="auto">
          <a:xfrm>
            <a:off x="1009650" y="5429264"/>
            <a:ext cx="7372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 dirty="0" err="1"/>
              <a:t>Fonte</a:t>
            </a:r>
            <a:r>
              <a:rPr lang="en-US" sz="1600" b="0" u="none" dirty="0"/>
              <a:t>: </a:t>
            </a:r>
            <a:r>
              <a:rPr lang="en-US" sz="1600" b="1" u="none" dirty="0" err="1"/>
              <a:t>Fietz</a:t>
            </a:r>
            <a:r>
              <a:rPr lang="en-US" sz="1600" b="0" u="none" dirty="0"/>
              <a:t> et al., 2009. </a:t>
            </a:r>
            <a:r>
              <a:rPr lang="en-US" sz="1600" b="0" u="none" dirty="0" err="1"/>
              <a:t>Seminário</a:t>
            </a:r>
            <a:r>
              <a:rPr lang="en-US" sz="1600" b="0" u="none" dirty="0"/>
              <a:t> </a:t>
            </a:r>
            <a:r>
              <a:rPr lang="en-US" sz="1600" b="0" u="none" dirty="0" err="1"/>
              <a:t>Nacional</a:t>
            </a:r>
            <a:r>
              <a:rPr lang="en-US" sz="1600" b="0" u="none" dirty="0"/>
              <a:t> de </a:t>
            </a:r>
            <a:r>
              <a:rPr lang="en-US" sz="1600" b="0" u="none" dirty="0" err="1"/>
              <a:t>Milho</a:t>
            </a:r>
            <a:r>
              <a:rPr lang="en-US" sz="1600" b="0" u="none" dirty="0"/>
              <a:t> </a:t>
            </a:r>
            <a:r>
              <a:rPr lang="en-US" sz="1600" b="0" u="none" dirty="0" err="1"/>
              <a:t>Safrinha</a:t>
            </a:r>
            <a:r>
              <a:rPr lang="en-US" sz="1600" b="0" u="none" dirty="0" smtClean="0"/>
              <a:t>..</a:t>
            </a:r>
            <a:endParaRPr lang="pt-BR" sz="1600" b="0" u="none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32" y="5842361"/>
            <a:ext cx="91440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u="none" dirty="0" smtClean="0">
                <a:latin typeface="Arial" pitchFamily="34" charset="0"/>
                <a:cs typeface="Arial" pitchFamily="34" charset="0"/>
              </a:rPr>
              <a:t>MILHO SAFRINHA COM </a:t>
            </a:r>
            <a:r>
              <a:rPr lang="pt-BR" sz="2400" b="1" i="1" u="none" dirty="0" smtClean="0">
                <a:latin typeface="Arial" pitchFamily="34" charset="0"/>
                <a:cs typeface="Arial" pitchFamily="34" charset="0"/>
              </a:rPr>
              <a:t>B. RUZIZIENSIS</a:t>
            </a:r>
          </a:p>
          <a:p>
            <a:pPr algn="ctr">
              <a:spcBef>
                <a:spcPct val="50000"/>
              </a:spcBef>
            </a:pPr>
            <a:r>
              <a:rPr lang="pt-BR" sz="2400" b="1" i="1" dirty="0" smtClean="0">
                <a:latin typeface="Arial" pitchFamily="34" charset="0"/>
                <a:cs typeface="Arial" pitchFamily="34" charset="0"/>
              </a:rPr>
              <a:t>É UM “TIRA-GOSTO” PARA ILP</a:t>
            </a:r>
            <a:endParaRPr lang="pt-BR" sz="2400" b="1" u="non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2907" y="4071942"/>
            <a:ext cx="5611093" cy="250033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6348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14860"/>
            <a:ext cx="61436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8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908700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2928958" y="1785926"/>
            <a:ext cx="357186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>
                <a:latin typeface="Arial Black" pitchFamily="34" charset="0"/>
              </a:rPr>
              <a:t>Ministério da Agricultura: Portarias 345 e 364;</a:t>
            </a:r>
          </a:p>
          <a:p>
            <a:r>
              <a:rPr lang="pt-BR" dirty="0" smtClean="0">
                <a:latin typeface="Arial Black" pitchFamily="34" charset="0"/>
              </a:rPr>
              <a:t>Zoneamento Agrícola</a:t>
            </a:r>
          </a:p>
          <a:p>
            <a:endParaRPr lang="pt-BR" dirty="0" smtClean="0">
              <a:latin typeface="Arial Black" pitchFamily="34" charset="0"/>
            </a:endParaRPr>
          </a:p>
          <a:p>
            <a:r>
              <a:rPr lang="pt-BR" dirty="0" smtClean="0">
                <a:latin typeface="Arial Black" pitchFamily="34" charset="0"/>
              </a:rPr>
              <a:t>Banco Central: </a:t>
            </a:r>
            <a:r>
              <a:rPr lang="pt-BR" dirty="0" err="1" smtClean="0">
                <a:latin typeface="Arial Black" pitchFamily="34" charset="0"/>
              </a:rPr>
              <a:t>Res</a:t>
            </a:r>
            <a:r>
              <a:rPr lang="pt-BR" dirty="0" smtClean="0">
                <a:latin typeface="Arial Black" pitchFamily="34" charset="0"/>
              </a:rPr>
              <a:t> 3.832</a:t>
            </a:r>
          </a:p>
          <a:p>
            <a:r>
              <a:rPr lang="pt-BR" dirty="0" smtClean="0">
                <a:latin typeface="Arial Black" pitchFamily="34" charset="0"/>
              </a:rPr>
              <a:t>Manual de Crédito Rural</a:t>
            </a:r>
            <a:endParaRPr lang="pt-B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143000" cy="304800"/>
          </a:xfrm>
        </p:spPr>
        <p:txBody>
          <a:bodyPr/>
          <a:lstStyle/>
          <a:p>
            <a:pPr eaLnBrk="1" hangingPunct="1"/>
            <a:r>
              <a:rPr lang="en-US" sz="800" smtClean="0">
                <a:solidFill>
                  <a:schemeClr val="bg1"/>
                </a:solidFill>
              </a:rPr>
              <a:t>MilhoLaguna</a:t>
            </a:r>
            <a:endParaRPr lang="pt-BR" sz="800" smtClean="0">
              <a:solidFill>
                <a:schemeClr val="bg1"/>
              </a:solidFill>
            </a:endParaRPr>
          </a:p>
        </p:txBody>
      </p:sp>
      <p:pic>
        <p:nvPicPr>
          <p:cNvPr id="61443" name="Picture 3" descr="Milho-ruzi-Miguel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588"/>
            <a:ext cx="45720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Soja lavou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Consorcio 03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0"/>
            <a:ext cx="45720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 descr="PB17588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0" y="34290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6096000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 u="none" dirty="0" err="1" smtClean="0">
                <a:solidFill>
                  <a:srgbClr val="000099"/>
                </a:solidFill>
              </a:rPr>
              <a:t>Gessí</a:t>
            </a:r>
            <a:r>
              <a:rPr lang="en-US" sz="2400" u="none" dirty="0" smtClean="0">
                <a:solidFill>
                  <a:srgbClr val="000099"/>
                </a:solidFill>
              </a:rPr>
              <a:t> </a:t>
            </a:r>
            <a:r>
              <a:rPr lang="en-US" sz="2400" u="none" dirty="0" err="1">
                <a:solidFill>
                  <a:srgbClr val="000099"/>
                </a:solidFill>
              </a:rPr>
              <a:t>Ceccon</a:t>
            </a:r>
            <a:r>
              <a:rPr lang="en-US" sz="2400" u="none" dirty="0">
                <a:solidFill>
                  <a:srgbClr val="000099"/>
                </a:solidFill>
              </a:rPr>
              <a:t> - gessi@cpao.embrapa.br</a:t>
            </a:r>
          </a:p>
          <a:p>
            <a:pPr algn="ctr"/>
            <a:r>
              <a:rPr lang="en-US" sz="2400" u="none" dirty="0" err="1">
                <a:solidFill>
                  <a:srgbClr val="000099"/>
                </a:solidFill>
              </a:rPr>
              <a:t>Telefone</a:t>
            </a:r>
            <a:r>
              <a:rPr lang="en-US" sz="2400" u="none" dirty="0">
                <a:solidFill>
                  <a:srgbClr val="000099"/>
                </a:solidFill>
              </a:rPr>
              <a:t>: (67) 3416 9745, </a:t>
            </a:r>
            <a:r>
              <a:rPr lang="en-US" sz="2400" u="none" dirty="0" err="1">
                <a:solidFill>
                  <a:srgbClr val="000099"/>
                </a:solidFill>
              </a:rPr>
              <a:t>Dourados</a:t>
            </a:r>
            <a:r>
              <a:rPr lang="en-US" sz="2400" u="none" dirty="0">
                <a:solidFill>
                  <a:srgbClr val="000099"/>
                </a:solidFill>
              </a:rPr>
              <a:t>, MS</a:t>
            </a:r>
            <a:endParaRPr lang="pt-BR" sz="2400" u="none" dirty="0">
              <a:solidFill>
                <a:srgbClr val="000099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000364" y="3257552"/>
            <a:ext cx="3370538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u="none" dirty="0">
                <a:solidFill>
                  <a:srgbClr val="000099"/>
                </a:solidFill>
                <a:latin typeface="Arial Black" pitchFamily="34" charset="0"/>
              </a:rPr>
              <a:t>MUITO  OBRIGADO</a:t>
            </a:r>
            <a:endParaRPr lang="pt-BR" sz="2400" u="none" dirty="0">
              <a:solidFill>
                <a:srgbClr val="0000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120650" y="571480"/>
            <a:ext cx="8915400" cy="4124206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19050" algn="ctr">
              <a:lnSpc>
                <a:spcPct val="90000"/>
              </a:lnSpc>
              <a:spcBef>
                <a:spcPts val="3000"/>
              </a:spcBef>
            </a:pPr>
            <a:r>
              <a:rPr lang="en-US" sz="4800" b="1" dirty="0">
                <a:latin typeface="Arial" pitchFamily="34" charset="0"/>
                <a:cs typeface="Arial" pitchFamily="34" charset="0"/>
              </a:rPr>
              <a:t>PONTOS IMPORTANTES </a:t>
            </a:r>
            <a:endParaRPr lang="en-US" sz="4800" b="1" dirty="0" smtClean="0">
              <a:latin typeface="Arial" pitchFamily="34" charset="0"/>
              <a:cs typeface="Arial" pitchFamily="34" charset="0"/>
            </a:endParaRPr>
          </a:p>
          <a:p>
            <a:pPr indent="19050" algn="ctr">
              <a:lnSpc>
                <a:spcPct val="90000"/>
              </a:lnSpc>
              <a:spcBef>
                <a:spcPts val="3000"/>
              </a:spcBef>
            </a:pP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CONSÓRCIO</a:t>
            </a:r>
          </a:p>
          <a:p>
            <a:pPr indent="19050">
              <a:lnSpc>
                <a:spcPct val="90000"/>
              </a:lnSpc>
              <a:spcBef>
                <a:spcPts val="3000"/>
              </a:spcBef>
              <a:buFontTx/>
              <a:buAutoNum type="arabicPeriod"/>
            </a:pP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Implantação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simultânea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milho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braquiária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indent="19050">
              <a:lnSpc>
                <a:spcPct val="90000"/>
              </a:lnSpc>
              <a:spcBef>
                <a:spcPts val="3000"/>
              </a:spcBef>
              <a:buFontTx/>
              <a:buAutoNum type="arabicPeriod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Boa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Adubação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e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apenas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linha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do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milho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19050">
              <a:lnSpc>
                <a:spcPct val="90000"/>
              </a:lnSpc>
              <a:spcBef>
                <a:spcPts val="3000"/>
              </a:spcBef>
              <a:buFontTx/>
              <a:buAutoNum type="arabicPeriod"/>
            </a:pP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herbicida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para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supressão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braquiária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1729</TotalTime>
  <Words>2451</Words>
  <Application>Microsoft Office PowerPoint</Application>
  <PresentationFormat>Apresentação na tela (4:3)</PresentationFormat>
  <Paragraphs>941</Paragraphs>
  <Slides>83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9</vt:i4>
      </vt:variant>
      <vt:variant>
        <vt:lpstr>Títulos de slides</vt:lpstr>
      </vt:variant>
      <vt:variant>
        <vt:i4>83</vt:i4>
      </vt:variant>
    </vt:vector>
  </HeadingPairs>
  <TitlesOfParts>
    <vt:vector size="93" baseType="lpstr">
      <vt:lpstr>Tema do Office</vt:lpstr>
      <vt:lpstr>CorelDRAW</vt:lpstr>
      <vt:lpstr>Imagem de bitmap</vt:lpstr>
      <vt:lpstr>Gráfico</vt:lpstr>
      <vt:lpstr>Document</vt:lpstr>
      <vt:lpstr>Documento</vt:lpstr>
      <vt:lpstr>PhotoSuite Image</vt:lpstr>
      <vt:lpstr>Worksheet</vt:lpstr>
      <vt:lpstr>Pacote</vt:lpstr>
      <vt:lpstr>Planilha</vt:lpstr>
      <vt:lpstr>Slide 1</vt:lpstr>
      <vt:lpstr>Apresent</vt:lpstr>
      <vt:lpstr>Slide 3</vt:lpstr>
      <vt:lpstr>Milho safrinha</vt:lpstr>
      <vt:lpstr>Milho safrinha</vt:lpstr>
      <vt:lpstr>Slide 6</vt:lpstr>
      <vt:lpstr>Tratamentos</vt:lpstr>
      <vt:lpstr>Mapa</vt:lpstr>
      <vt:lpstr>Slide 9</vt:lpstr>
      <vt:lpstr>Chuva anos</vt:lpstr>
      <vt:lpstr>Premissas</vt:lpstr>
      <vt:lpstr>Premissas</vt:lpstr>
      <vt:lpstr>Milho BAT</vt:lpstr>
      <vt:lpstr>Milho BAT</vt:lpstr>
      <vt:lpstr>Resíduo05</vt:lpstr>
      <vt:lpstr>Resíduo05</vt:lpstr>
      <vt:lpstr>Resíduo05</vt:lpstr>
      <vt:lpstr>PlantasDan</vt:lpstr>
      <vt:lpstr>Nutrientes</vt:lpstr>
      <vt:lpstr>Nutrientes</vt:lpstr>
      <vt:lpstr>Economica</vt:lpstr>
      <vt:lpstr>Economica</vt:lpstr>
      <vt:lpstr>Economica</vt:lpstr>
      <vt:lpstr>Slide 24</vt:lpstr>
      <vt:lpstr>Economica</vt:lpstr>
      <vt:lpstr>Economica</vt:lpstr>
      <vt:lpstr>ILP</vt:lpstr>
      <vt:lpstr>Slide 28</vt:lpstr>
      <vt:lpstr>MilhoRuziz</vt:lpstr>
      <vt:lpstr>Slide 30</vt:lpstr>
      <vt:lpstr>Slide 31</vt:lpstr>
      <vt:lpstr>MilhoRuziz</vt:lpstr>
      <vt:lpstr>MilhoRuziz</vt:lpstr>
      <vt:lpstr>Slide 34</vt:lpstr>
      <vt:lpstr>Slide 35</vt:lpstr>
      <vt:lpstr>Premissas</vt:lpstr>
      <vt:lpstr>Tratamentos</vt:lpstr>
      <vt:lpstr>Tratamentos</vt:lpstr>
      <vt:lpstr>Tratamentos</vt:lpstr>
      <vt:lpstr>Semeadora</vt:lpstr>
      <vt:lpstr>GerminaRuzi</vt:lpstr>
      <vt:lpstr>Sementes</vt:lpstr>
      <vt:lpstr>Tratamentos</vt:lpstr>
      <vt:lpstr>Tratamentos</vt:lpstr>
      <vt:lpstr>Tratamentos</vt:lpstr>
      <vt:lpstr>Tratamentos</vt:lpstr>
      <vt:lpstr>Premissas</vt:lpstr>
      <vt:lpstr>Tratamentos</vt:lpstr>
      <vt:lpstr>GerminaRuzi</vt:lpstr>
      <vt:lpstr>Premissas</vt:lpstr>
      <vt:lpstr>Perf-Ruzi</vt:lpstr>
      <vt:lpstr>Premissas</vt:lpstr>
      <vt:lpstr>PlantasDan</vt:lpstr>
      <vt:lpstr>Pos milho-MAR</vt:lpstr>
      <vt:lpstr>Raiz ruziz1L</vt:lpstr>
      <vt:lpstr>Chuva anos</vt:lpstr>
      <vt:lpstr>Raiz ruziz1</vt:lpstr>
      <vt:lpstr>Perf-Ruzi</vt:lpstr>
      <vt:lpstr>Raiz ruziz1L</vt:lpstr>
      <vt:lpstr>Raiz ruziz1L</vt:lpstr>
      <vt:lpstr>Raiz ruziz1L</vt:lpstr>
      <vt:lpstr>MilhoLaguna</vt:lpstr>
      <vt:lpstr>MilhoRuziz</vt:lpstr>
      <vt:lpstr>Pos milho-SGO</vt:lpstr>
      <vt:lpstr>Dessecacao</vt:lpstr>
      <vt:lpstr>Slide 66</vt:lpstr>
      <vt:lpstr>MilhoRuziz</vt:lpstr>
      <vt:lpstr>Raiz ruziz1L</vt:lpstr>
      <vt:lpstr>Pos milho-MAR</vt:lpstr>
      <vt:lpstr>Premissas</vt:lpstr>
      <vt:lpstr>Apresent</vt:lpstr>
      <vt:lpstr>MilhoLaguna4</vt:lpstr>
      <vt:lpstr>MilhoRuziz</vt:lpstr>
      <vt:lpstr>Slide 74</vt:lpstr>
      <vt:lpstr>Slide 75</vt:lpstr>
      <vt:lpstr>Slide 76</vt:lpstr>
      <vt:lpstr>MilhoLaguna3</vt:lpstr>
      <vt:lpstr>MilhoLaguna4</vt:lpstr>
      <vt:lpstr>Premissas</vt:lpstr>
      <vt:lpstr>Premissas</vt:lpstr>
      <vt:lpstr>Premissas</vt:lpstr>
      <vt:lpstr>Slide 82</vt:lpstr>
      <vt:lpstr>MilhoLaguna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</dc:creator>
  <cp:lastModifiedBy>Usuário</cp:lastModifiedBy>
  <cp:revision>191</cp:revision>
  <dcterms:created xsi:type="dcterms:W3CDTF">2009-11-22T22:11:49Z</dcterms:created>
  <dcterms:modified xsi:type="dcterms:W3CDTF">2010-05-17T18:58:35Z</dcterms:modified>
</cp:coreProperties>
</file>