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387" r:id="rId2"/>
    <p:sldId id="482" r:id="rId3"/>
    <p:sldId id="543" r:id="rId4"/>
    <p:sldId id="492" r:id="rId5"/>
    <p:sldId id="483" r:id="rId6"/>
    <p:sldId id="500" r:id="rId7"/>
    <p:sldId id="484" r:id="rId8"/>
    <p:sldId id="486" r:id="rId9"/>
    <p:sldId id="485" r:id="rId10"/>
    <p:sldId id="488" r:id="rId11"/>
    <p:sldId id="534" r:id="rId12"/>
    <p:sldId id="535" r:id="rId13"/>
    <p:sldId id="536" r:id="rId14"/>
    <p:sldId id="537" r:id="rId15"/>
    <p:sldId id="489" r:id="rId16"/>
    <p:sldId id="532" r:id="rId17"/>
    <p:sldId id="490" r:id="rId18"/>
    <p:sldId id="531" r:id="rId19"/>
    <p:sldId id="511" r:id="rId20"/>
    <p:sldId id="517" r:id="rId21"/>
    <p:sldId id="512" r:id="rId22"/>
    <p:sldId id="518" r:id="rId23"/>
    <p:sldId id="513" r:id="rId24"/>
    <p:sldId id="514" r:id="rId25"/>
    <p:sldId id="515" r:id="rId26"/>
    <p:sldId id="527" r:id="rId27"/>
    <p:sldId id="528" r:id="rId28"/>
    <p:sldId id="529" r:id="rId29"/>
    <p:sldId id="516" r:id="rId30"/>
    <p:sldId id="522" r:id="rId31"/>
    <p:sldId id="523" r:id="rId32"/>
    <p:sldId id="524" r:id="rId33"/>
    <p:sldId id="525" r:id="rId34"/>
    <p:sldId id="526" r:id="rId35"/>
    <p:sldId id="438" r:id="rId36"/>
    <p:sldId id="439" r:id="rId37"/>
    <p:sldId id="390" r:id="rId38"/>
    <p:sldId id="389" r:id="rId39"/>
    <p:sldId id="412" r:id="rId40"/>
    <p:sldId id="413" r:id="rId41"/>
    <p:sldId id="414" r:id="rId42"/>
    <p:sldId id="415" r:id="rId43"/>
    <p:sldId id="417" r:id="rId44"/>
    <p:sldId id="418" r:id="rId45"/>
    <p:sldId id="419" r:id="rId46"/>
    <p:sldId id="420" r:id="rId47"/>
    <p:sldId id="423" r:id="rId48"/>
    <p:sldId id="424" r:id="rId49"/>
    <p:sldId id="425" r:id="rId50"/>
    <p:sldId id="426" r:id="rId51"/>
    <p:sldId id="416" r:id="rId52"/>
    <p:sldId id="406" r:id="rId53"/>
    <p:sldId id="408" r:id="rId54"/>
    <p:sldId id="538" r:id="rId55"/>
    <p:sldId id="539" r:id="rId56"/>
    <p:sldId id="540" r:id="rId57"/>
    <p:sldId id="541" r:id="rId58"/>
    <p:sldId id="542" r:id="rId59"/>
    <p:sldId id="454" r:id="rId60"/>
    <p:sldId id="455" r:id="rId61"/>
    <p:sldId id="456" r:id="rId62"/>
    <p:sldId id="457" r:id="rId63"/>
    <p:sldId id="458" r:id="rId64"/>
    <p:sldId id="459" r:id="rId65"/>
    <p:sldId id="452" r:id="rId66"/>
    <p:sldId id="460" r:id="rId67"/>
    <p:sldId id="334" r:id="rId68"/>
    <p:sldId id="463" r:id="rId69"/>
    <p:sldId id="520" r:id="rId70"/>
    <p:sldId id="392" r:id="rId71"/>
    <p:sldId id="464" r:id="rId72"/>
    <p:sldId id="468" r:id="rId73"/>
    <p:sldId id="469" r:id="rId74"/>
    <p:sldId id="473" r:id="rId75"/>
    <p:sldId id="472" r:id="rId76"/>
    <p:sldId id="465" r:id="rId77"/>
    <p:sldId id="466" r:id="rId78"/>
    <p:sldId id="470" r:id="rId79"/>
    <p:sldId id="471" r:id="rId80"/>
    <p:sldId id="477" r:id="rId81"/>
    <p:sldId id="362" r:id="rId82"/>
    <p:sldId id="505" r:id="rId83"/>
    <p:sldId id="368" r:id="rId84"/>
    <p:sldId id="506" r:id="rId85"/>
    <p:sldId id="507" r:id="rId86"/>
    <p:sldId id="508" r:id="rId87"/>
    <p:sldId id="533" r:id="rId88"/>
    <p:sldId id="509" r:id="rId89"/>
    <p:sldId id="461" r:id="rId90"/>
    <p:sldId id="462" r:id="rId91"/>
    <p:sldId id="385" r:id="rId92"/>
    <p:sldId id="446" r:id="rId93"/>
    <p:sldId id="510" r:id="rId94"/>
    <p:sldId id="521" r:id="rId95"/>
    <p:sldId id="530" r:id="rId9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Planilha_do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2.xlsx"/><Relationship Id="rId1" Type="http://schemas.openxmlformats.org/officeDocument/2006/relationships/image" Target="../media/image78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3.xlsx"/><Relationship Id="rId1" Type="http://schemas.openxmlformats.org/officeDocument/2006/relationships/image" Target="../media/image78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Planilha_do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view3D>
      <c:hPercent val="76"/>
      <c:depthPercent val="30"/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"/>
          <c:y val="1.0523052632834011E-2"/>
          <c:w val="1"/>
          <c:h val="0.86490797707898959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 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ln w="25400">
              <a:solidFill>
                <a:schemeClr val="bg1"/>
              </a:solidFill>
            </a:ln>
          </c:spPr>
          <c:dPt>
            <c:idx val="0"/>
            <c:spPr>
              <a:gradFill>
                <a:gsLst>
                  <a:gs pos="0">
                    <a:srgbClr val="00B0F0"/>
                  </a:gs>
                  <a:gs pos="21001">
                    <a:srgbClr val="0819FB"/>
                  </a:gs>
                  <a:gs pos="35001">
                    <a:srgbClr val="00B0F0"/>
                  </a:gs>
                  <a:gs pos="52000">
                    <a:srgbClr val="1F497D">
                      <a:lumMod val="40000"/>
                      <a:lumOff val="60000"/>
                    </a:srgbClr>
                  </a:gs>
                  <a:gs pos="73000">
                    <a:srgbClr val="1F497D">
                      <a:lumMod val="60000"/>
                      <a:lumOff val="40000"/>
                    </a:srgbClr>
                  </a:gs>
                  <a:gs pos="88000">
                    <a:srgbClr val="1F497D">
                      <a:lumMod val="75000"/>
                    </a:srgbClr>
                  </a:gs>
                  <a:gs pos="100000">
                    <a:srgbClr val="1F497D">
                      <a:lumMod val="50000"/>
                    </a:srgbClr>
                  </a:gs>
                </a:gsLst>
                <a:lin ang="5400000" scaled="0"/>
              </a:gradFill>
              <a:ln w="25400">
                <a:solidFill>
                  <a:schemeClr val="bg1"/>
                </a:solidFill>
              </a:ln>
            </c:spPr>
          </c:dPt>
          <c:dPt>
            <c:idx val="1"/>
            <c:spPr>
              <a:gradFill>
                <a:gsLst>
                  <a:gs pos="0">
                    <a:srgbClr val="FF0000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ln w="25400">
                <a:solidFill>
                  <a:schemeClr val="bg1"/>
                </a:solidFill>
              </a:ln>
            </c:spPr>
          </c:dPt>
          <c:dLbls>
            <c:spPr>
              <a:noFill/>
              <a:ln w="61269">
                <a:noFill/>
              </a:ln>
            </c:spPr>
            <c:txPr>
              <a:bodyPr/>
              <a:lstStyle/>
              <a:p>
                <a:pPr>
                  <a:defRPr sz="1999" b="1" i="0" u="none" strike="noStrike" baseline="0">
                    <a:solidFill>
                      <a:schemeClr val="bg1"/>
                    </a:solidFill>
                    <a:latin typeface="+mn-lt"/>
                    <a:ea typeface="Tahoma"/>
                    <a:cs typeface="Times New Roman" pitchFamily="18" charset="0"/>
                  </a:defRPr>
                </a:pPr>
                <a:endParaRPr lang="pt-BR"/>
              </a:p>
            </c:txPr>
            <c:showVal val="1"/>
          </c:dLbls>
          <c:cat>
            <c:strRef>
              <c:f>Sheet1!$A$2:$A$9</c:f>
              <c:strCache>
                <c:ptCount val="8"/>
                <c:pt idx="0">
                  <c:v>P Fundo</c:v>
                </c:pt>
                <c:pt idx="1">
                  <c:v>Brasília</c:v>
                </c:pt>
                <c:pt idx="2">
                  <c:v>Buenos Aires</c:v>
                </c:pt>
                <c:pt idx="3">
                  <c:v>Iowa USA</c:v>
                </c:pt>
                <c:pt idx="4">
                  <c:v>Paris Fra</c:v>
                </c:pt>
                <c:pt idx="5">
                  <c:v>Ucrania</c:v>
                </c:pt>
                <c:pt idx="6">
                  <c:v>Siberia</c:v>
                </c:pt>
                <c:pt idx="7">
                  <c:v>Australia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1786</c:v>
                </c:pt>
                <c:pt idx="1">
                  <c:v>1553</c:v>
                </c:pt>
                <c:pt idx="2">
                  <c:v>978</c:v>
                </c:pt>
                <c:pt idx="3">
                  <c:v>782</c:v>
                </c:pt>
                <c:pt idx="4">
                  <c:v>619</c:v>
                </c:pt>
                <c:pt idx="5">
                  <c:v>434</c:v>
                </c:pt>
                <c:pt idx="6">
                  <c:v>432</c:v>
                </c:pt>
                <c:pt idx="7">
                  <c:v>377</c:v>
                </c:pt>
              </c:numCache>
            </c:numRef>
          </c:val>
        </c:ser>
        <c:gapWidth val="20"/>
        <c:gapDepth val="50"/>
        <c:shape val="box"/>
        <c:axId val="57353344"/>
        <c:axId val="57354880"/>
        <c:axId val="0"/>
      </c:bar3DChart>
      <c:catAx>
        <c:axId val="57353344"/>
        <c:scaling>
          <c:orientation val="minMax"/>
        </c:scaling>
        <c:axPos val="b"/>
        <c:majorGridlines>
          <c:spPr>
            <a:ln w="7660">
              <a:solidFill>
                <a:srgbClr val="C0C0C0"/>
              </a:solidFill>
              <a:prstDash val="sysDash"/>
            </a:ln>
          </c:spPr>
        </c:majorGridlines>
        <c:numFmt formatCode="General" sourceLinked="1"/>
        <c:tickLblPos val="low"/>
        <c:spPr>
          <a:noFill/>
          <a:ln w="30633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bg1"/>
                </a:solidFill>
                <a:latin typeface="+mj-lt"/>
                <a:ea typeface="Times New Roman"/>
                <a:cs typeface="Times New Roman"/>
              </a:defRPr>
            </a:pPr>
            <a:endParaRPr lang="pt-BR"/>
          </a:p>
        </c:txPr>
        <c:crossAx val="57354880"/>
        <c:crosses val="autoZero"/>
        <c:auto val="1"/>
        <c:lblAlgn val="ctr"/>
        <c:lblOffset val="100"/>
        <c:tickLblSkip val="1"/>
        <c:tickMarkSkip val="1"/>
      </c:catAx>
      <c:valAx>
        <c:axId val="57354880"/>
        <c:scaling>
          <c:orientation val="minMax"/>
          <c:max val="1800"/>
          <c:min val="0"/>
        </c:scaling>
        <c:delete val="1"/>
        <c:axPos val="l"/>
        <c:majorGridlines>
          <c:spPr>
            <a:ln w="7660">
              <a:solidFill>
                <a:srgbClr val="C0C0C0"/>
              </a:solidFill>
              <a:prstDash val="sysDash"/>
            </a:ln>
          </c:spPr>
        </c:majorGridlines>
        <c:numFmt formatCode="General" sourceLinked="1"/>
        <c:tickLblPos val="none"/>
        <c:crossAx val="57353344"/>
        <c:crosses val="autoZero"/>
        <c:crossBetween val="between"/>
        <c:majorUnit val="200"/>
        <c:minorUnit val="4"/>
      </c:valAx>
      <c:spPr>
        <a:noFill/>
        <a:ln w="25393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41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/>
    <c:view3D>
      <c:rotX val="55"/>
      <c:rotY val="80"/>
      <c:perspective val="0"/>
    </c:view3D>
    <c:plotArea>
      <c:layout>
        <c:manualLayout>
          <c:layoutTarget val="inner"/>
          <c:xMode val="edge"/>
          <c:yMode val="edge"/>
          <c:x val="0"/>
          <c:y val="2.2900819215780011E-2"/>
          <c:w val="0.97052891552591569"/>
          <c:h val="0.9770991807842185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gradFill rotWithShape="0">
              <a:gsLst>
                <a:gs pos="0">
                  <a:srgbClr val="00FF00"/>
                </a:gs>
                <a:gs pos="50000">
                  <a:srgbClr val="008000"/>
                </a:gs>
                <a:gs pos="100000">
                  <a:srgbClr val="00FF00"/>
                </a:gs>
              </a:gsLst>
              <a:lin ang="5400000" scaled="1"/>
            </a:gradFill>
            <a:ln w="28549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gradFill rotWithShape="0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ln w="28549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blipFill dpi="0" rotWithShape="0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28549">
                <a:solidFill>
                  <a:schemeClr val="tx1"/>
                </a:solidFill>
                <a:prstDash val="solid"/>
              </a:ln>
            </c:spPr>
            <c:pictureOptions>
              <c:pictureFormat val="stretch"/>
            </c:pictureOptions>
          </c:dPt>
          <c:dPt>
            <c:idx val="3"/>
            <c:spPr>
              <a:gradFill rotWithShape="0">
                <a:gsLst>
                  <a:gs pos="0">
                    <a:srgbClr val="00FFFF"/>
                  </a:gs>
                  <a:gs pos="50000">
                    <a:srgbClr val="0000FF"/>
                  </a:gs>
                  <a:gs pos="100000">
                    <a:srgbClr val="00FFFF"/>
                  </a:gs>
                </a:gsLst>
                <a:lin ang="18900000" scaled="1"/>
              </a:gradFill>
              <a:ln w="28549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8.5106382978724568E-2"/>
                  <c:y val="-0.22565613712847743"/>
                </c:manualLayout>
              </c:layout>
              <c:dLblPos val="bestFit"/>
              <c:showVal val="1"/>
              <c:showCatName val="1"/>
            </c:dLbl>
            <c:dLbl>
              <c:idx val="1"/>
              <c:layout>
                <c:manualLayout>
                  <c:x val="0.17707618393960192"/>
                  <c:y val="0.16090263690900122"/>
                </c:manualLayout>
              </c:layout>
              <c:dLblPos val="bestFit"/>
              <c:showVal val="1"/>
              <c:showCatName val="1"/>
            </c:dLbl>
            <c:dLbl>
              <c:idx val="2"/>
              <c:layout>
                <c:manualLayout>
                  <c:x val="-0.17905446959830112"/>
                  <c:y val="0.12801145311381534"/>
                </c:manualLayout>
              </c:layout>
              <c:dLblPos val="bestFit"/>
              <c:showVal val="1"/>
              <c:showCatName val="1"/>
            </c:dLbl>
            <c:dLbl>
              <c:idx val="3"/>
              <c:delete val="1"/>
            </c:dLbl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3198" b="1" i="0" u="none" strike="noStrike" baseline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FF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Comic Sans MS"/>
                    <a:ea typeface="Comic Sans MS"/>
                    <a:cs typeface="Comic Sans MS"/>
                  </a:defRPr>
                </a:pPr>
                <a:endParaRPr lang="pt-BR"/>
              </a:p>
            </c:txPr>
            <c:dLblPos val="inEnd"/>
            <c:showVal val="1"/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NPKSCa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41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2"/>
            </a:solidFill>
            <a:ln w="23194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solidFill>
                <a:schemeClr val="accent1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Lbls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251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NPKSCa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hlink"/>
            </a:solidFill>
            <a:ln w="23194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solidFill>
                <a:schemeClr val="accent1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Lbls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251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NPKSCa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solidFill>
              <a:schemeClr val="folHlink"/>
            </a:solidFill>
            <a:ln w="23194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solidFill>
                <a:schemeClr val="accent1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Lbls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251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NPKSCa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</c:ser>
        <c:dLbls>
          <c:showCatName val="1"/>
        </c:dLbls>
      </c:pie3DChart>
      <c:spPr>
        <a:noFill/>
        <a:ln w="25393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251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/>
    <c:view3D>
      <c:rotX val="55"/>
      <c:rotY val="80"/>
      <c:perspective val="0"/>
    </c:view3D>
    <c:plotArea>
      <c:layout>
        <c:manualLayout>
          <c:layoutTarget val="inner"/>
          <c:xMode val="edge"/>
          <c:yMode val="edge"/>
          <c:x val="0"/>
          <c:y val="2.2900819215780011E-2"/>
          <c:w val="0.97052891552591569"/>
          <c:h val="0.977099180784219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gradFill rotWithShape="0">
              <a:gsLst>
                <a:gs pos="0">
                  <a:srgbClr val="00FF00"/>
                </a:gs>
                <a:gs pos="50000">
                  <a:srgbClr val="008000"/>
                </a:gs>
                <a:gs pos="100000">
                  <a:srgbClr val="00FF00"/>
                </a:gs>
              </a:gsLst>
              <a:lin ang="5400000" scaled="1"/>
            </a:gradFill>
            <a:ln w="28549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gradFill rotWithShape="0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ln w="28549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blipFill dpi="0" rotWithShape="0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28549">
                <a:solidFill>
                  <a:schemeClr val="tx1"/>
                </a:solidFill>
                <a:prstDash val="solid"/>
              </a:ln>
            </c:spPr>
            <c:pictureOptions>
              <c:pictureFormat val="stretch"/>
            </c:pictureOptions>
          </c:dPt>
          <c:dPt>
            <c:idx val="3"/>
            <c:spPr>
              <a:gradFill rotWithShape="0">
                <a:gsLst>
                  <a:gs pos="0">
                    <a:srgbClr val="00FFFF"/>
                  </a:gs>
                  <a:gs pos="50000">
                    <a:srgbClr val="0000FF"/>
                  </a:gs>
                  <a:gs pos="100000">
                    <a:srgbClr val="00FFFF"/>
                  </a:gs>
                </a:gsLst>
                <a:lin ang="18900000" scaled="1"/>
              </a:gradFill>
              <a:ln w="28549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8.5106382978724207E-2"/>
                  <c:y val="-0.22565613712847721"/>
                </c:manualLayout>
              </c:layout>
              <c:dLblPos val="bestFit"/>
              <c:showVal val="1"/>
              <c:showCatName val="1"/>
            </c:dLbl>
            <c:dLbl>
              <c:idx val="1"/>
              <c:layout>
                <c:manualLayout>
                  <c:x val="0.17707618393960192"/>
                  <c:y val="0.16090263690900103"/>
                </c:manualLayout>
              </c:layout>
              <c:dLblPos val="bestFit"/>
              <c:showVal val="1"/>
              <c:showCatName val="1"/>
            </c:dLbl>
            <c:dLbl>
              <c:idx val="3"/>
              <c:delete val="1"/>
            </c:dLbl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1100" b="1" i="0" u="none" strike="noStrike" baseline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FF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  <a:latin typeface="Comic Sans MS"/>
                    <a:ea typeface="Comic Sans MS"/>
                    <a:cs typeface="Comic Sans MS"/>
                  </a:defRPr>
                </a:pPr>
                <a:endParaRPr lang="pt-BR"/>
              </a:p>
            </c:txPr>
            <c:dLblPos val="inEnd"/>
            <c:showVal val="1"/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NPK...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41</c:v>
                </c:pt>
                <c:pt idx="2">
                  <c:v>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2"/>
            </a:solidFill>
            <a:ln w="23194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solidFill>
                <a:schemeClr val="accent1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Lbls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251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NPK...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solidFill>
              <a:schemeClr val="hlink"/>
            </a:solidFill>
            <a:ln w="23194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solidFill>
                <a:schemeClr val="accent1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Lbls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251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NPK...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solidFill>
              <a:schemeClr val="folHlink"/>
            </a:solidFill>
            <a:ln w="23194">
              <a:solidFill>
                <a:schemeClr val="tx1"/>
              </a:solidFill>
              <a:prstDash val="solid"/>
            </a:ln>
          </c:spPr>
          <c:explosion val="5"/>
          <c:dPt>
            <c:idx val="0"/>
            <c:spPr>
              <a:solidFill>
                <a:schemeClr val="accent1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23194">
                <a:solidFill>
                  <a:schemeClr val="tx1"/>
                </a:solidFill>
                <a:prstDash val="solid"/>
              </a:ln>
            </c:spPr>
          </c:dPt>
          <c:dLbls>
            <c:spPr>
              <a:noFill/>
              <a:ln w="46386">
                <a:noFill/>
              </a:ln>
            </c:spPr>
            <c:txPr>
              <a:bodyPr/>
              <a:lstStyle/>
              <a:p>
                <a:pPr>
                  <a:defRPr sz="251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CatName val="1"/>
          </c:dLbls>
          <c:cat>
            <c:strRef>
              <c:f>Sheet1!$A$2:$A$5</c:f>
              <c:strCache>
                <c:ptCount val="3"/>
                <c:pt idx="0">
                  <c:v>Carbono</c:v>
                </c:pt>
                <c:pt idx="1">
                  <c:v>H + O</c:v>
                </c:pt>
                <c:pt idx="2">
                  <c:v>NPK...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</c:numCache>
            </c:numRef>
          </c:val>
        </c:ser>
        <c:dLbls>
          <c:showCatName val="1"/>
        </c:dLbls>
      </c:pie3DChart>
      <c:spPr>
        <a:noFill/>
        <a:ln w="25393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251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6.1381074168797962E-2"/>
          <c:y val="7.4509803921568724E-2"/>
          <c:w val="0.93861892583119999"/>
          <c:h val="0.83137254901960556"/>
        </c:manualLayout>
      </c:layout>
      <c:lineChart>
        <c:grouping val="standard"/>
        <c:ser>
          <c:idx val="0"/>
          <c:order val="0"/>
          <c:spPr>
            <a:ln w="91204">
              <a:solidFill>
                <a:srgbClr val="FF0000"/>
              </a:solidFill>
              <a:prstDash val="solid"/>
            </a:ln>
          </c:spPr>
          <c:marker>
            <c:symbol val="circle"/>
            <c:size val="18"/>
            <c:spPr>
              <a:solidFill>
                <a:srgbClr val="00FF00"/>
              </a:solidFill>
              <a:ln>
                <a:solidFill>
                  <a:srgbClr val="FFFF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Sheet1!$B$2:$B$32</c:f>
              <c:numCache>
                <c:formatCode>General</c:formatCode>
                <c:ptCount val="31"/>
                <c:pt idx="0">
                  <c:v>34.300000000000004</c:v>
                </c:pt>
                <c:pt idx="1">
                  <c:v>40.5</c:v>
                </c:pt>
                <c:pt idx="2">
                  <c:v>36.9</c:v>
                </c:pt>
                <c:pt idx="3">
                  <c:v>42.7</c:v>
                </c:pt>
                <c:pt idx="4">
                  <c:v>47.8</c:v>
                </c:pt>
                <c:pt idx="5">
                  <c:v>47.2</c:v>
                </c:pt>
                <c:pt idx="6">
                  <c:v>35.5</c:v>
                </c:pt>
                <c:pt idx="7">
                  <c:v>58.2</c:v>
                </c:pt>
                <c:pt idx="8">
                  <c:v>81.900000000000006</c:v>
                </c:pt>
                <c:pt idx="9">
                  <c:v>139.5</c:v>
                </c:pt>
                <c:pt idx="10">
                  <c:v>190</c:v>
                </c:pt>
                <c:pt idx="11">
                  <c:v>205</c:v>
                </c:pt>
                <c:pt idx="12">
                  <c:v>250</c:v>
                </c:pt>
                <c:pt idx="13">
                  <c:v>450</c:v>
                </c:pt>
                <c:pt idx="14">
                  <c:v>900</c:v>
                </c:pt>
                <c:pt idx="15">
                  <c:v>1400</c:v>
                </c:pt>
                <c:pt idx="16">
                  <c:v>2200</c:v>
                </c:pt>
                <c:pt idx="17">
                  <c:v>3000</c:v>
                </c:pt>
                <c:pt idx="18">
                  <c:v>3500</c:v>
                </c:pt>
                <c:pt idx="19">
                  <c:v>4000</c:v>
                </c:pt>
                <c:pt idx="20">
                  <c:v>4400</c:v>
                </c:pt>
                <c:pt idx="21">
                  <c:v>4400</c:v>
                </c:pt>
                <c:pt idx="22">
                  <c:v>4400</c:v>
                </c:pt>
                <c:pt idx="23">
                  <c:v>4800</c:v>
                </c:pt>
                <c:pt idx="24">
                  <c:v>5000</c:v>
                </c:pt>
                <c:pt idx="25">
                  <c:v>5200</c:v>
                </c:pt>
                <c:pt idx="26">
                  <c:v>5200</c:v>
                </c:pt>
                <c:pt idx="27">
                  <c:v>5300</c:v>
                </c:pt>
                <c:pt idx="28">
                  <c:v>5300</c:v>
                </c:pt>
                <c:pt idx="29">
                  <c:v>5400</c:v>
                </c:pt>
              </c:numCache>
            </c:numRef>
          </c:val>
          <c:smooth val="1"/>
        </c:ser>
        <c:ser>
          <c:idx val="1"/>
          <c:order val="1"/>
          <c:spPr>
            <a:ln w="91204">
              <a:solidFill>
                <a:srgbClr val="0000FF"/>
              </a:solidFill>
              <a:prstDash val="solid"/>
            </a:ln>
          </c:spPr>
          <c:marker>
            <c:symbol val="circle"/>
            <c:size val="18"/>
            <c:spPr>
              <a:solidFill>
                <a:srgbClr val="FFFFFF"/>
              </a:solidFill>
              <a:ln>
                <a:solidFill>
                  <a:srgbClr val="00FF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Sheet1!$C$2:$C$32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7</c:v>
                </c:pt>
                <c:pt idx="5">
                  <c:v>10</c:v>
                </c:pt>
                <c:pt idx="6">
                  <c:v>15</c:v>
                </c:pt>
                <c:pt idx="7">
                  <c:v>25</c:v>
                </c:pt>
                <c:pt idx="8">
                  <c:v>40</c:v>
                </c:pt>
                <c:pt idx="9">
                  <c:v>60</c:v>
                </c:pt>
                <c:pt idx="10">
                  <c:v>125</c:v>
                </c:pt>
                <c:pt idx="11">
                  <c:v>250</c:v>
                </c:pt>
                <c:pt idx="12">
                  <c:v>500</c:v>
                </c:pt>
                <c:pt idx="13">
                  <c:v>1000</c:v>
                </c:pt>
                <c:pt idx="14">
                  <c:v>1910</c:v>
                </c:pt>
                <c:pt idx="15">
                  <c:v>2440</c:v>
                </c:pt>
                <c:pt idx="16">
                  <c:v>2970</c:v>
                </c:pt>
                <c:pt idx="17">
                  <c:v>3950</c:v>
                </c:pt>
                <c:pt idx="18">
                  <c:v>5800</c:v>
                </c:pt>
                <c:pt idx="19">
                  <c:v>7270</c:v>
                </c:pt>
                <c:pt idx="20">
                  <c:v>8800</c:v>
                </c:pt>
                <c:pt idx="21">
                  <c:v>11000</c:v>
                </c:pt>
                <c:pt idx="22">
                  <c:v>13000</c:v>
                </c:pt>
                <c:pt idx="23">
                  <c:v>15000</c:v>
                </c:pt>
                <c:pt idx="24">
                  <c:v>17000</c:v>
                </c:pt>
                <c:pt idx="25">
                  <c:v>20000</c:v>
                </c:pt>
                <c:pt idx="26">
                  <c:v>22000</c:v>
                </c:pt>
                <c:pt idx="27">
                  <c:v>23000</c:v>
                </c:pt>
                <c:pt idx="28">
                  <c:v>23500</c:v>
                </c:pt>
                <c:pt idx="29">
                  <c:v>24000</c:v>
                </c:pt>
              </c:numCache>
            </c:numRef>
          </c:val>
          <c:smooth val="1"/>
        </c:ser>
        <c:ser>
          <c:idx val="2"/>
          <c:order val="2"/>
          <c:spPr>
            <a:ln w="91204">
              <a:solidFill>
                <a:srgbClr val="FFFF00"/>
              </a:solidFill>
              <a:prstDash val="solid"/>
            </a:ln>
          </c:spPr>
          <c:marker>
            <c:symbol val="circle"/>
            <c:size val="18"/>
            <c:spPr>
              <a:solidFill>
                <a:srgbClr val="FFFF00"/>
              </a:solidFill>
              <a:ln>
                <a:solidFill>
                  <a:srgbClr val="00FF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Sheet1!$D$2:$D$32</c:f>
              <c:numCache>
                <c:formatCode>General</c:formatCode>
                <c:ptCount val="31"/>
                <c:pt idx="0">
                  <c:v>60</c:v>
                </c:pt>
                <c:pt idx="1">
                  <c:v>80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600</c:v>
                </c:pt>
                <c:pt idx="8">
                  <c:v>700</c:v>
                </c:pt>
                <c:pt idx="9">
                  <c:v>800</c:v>
                </c:pt>
                <c:pt idx="10">
                  <c:v>900</c:v>
                </c:pt>
                <c:pt idx="11">
                  <c:v>1000</c:v>
                </c:pt>
                <c:pt idx="12">
                  <c:v>1300</c:v>
                </c:pt>
                <c:pt idx="13">
                  <c:v>2000</c:v>
                </c:pt>
                <c:pt idx="14">
                  <c:v>3000</c:v>
                </c:pt>
                <c:pt idx="15">
                  <c:v>3900</c:v>
                </c:pt>
                <c:pt idx="16">
                  <c:v>5700</c:v>
                </c:pt>
                <c:pt idx="17">
                  <c:v>8500</c:v>
                </c:pt>
                <c:pt idx="18">
                  <c:v>9800</c:v>
                </c:pt>
                <c:pt idx="19">
                  <c:v>11300</c:v>
                </c:pt>
                <c:pt idx="20">
                  <c:v>12500</c:v>
                </c:pt>
                <c:pt idx="21">
                  <c:v>15000</c:v>
                </c:pt>
                <c:pt idx="22">
                  <c:v>17000</c:v>
                </c:pt>
                <c:pt idx="23">
                  <c:v>21000</c:v>
                </c:pt>
                <c:pt idx="24">
                  <c:v>24000</c:v>
                </c:pt>
                <c:pt idx="25">
                  <c:v>25000</c:v>
                </c:pt>
                <c:pt idx="26">
                  <c:v>27000</c:v>
                </c:pt>
                <c:pt idx="27">
                  <c:v>29000</c:v>
                </c:pt>
                <c:pt idx="28">
                  <c:v>29500</c:v>
                </c:pt>
                <c:pt idx="29">
                  <c:v>30000</c:v>
                </c:pt>
              </c:numCache>
            </c:numRef>
          </c:val>
          <c:smooth val="1"/>
        </c:ser>
        <c:marker val="1"/>
        <c:axId val="77836288"/>
        <c:axId val="77838208"/>
      </c:lineChart>
      <c:catAx>
        <c:axId val="77836288"/>
        <c:scaling>
          <c:orientation val="minMax"/>
        </c:scaling>
        <c:delete val="1"/>
        <c:axPos val="b"/>
        <c:majorGridlines>
          <c:spPr>
            <a:ln w="76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c:spPr>
        </c:majorGridlines>
        <c:numFmt formatCode="General" sourceLinked="1"/>
        <c:tickLblPos val="none"/>
        <c:crossAx val="77838208"/>
        <c:crossesAt val="0"/>
        <c:lblAlgn val="ctr"/>
        <c:lblOffset val="0"/>
        <c:tickLblSkip val="2"/>
        <c:tickMarkSkip val="1"/>
      </c:catAx>
      <c:valAx>
        <c:axId val="77838208"/>
        <c:scaling>
          <c:orientation val="minMax"/>
          <c:max val="30000"/>
          <c:min val="0"/>
        </c:scaling>
        <c:axPos val="l"/>
        <c:majorGridlines>
          <c:spPr>
            <a:ln w="76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c:spPr>
        </c:majorGridlines>
        <c:numFmt formatCode="General" sourceLinked="1"/>
        <c:tickLblPos val="nextTo"/>
        <c:spPr>
          <a:ln w="30401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915" b="1" i="0" u="none" strike="noStrike" baseline="0">
                <a:solidFill>
                  <a:srgbClr val="FFFF00"/>
                </a:solidFill>
                <a:latin typeface="Tahoma"/>
                <a:ea typeface="Tahoma"/>
                <a:cs typeface="Tahoma"/>
              </a:defRPr>
            </a:pPr>
            <a:endParaRPr lang="pt-BR"/>
          </a:p>
        </c:txPr>
        <c:crossAx val="77836288"/>
        <c:crosses val="autoZero"/>
        <c:crossBetween val="between"/>
        <c:majorUnit val="2000"/>
        <c:dispUnits>
          <c:builtInUnit val="thousands"/>
        </c:dispUnits>
      </c:valAx>
      <c:spPr>
        <a:noFill/>
        <a:ln w="30401">
          <a:solidFill>
            <a:srgbClr val="FFFFFF"/>
          </a:solidFill>
          <a:prstDash val="sysDash"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430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pt-BR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0.27922</cdr:x>
      <cdr:y>0.02299</cdr:y>
    </cdr:from>
    <cdr:to>
      <cdr:x>0.42093</cdr:x>
      <cdr:y>0.08396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071834" y="142876"/>
          <a:ext cx="1559016" cy="378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chemeClr val="bg1"/>
              </a:solidFill>
              <a:latin typeface="Comic Sans MS" pitchFamily="66" charset="0"/>
              <a:cs typeface="Times New Roman" pitchFamily="18" charset="0"/>
            </a:rPr>
            <a:t>mm/</a:t>
          </a:r>
          <a:r>
            <a:rPr lang="en-US" sz="2000" b="1" dirty="0" err="1" smtClean="0">
              <a:solidFill>
                <a:schemeClr val="bg1"/>
              </a:solidFill>
              <a:latin typeface="Comic Sans MS" pitchFamily="66" charset="0"/>
              <a:cs typeface="Times New Roman" pitchFamily="18" charset="0"/>
            </a:rPr>
            <a:t>ano</a:t>
          </a:r>
          <a:endParaRPr lang="pt-BR" sz="2000" b="1" dirty="0">
            <a:solidFill>
              <a:schemeClr val="bg1"/>
            </a:solidFill>
            <a:latin typeface="Comic Sans MS" pitchFamily="66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0.63126</cdr:x>
      <cdr:y>0.50585</cdr:y>
    </cdr:from>
    <cdr:to>
      <cdr:x>0.63924</cdr:x>
      <cdr:y>0.53965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2119" y="3117374"/>
          <a:ext cx="72199" cy="2083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pt-BR" sz="1100" b="1" i="0" u="none" strike="noStrike" baseline="0">
              <a:solidFill>
                <a:srgbClr val="000000"/>
              </a:solidFill>
              <a:latin typeface="Times New Roman"/>
              <a:cs typeface="Times New Roman"/>
            </a:rPr>
            <a:t>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7D069-757F-4CF3-B90F-F7F57E794631}" type="datetimeFigureOut">
              <a:rPr lang="pt-BR" smtClean="0"/>
              <a:pPr/>
              <a:t>17/5/2010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0E75E-A0CA-403D-8D06-854C9F39E58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597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0EDB20-F675-44A4-8DFE-4365102092BB}" type="slidenum">
              <a:rPr lang="pt-BR" smtClean="0"/>
              <a:pPr/>
              <a:t>47</a:t>
            </a:fld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E066DC-A4D2-467B-9827-8A263339F48B}" type="slidenum">
              <a:rPr lang="en-AU"/>
              <a:pPr/>
              <a:t>56</a:t>
            </a:fld>
            <a:endParaRPr lang="en-AU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The solution is controlled traffic. </a:t>
            </a:r>
            <a:r>
              <a:rPr lang="en-AU" sz="2400" b="1">
                <a:solidFill>
                  <a:schemeClr val="bg1"/>
                </a:solidFill>
                <a:latin typeface="Arial" charset="0"/>
              </a:rPr>
              <a:t>It is currently estimated that there is 1.5 million ha of controlled traffic in Australia</a:t>
            </a:r>
          </a:p>
          <a:p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50544D-290F-4D52-8B75-EAA3361C2094}" type="slidenum">
              <a:rPr lang="pt-BR" smtClean="0"/>
              <a:pPr>
                <a:defRPr/>
              </a:pPr>
              <a:t>94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7C49-8057-4A6D-A630-7BA776F3CC71}" type="datetimeFigureOut">
              <a:rPr lang="pt-BR"/>
              <a:pPr>
                <a:defRPr/>
              </a:pPr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8C945-3BD4-4956-A70B-9C5D797342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0A2D-4817-40BF-875E-7B3C095B1CC0}" type="datetimeFigureOut">
              <a:rPr lang="pt-BR"/>
              <a:pPr>
                <a:defRPr/>
              </a:pPr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6EE3B-6C36-49E7-BA22-6F1A5C5903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F98DB-0246-42F2-8155-1C985BC3D65C}" type="datetimeFigureOut">
              <a:rPr lang="pt-BR"/>
              <a:pPr>
                <a:defRPr/>
              </a:pPr>
              <a:t>17/5/2010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1558C-65E8-4C20-9993-9168910FAC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1_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pt-BR" noProof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2B9AD0-E129-4320-ADF6-7688139EFB0A}" type="datetimeFigureOut">
              <a:rPr lang="pt-BR"/>
              <a:pPr>
                <a:defRPr/>
              </a:pPr>
              <a:t>17/5/2010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3D5756-3423-40A4-8994-EE67CBE6EE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101377" name="Picture 1" descr="D:\0_WFotos\0 0 www.dirceugassen.com\dirceugassen.com\Fotos Dirceu\Lavouras\Soja\Soja PD_01.jpg"/>
          <p:cNvPicPr>
            <a:picLocks noChangeAspect="1" noChangeArrowheads="1"/>
          </p:cNvPicPr>
          <p:nvPr/>
        </p:nvPicPr>
        <p:blipFill>
          <a:blip r:embed="rId9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3" r:id="rId5"/>
    <p:sldLayoutId id="2147483664" r:id="rId6"/>
    <p:sldLayoutId id="2147483665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Documents%20and%20Settings\Dirceu%20Gassen\Meus%20documentos\Meus%20v&#237;deos\Raindrop%2009fev2009%20b.MP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Documents%20and%20Settings\Dirceu%20Gassen\Meus%20documentos\Meus%20v&#237;deos\Raindrop_02.MPG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42" name="Rectangle 2"/>
          <p:cNvSpPr>
            <a:spLocks noChangeArrowheads="1"/>
          </p:cNvSpPr>
          <p:nvPr/>
        </p:nvSpPr>
        <p:spPr bwMode="auto">
          <a:xfrm>
            <a:off x="0" y="0"/>
            <a:ext cx="9144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4727" dir="842175" algn="ctr" rotWithShape="0">
              <a:schemeClr val="tx1"/>
            </a:outerShdw>
          </a:effectLst>
        </p:spPr>
        <p:txBody>
          <a:bodyPr lIns="92075" tIns="46038" rIns="92075" bIns="46038" anchor="b"/>
          <a:lstStyle/>
          <a:p>
            <a:pPr algn="ctr" eaLnBrk="0" fontAlgn="auto" hangingPunct="0">
              <a:lnSpc>
                <a:spcPct val="145000"/>
              </a:lnSpc>
              <a:spcAft>
                <a:spcPts val="0"/>
              </a:spcAft>
              <a:defRPr/>
            </a:pPr>
            <a:endParaRPr kumimoji="1" lang="es-ES" sz="7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9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Plantio Direto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714488"/>
            <a:ext cx="9144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53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passado</a:t>
            </a:r>
            <a:r>
              <a:rPr kumimoji="1" lang="es-ES" sz="53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presente e futuro</a:t>
            </a:r>
            <a:endParaRPr lang="en-US" sz="53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3643314"/>
            <a:ext cx="9144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Dirceu Gassen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s-ES" sz="48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Cooplantio</a:t>
            </a:r>
            <a:endParaRPr lang="en-US" sz="8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4449" name="Picture 1" descr="H:\logoCasadoPlantioDire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286388"/>
            <a:ext cx="2068650" cy="1571612"/>
          </a:xfrm>
          <a:prstGeom prst="rect">
            <a:avLst/>
          </a:prstGeom>
          <a:noFill/>
        </p:spPr>
      </p:pic>
      <p:pic>
        <p:nvPicPr>
          <p:cNvPr id="2050" name="Picture 2" descr="C:\Documents and Settings\Dirceu Gassen\Meus documentos\Minhas imagens\FRVerd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72375" y="5200650"/>
            <a:ext cx="1571625" cy="1657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Agricultura</a:t>
            </a:r>
            <a:endParaRPr lang="pt-BR" sz="8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1285860"/>
            <a:ext cx="8915400" cy="618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Rentabilidade </a:t>
            </a:r>
            <a:r>
              <a:rPr lang="pt-B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(Europa serviço público)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Produção de alimentos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Conservação ambiente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Responsabilidade social</a:t>
            </a:r>
          </a:p>
          <a:p>
            <a:pPr>
              <a:lnSpc>
                <a:spcPct val="150000"/>
              </a:lnSpc>
              <a:defRPr/>
            </a:pPr>
            <a:endParaRPr lang="pt-BR" sz="54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185" name="Picture 1" descr="D:\0_WFotos\0 0 www.dirceugassen.com\dirceugassen.com\Fotos Dirceu\Lavouras\Soja\Soja R9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429784" cy="7072338"/>
          </a:xfrm>
          <a:prstGeom prst="rect">
            <a:avLst/>
          </a:prstGeom>
          <a:noFill/>
        </p:spPr>
      </p:pic>
      <p:sp>
        <p:nvSpPr>
          <p:cNvPr id="3584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A406AD-8147-46C1-8468-E923F5DBFB4B}" type="slidenum">
              <a:rPr lang="pt-BR" smtClean="0"/>
              <a:pPr/>
              <a:t>11</a:t>
            </a:fld>
            <a:endParaRPr lang="pt-BR" smtClean="0"/>
          </a:p>
        </p:txBody>
      </p:sp>
      <p:pic>
        <p:nvPicPr>
          <p:cNvPr id="35845" name="Picture 5" descr="DSC0183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48" y="1"/>
            <a:ext cx="5214942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:\0_WFotos\0 0 www.dirceugassen.com\dirceugassen.com\Fotos Dirceu\Lavouras\Soja\Soja Vegetativa_06.JPG"/>
          <p:cNvPicPr>
            <a:picLocks noChangeAspect="1" noChangeArrowheads="1"/>
          </p:cNvPicPr>
          <p:nvPr/>
        </p:nvPicPr>
        <p:blipFill>
          <a:blip r:embed="rId2" cstate="print">
            <a:lum bright="-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53188"/>
            <a:ext cx="2133600" cy="404812"/>
          </a:xfrm>
          <a:prstGeom prst="rect">
            <a:avLst/>
          </a:prstGeom>
          <a:noFill/>
        </p:spPr>
        <p:txBody>
          <a:bodyPr/>
          <a:lstStyle/>
          <a:p>
            <a:fld id="{30337152-6764-41FD-A4AA-D40EBE7FB4E2}" type="slidenum">
              <a:rPr lang="pt-BR" smtClean="0"/>
              <a:pPr/>
              <a:t>12</a:t>
            </a:fld>
            <a:endParaRPr lang="pt-BR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142844" y="-71462"/>
            <a:ext cx="885828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Produção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soja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2844" y="1605495"/>
            <a:ext cx="8786842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1000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grãos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	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160 g: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1,6 t/ha</a:t>
            </a:r>
          </a:p>
          <a:p>
            <a:pPr>
              <a:defRPr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3000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grãos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	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480 g: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4,8 t/ha</a:t>
            </a:r>
          </a:p>
          <a:p>
            <a:pPr>
              <a:defRPr/>
            </a:pPr>
            <a:endParaRPr lang="en-US" sz="4800" b="1" baseline="30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plantas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/m</a:t>
            </a:r>
            <a:r>
              <a:rPr lang="en-US" sz="4800" b="1" baseline="30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X 150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grãos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en-US" sz="4800" b="1" baseline="30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pt-BR" sz="4800" b="1" baseline="300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0" y="2214554"/>
            <a:ext cx="3711943" cy="107157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rgbClr val="0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ector de seta reta 10"/>
          <p:cNvCxnSpPr>
            <a:stCxn id="8" idx="4"/>
          </p:cNvCxnSpPr>
          <p:nvPr/>
        </p:nvCxnSpPr>
        <p:spPr>
          <a:xfrm rot="16200000" flipH="1">
            <a:off x="3178267" y="1963829"/>
            <a:ext cx="1000126" cy="364471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  <a:effectLst>
            <a:glow rad="101600">
              <a:srgbClr val="00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stCxn id="8" idx="4"/>
          </p:cNvCxnSpPr>
          <p:nvPr/>
        </p:nvCxnSpPr>
        <p:spPr>
          <a:xfrm rot="5400000">
            <a:off x="1142284" y="3358254"/>
            <a:ext cx="785818" cy="64155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  <a:effectLst>
            <a:glow rad="101600">
              <a:srgbClr val="00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0" y="4000504"/>
            <a:ext cx="4552390" cy="1428760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rgbClr val="0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5072066" y="4143380"/>
            <a:ext cx="3429024" cy="114300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glow rad="101600">
              <a:srgbClr val="0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FEABB2-AEFE-486E-8749-0279227DD8CA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  <p:pic>
        <p:nvPicPr>
          <p:cNvPr id="4" name="Picture 2" descr="D:\0_WFotos\0 0 www.dirceugassen.com\dirceugassen.com\Fotos Dirceu\Lavouras\Soja\Soja_R4_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46" y="0"/>
            <a:ext cx="51435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5" name="Picture 4" descr="D:\0_WFotos\0 0 www.dirceugassen.com\dirceugassen.com\Fotos Dirceu\Lavouras\Soja\Soja_R3_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28660" y="0"/>
            <a:ext cx="5143504" cy="685800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-500098" y="5842337"/>
            <a:ext cx="99298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Flores       Legumes</a:t>
            </a:r>
            <a:endParaRPr lang="pt-BR" sz="6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99479-30D8-46BE-A412-FB7774C64B10}" type="slidenum">
              <a:rPr lang="pt-BR"/>
              <a:pPr/>
              <a:t>14</a:t>
            </a:fld>
            <a:endParaRPr lang="pt-B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357214"/>
            <a:ext cx="9144000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50000"/>
              </a:spcBef>
            </a:pP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Soja 100 </a:t>
            </a:r>
            <a:r>
              <a:rPr lang="pt-BR" sz="8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sc</a:t>
            </a: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/ha</a:t>
            </a:r>
          </a:p>
          <a:p>
            <a:pPr marL="1143000" indent="-1143000" eaLnBrk="0" hangingPunct="0">
              <a:spcBef>
                <a:spcPct val="50000"/>
              </a:spcBef>
              <a:buAutoNum type="arabicPeriod"/>
            </a:pP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Grupo Maturação</a:t>
            </a:r>
          </a:p>
          <a:p>
            <a:pPr marL="1143000" indent="-1143000" eaLnBrk="0" hangingPunct="0">
              <a:spcBef>
                <a:spcPct val="50000"/>
              </a:spcBef>
              <a:buAutoNum type="arabicPeriod"/>
            </a:pP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Hábito crescimento</a:t>
            </a:r>
          </a:p>
          <a:p>
            <a:pPr marL="1143000" indent="-1143000" eaLnBrk="0" hangingPunct="0">
              <a:spcBef>
                <a:spcPct val="50000"/>
              </a:spcBef>
              <a:buAutoNum type="arabicPeriod"/>
            </a:pP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Juvenilidade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Mudanças</a:t>
            </a:r>
            <a:endParaRPr lang="pt-BR" sz="8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1000108"/>
            <a:ext cx="8915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Propriedade uso água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Flora e fauna nativas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Propriedade da terra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CNH Agricultura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1928794" y="8065"/>
          <a:ext cx="5292645" cy="6849935"/>
        </p:xfrm>
        <a:graphic>
          <a:graphicData uri="http://schemas.openxmlformats.org/presentationml/2006/ole">
            <p:oleObj spid="_x0000_s93186" name="Acrobat Document" r:id="rId3" imgW="5508000" imgH="71280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Mudanças</a:t>
            </a:r>
            <a:endParaRPr lang="pt-BR" sz="8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1000108"/>
            <a:ext cx="9144000" cy="529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Metas de produção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Metas preservação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Boas práticas agrícolas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pt-BR" sz="5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Segurança alimentar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Mudanças</a:t>
            </a:r>
            <a:endParaRPr lang="pt-BR" sz="8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1000108"/>
            <a:ext cx="89154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Água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Carbono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Alimentos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0_WFotos\Pulblic\RPD\116 adubação verde\Prep._convencional_cerrado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u="none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Agradecimentos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04800" y="1371600"/>
            <a:ext cx="8839200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pt-BR" sz="57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Agricultores</a:t>
            </a:r>
          </a:p>
          <a:p>
            <a:pPr>
              <a:buFontTx/>
              <a:buChar char="-"/>
              <a:defRPr/>
            </a:pPr>
            <a:r>
              <a:rPr lang="pt-BR" sz="57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</a:t>
            </a:r>
            <a:r>
              <a:rPr lang="pt-BR" sz="5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Febrapdp</a:t>
            </a:r>
            <a:r>
              <a:rPr lang="pt-BR" sz="57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,</a:t>
            </a:r>
            <a:r>
              <a:rPr lang="pt-BR" sz="57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APDC</a:t>
            </a:r>
            <a:endParaRPr lang="pt-BR" sz="5700" b="1" u="none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pt-BR" sz="5500" b="1" u="none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Embrapa</a:t>
            </a:r>
            <a:r>
              <a:rPr lang="pt-BR" sz="55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, F.Rio Verde</a:t>
            </a:r>
          </a:p>
          <a:p>
            <a:pPr>
              <a:buFontTx/>
              <a:buChar char="-"/>
              <a:defRPr/>
            </a:pPr>
            <a:r>
              <a:rPr lang="pt-BR" sz="57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Universidades</a:t>
            </a:r>
            <a:endParaRPr lang="pt-BR" sz="5700" b="1" u="none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pt-BR" sz="5700" b="1" u="none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</a:t>
            </a:r>
            <a:r>
              <a:rPr lang="pt-BR" sz="57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Cooplantio</a:t>
            </a:r>
            <a:endParaRPr lang="pt-BR" sz="5700" b="1" u="none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endParaRPr lang="pt-BR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73732" name="Picture 4" descr="Cópia de DSC026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9973" name="Rectangle 5"/>
          <p:cNvSpPr>
            <a:spLocks noChangeArrowheads="1"/>
          </p:cNvSpPr>
          <p:nvPr/>
        </p:nvSpPr>
        <p:spPr bwMode="auto">
          <a:xfrm>
            <a:off x="0" y="76200"/>
            <a:ext cx="9144000" cy="199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2391" dir="1784693" algn="ctr" rotWithShape="0">
              <a:schemeClr val="tx1"/>
            </a:outerShdw>
          </a:effectLst>
        </p:spPr>
        <p:txBody>
          <a:bodyPr lIns="92075" tIns="46038" rIns="92075" bIns="46038"/>
          <a:lstStyle/>
          <a:p>
            <a:pPr marL="342900" indent="-3429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dirty="0" err="1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Evaporação</a:t>
            </a:r>
            <a:r>
              <a:rPr lang="es-ES" sz="4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 e </a:t>
            </a:r>
            <a:r>
              <a:rPr lang="es-ES" sz="4400" dirty="0" err="1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atividade</a:t>
            </a:r>
            <a:r>
              <a:rPr lang="es-ES" sz="4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 biológica</a:t>
            </a:r>
            <a:endParaRPr lang="es-ES" sz="1400" i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0_WFotos\Pulblic\RPD\116 adubação verde\Palha cerrado_milho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endParaRPr lang="pt-BR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74756" name="Picture 4" descr="Altai_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4757" name="Picture 5" descr="Altai_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0_WFotos\Pulblic\RPD\116 adubação verde\Palha cerrado_braquiária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0_WFotos\Pulblic\RPD\116 adubação verde\Nabo_semeadura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0_WFotos\Pulblic\RPD\116 adubação verde\Não-me-toque_10abr2010 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7009-34FB-48A9-8FED-1B5ADAEEAAE7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1314818" name="Picture 2" descr="D:\0_WFotos\0 0 www.dirceugassen.com\dirceugassen.com\Fotos Dirceu\Doenças\Soja\Caule\Doenças raízes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7009-34FB-48A9-8FED-1B5ADAEEAAE7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1285122" name="Picture 2" descr="D:\0_WFotos\0 0 www.dirceugassen.com\NOVOS\Prontas\Sta Rosa\Cópia de IMG_05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62788" y="2747092"/>
            <a:ext cx="2941211" cy="2205908"/>
          </a:xfrm>
          <a:prstGeom prst="rect">
            <a:avLst/>
          </a:prstGeom>
          <a:noFill/>
        </p:spPr>
      </p:pic>
      <p:pic>
        <p:nvPicPr>
          <p:cNvPr id="1285123" name="Picture 3" descr="D:\0_WFotos\0 0 www.dirceugassen.com\NOVOS\Prontas\Sta Rosa\Cópia de IMG_096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496" y="0"/>
            <a:ext cx="5143504" cy="6863915"/>
          </a:xfrm>
          <a:prstGeom prst="rect">
            <a:avLst/>
          </a:prstGeom>
          <a:noFill/>
        </p:spPr>
      </p:pic>
      <p:pic>
        <p:nvPicPr>
          <p:cNvPr id="10" name="Picture 2" descr="D:\0_WFotos\0 0 www.dirceugassen.com\NOVOS\Prontas\Sta Rosa\Cópia de IMG_101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" y="0"/>
            <a:ext cx="514453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7009-34FB-48A9-8FED-1B5ADAEEAAE7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3" name="Picture 8" descr="D:\0_WFotos\0 0 www.dirceugassen.com\NOVOS\Prontas\Sta Rosa\Cópia de IMG_10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3878" y="0"/>
            <a:ext cx="5143030" cy="6852438"/>
          </a:xfrm>
          <a:prstGeom prst="rect">
            <a:avLst/>
          </a:prstGeom>
          <a:noFill/>
        </p:spPr>
      </p:pic>
      <p:pic>
        <p:nvPicPr>
          <p:cNvPr id="4" name="Picture 7" descr="D:\0_WFotos\0 0 www.dirceugassen.com\NOVOS\Prontas\Sta Rosa\Cópia de IMG_10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5"/>
            <a:ext cx="5143504" cy="6858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0_WFotos\Pulblic\RPD\116 adubação verde\Nabo_soja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0"/>
            <a:ext cx="6143636" cy="689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52462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7009-34FB-48A9-8FED-1B5ADAEEAAE7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3" name="Picture 3" descr="D:\0_WFotos\0 0 www.dirceugassen.com\dirceugassen.com\Fotos Dirceu\Colheita\Picador de palha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D:\0_WFotos\0 0 www.dirceugassen.com\NOVOS\Prontas\Nova pasta\Palha_distribuição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Distribuição de palha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7009-34FB-48A9-8FED-1B5ADAEEAAE7}" type="slidenum">
              <a:rPr lang="pt-BR" smtClean="0"/>
              <a:pPr/>
              <a:t>32</a:t>
            </a:fld>
            <a:endParaRPr lang="pt-BR"/>
          </a:p>
        </p:txBody>
      </p:sp>
      <p:pic>
        <p:nvPicPr>
          <p:cNvPr id="3" name="Picture 5" descr="D:\0_WFotos\0 0 www.dirceugassen.com\dirceugassen.com\Fotos Dirceu\Colheita\Distribuição palha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0" indent="-1143000" algn="ctr"/>
            <a:r>
              <a:rPr lang="en-US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Palha</a:t>
            </a: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: 2 t/ha?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7009-34FB-48A9-8FED-1B5ADAEEAAE7}" type="slidenum">
              <a:rPr lang="pt-BR" smtClean="0"/>
              <a:pPr/>
              <a:t>33</a:t>
            </a:fld>
            <a:endParaRPr lang="pt-BR"/>
          </a:p>
        </p:txBody>
      </p:sp>
      <p:pic>
        <p:nvPicPr>
          <p:cNvPr id="3" name="Picture 4" descr="D:\0_WFotos\0 0 www.dirceugassen.com\dirceugassen.com\Fotos Dirceu\Colheita\Distribuição palha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0" indent="-1143000" algn="ctr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 t/ha: 10 % NPK…</a:t>
            </a:r>
          </a:p>
          <a:p>
            <a:pPr marL="1143000" indent="-1143000" algn="ctr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200 kg de </a:t>
            </a:r>
            <a:r>
              <a:rPr lang="en-US" sz="6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fertilizantes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FEC98-17FE-4142-A258-E3436595B811}" type="slidenum">
              <a:rPr lang="pt-BR" smtClean="0"/>
              <a:pPr>
                <a:defRPr/>
              </a:pPr>
              <a:t>34</a:t>
            </a:fld>
            <a:endParaRPr lang="pt-BR" smtClean="0"/>
          </a:p>
        </p:txBody>
      </p:sp>
      <p:pic>
        <p:nvPicPr>
          <p:cNvPr id="54275" name="Picture 2" descr="BEBusanello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rgbClr val="0B0101"/>
                  </a:glow>
                </a:effectLst>
                <a:latin typeface="Comic Sans MS" pitchFamily="66" charset="0"/>
              </a:rPr>
              <a:t>Onde está o problema?</a:t>
            </a:r>
            <a:endParaRPr lang="pt-BR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63500">
                  <a:srgbClr val="0B0101"/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42" name="Rectangle 2"/>
          <p:cNvSpPr>
            <a:spLocks noChangeArrowheads="1"/>
          </p:cNvSpPr>
          <p:nvPr/>
        </p:nvSpPr>
        <p:spPr bwMode="auto">
          <a:xfrm>
            <a:off x="0" y="0"/>
            <a:ext cx="9144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4727" dir="842175" algn="ctr" rotWithShape="0">
              <a:schemeClr val="tx1"/>
            </a:outerShdw>
          </a:effectLst>
        </p:spPr>
        <p:txBody>
          <a:bodyPr lIns="92075" tIns="46038" rIns="92075" bIns="46038" anchor="b"/>
          <a:lstStyle/>
          <a:p>
            <a:pPr algn="ctr" eaLnBrk="0" fontAlgn="auto" hangingPunct="0">
              <a:lnSpc>
                <a:spcPct val="145000"/>
              </a:lnSpc>
              <a:spcAft>
                <a:spcPts val="0"/>
              </a:spcAft>
              <a:defRPr/>
            </a:pPr>
            <a:endParaRPr kumimoji="1" lang="es-ES" sz="7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9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Compactação</a:t>
            </a:r>
            <a:r>
              <a:rPr kumimoji="1" lang="es-ES" sz="9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 solos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DSC0463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6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Compactação</a:t>
            </a:r>
            <a:endParaRPr kumimoji="1" lang="es-ES" sz="66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D:\0_WFotos\0 0 www.dirceugassen.com\NOVOS\Prontas\Nova pasta\Compactação_colheita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Tráfego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pesado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 descr="D:\0_WFotos\0 0 www.dirceugassen.com\NOVOS\Prontas\Nova pasta\Compactação_colheita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Tráfego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pesado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D:\0_WFotos\000 Ukraine 2009\Select 15\Cópia de DSC00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Torronista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kumimoji="1" lang="es-ES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kumimoji="1" lang="es-ES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fazer</a:t>
            </a:r>
            <a:r>
              <a:rPr kumimoji="1" lang="es-ES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kumimoji="1" lang="es-ES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torrões</a:t>
            </a:r>
            <a:r>
              <a:rPr kumimoji="1" lang="es-ES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kumimoji="1" lang="es-ES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Alexandro</a:t>
            </a:r>
            <a:r>
              <a:rPr kumimoji="1" lang="es-ES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Tapia)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Processos produção grãos</a:t>
            </a:r>
            <a:endParaRPr lang="pt-BR" sz="54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4800" y="857232"/>
            <a:ext cx="8839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Fertilidade do solo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Manejo plantas daninhas</a:t>
            </a:r>
            <a:endParaRPr lang="pt-BR" sz="4000" b="1" u="none" dirty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Escolha cultivares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Semeadura</a:t>
            </a:r>
          </a:p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Manejo de água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Compactação</a:t>
            </a:r>
          </a:p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Manejo pragas doenças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Colheita</a:t>
            </a:r>
          </a:p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Armazenagem</a:t>
            </a:r>
            <a:endParaRPr lang="pt-BR" sz="4000" b="1" u="none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86182" y="2721114"/>
            <a:ext cx="471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Plantio direto</a:t>
            </a:r>
            <a:endParaRPr lang="pt-BR" sz="4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15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1" descr="D:\0_WFotos\000 Ukraine 2009\Select 15\Cópia de DSC0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Fazer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torrões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,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torronista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4" name="Picture 2" descr="D:\0_WFotos\000 Ukraine 2009\Select 15\Cópia de DSC00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Desmancha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torrões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2" descr="D:\0_WFotos\000 Ukraine 2009\Select 15\Cópia de DSC00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Compactação</a:t>
            </a:r>
            <a:r>
              <a:rPr kumimoji="1" lang="es-ES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kumimoji="1" lang="es-E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desestruturação</a:t>
            </a:r>
            <a:endParaRPr kumimoji="1" lang="es-ES" sz="44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5" descr="D:\0_WFotos\000 Ukraine 2009\Select 15\Cópia de DSC00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Compactação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, 10 cm 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4" descr="D:\0_WFotos\000 Ukraine 2009\Select 15\Cópia de DSC00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Pé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-de-arado e grade – 10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ítulo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74755" name="Espaço Reservado para Gráfico 2"/>
          <p:cNvSpPr>
            <a:spLocks noGrp="1"/>
          </p:cNvSpPr>
          <p:nvPr>
            <p:ph type="chart" idx="1"/>
          </p:nvPr>
        </p:nvSpPr>
        <p:spPr bwMode="auto">
          <a:noFill/>
          <a:ln>
            <a:miter lim="800000"/>
            <a:headEnd/>
            <a:tailEnd/>
          </a:ln>
        </p:spPr>
      </p:sp>
      <p:pic>
        <p:nvPicPr>
          <p:cNvPr id="74756" name="Picture 10" descr="C:\0_WFotos\0 0 www.dirceugassen.com\dirceugassen.com\Fotos Dirceu\Impacto ambiente\Erosao\Erosao_France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286116" y="4214818"/>
            <a:ext cx="314327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sym typeface="Wingdings 3"/>
              </a:rPr>
              <a:t>}</a:t>
            </a:r>
            <a:r>
              <a:rPr lang="en-US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sym typeface="Wingdings 3"/>
              </a:rPr>
              <a:t> 8 cm</a:t>
            </a:r>
            <a:endParaRPr lang="pt-BR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0"/>
            <a:ext cx="74295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France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5" descr="D:\0_WFotos\000 Ukraine 2009\Select 15\Cópia de DSC00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Pé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-de-arado e grade – 10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C:\0_WFotos\0 0 www.dirceugassen.com\NOVOS\Prontas\Rolo compactad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-32" y="5857892"/>
            <a:ext cx="635798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sym typeface="Wingdings 3"/>
              </a:rPr>
              <a:t>Anti </a:t>
            </a:r>
            <a:r>
              <a:rPr lang="en-US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sym typeface="Wingdings 3"/>
              </a:rPr>
              <a:t>terronista</a:t>
            </a:r>
            <a:endParaRPr lang="pt-BR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Anti-</a:t>
            </a: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torronista</a:t>
            </a:r>
            <a:endParaRPr kumimoji="1" lang="es-ES" sz="48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Cópia de DSC027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Pé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-de-arado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C:\0_WFotos\0 0 www.dirceugassen.com\dirceugassen.com\Fotos Dirceu\Solos\Solo_perfil_Australia_25fev200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Pé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-de-arado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Plantio Direto</a:t>
            </a:r>
            <a:endParaRPr lang="pt-BR" sz="8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2844" y="1785926"/>
            <a:ext cx="8915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Sistema de produção</a:t>
            </a:r>
          </a:p>
          <a:p>
            <a:pPr algn="ctr"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X</a:t>
            </a:r>
          </a:p>
          <a:p>
            <a:pPr algn="ctr">
              <a:defRPr/>
            </a:pPr>
            <a:r>
              <a:rPr lang="pt-BR" sz="6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Prática de semeadura</a:t>
            </a:r>
            <a:endParaRPr lang="pt-BR" sz="6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0_WFotos\0 0 www.dirceugassen.com\dirceugassen.com\Fotos Dirceu\Solos\Solo_Australia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to 6"/>
          <p:cNvCxnSpPr/>
          <p:nvPr/>
        </p:nvCxnSpPr>
        <p:spPr>
          <a:xfrm rot="5400000">
            <a:off x="999332" y="3429794"/>
            <a:ext cx="6858000" cy="158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0" y="6027003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Plantio direto		Arado e grade</a:t>
            </a:r>
            <a:endParaRPr lang="pt-BR" sz="11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3" descr="D:\0_WFotos\000 Ukraine 2009\Select 15\Cópia de DSC00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Tráfego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pesado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0_WFotos\0 0 www.dirceugassen.com\dirceugassen.com\Fotos Dirceu\Maquinas\Amassamento\Compactação roda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Tráfego</a:t>
            </a:r>
            <a:r>
              <a:rPr kumimoji="1" lang="es-E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pesado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0290" name="Picture 2" descr="D:\0_WFotos\0 0 www.dirceugassen.com\dirceugassen.com\Fotos Dirceu\Maquinas\Amassamento\Infiltração água roda colhedora_0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06148" cy="5929330"/>
          </a:xfrm>
          <a:prstGeom prst="rect">
            <a:avLst/>
          </a:prstGeom>
          <a:noFill/>
        </p:spPr>
      </p:pic>
      <p:cxnSp>
        <p:nvCxnSpPr>
          <p:cNvPr id="4" name="Conector de seta reta 3"/>
          <p:cNvCxnSpPr/>
          <p:nvPr/>
        </p:nvCxnSpPr>
        <p:spPr>
          <a:xfrm rot="5400000">
            <a:off x="5357818" y="3786190"/>
            <a:ext cx="2286016" cy="158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/>
          <p:nvPr/>
        </p:nvCxnSpPr>
        <p:spPr>
          <a:xfrm rot="5400000">
            <a:off x="2358216" y="3285330"/>
            <a:ext cx="428628" cy="158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214546" y="3571876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  <a:latin typeface="Comic Sans MS" pitchFamily="66" charset="0"/>
              </a:rPr>
              <a:t>2 cm</a:t>
            </a:r>
            <a:endParaRPr lang="pt-BR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000760" y="514351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Comic Sans MS" pitchFamily="66" charset="0"/>
              </a:rPr>
              <a:t>16 cm</a:t>
            </a:r>
            <a:endParaRPr lang="pt-BR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6140255"/>
            <a:ext cx="4643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FF00"/>
                </a:solidFill>
                <a:latin typeface="Comic Sans MS" pitchFamily="66" charset="0"/>
              </a:rPr>
              <a:t>Roda da colhedora</a:t>
            </a:r>
            <a:endParaRPr lang="pt-BR" sz="3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572000" y="6143644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omic Sans MS" pitchFamily="66" charset="0"/>
              </a:rPr>
              <a:t>Solo normal</a:t>
            </a:r>
            <a:endParaRPr lang="pt-BR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32" y="-24"/>
            <a:ext cx="914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Infiltração de 15 mm de água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4763" y="3340002"/>
            <a:ext cx="3891464" cy="517623"/>
          </a:xfrm>
          <a:custGeom>
            <a:avLst/>
            <a:gdLst>
              <a:gd name="connsiteX0" fmla="*/ 0 w 3891464"/>
              <a:gd name="connsiteY0" fmla="*/ 84236 h 517623"/>
              <a:gd name="connsiteX1" fmla="*/ 14287 w 3891464"/>
              <a:gd name="connsiteY1" fmla="*/ 65186 h 517623"/>
              <a:gd name="connsiteX2" fmla="*/ 57150 w 3891464"/>
              <a:gd name="connsiteY2" fmla="*/ 31848 h 517623"/>
              <a:gd name="connsiteX3" fmla="*/ 276225 w 3891464"/>
              <a:gd name="connsiteY3" fmla="*/ 36611 h 517623"/>
              <a:gd name="connsiteX4" fmla="*/ 304800 w 3891464"/>
              <a:gd name="connsiteY4" fmla="*/ 41373 h 517623"/>
              <a:gd name="connsiteX5" fmla="*/ 476250 w 3891464"/>
              <a:gd name="connsiteY5" fmla="*/ 46136 h 517623"/>
              <a:gd name="connsiteX6" fmla="*/ 609600 w 3891464"/>
              <a:gd name="connsiteY6" fmla="*/ 50898 h 517623"/>
              <a:gd name="connsiteX7" fmla="*/ 633412 w 3891464"/>
              <a:gd name="connsiteY7" fmla="*/ 55661 h 517623"/>
              <a:gd name="connsiteX8" fmla="*/ 661987 w 3891464"/>
              <a:gd name="connsiteY8" fmla="*/ 65186 h 517623"/>
              <a:gd name="connsiteX9" fmla="*/ 709612 w 3891464"/>
              <a:gd name="connsiteY9" fmla="*/ 74711 h 517623"/>
              <a:gd name="connsiteX10" fmla="*/ 728662 w 3891464"/>
              <a:gd name="connsiteY10" fmla="*/ 84236 h 517623"/>
              <a:gd name="connsiteX11" fmla="*/ 762000 w 3891464"/>
              <a:gd name="connsiteY11" fmla="*/ 93761 h 517623"/>
              <a:gd name="connsiteX12" fmla="*/ 776287 w 3891464"/>
              <a:gd name="connsiteY12" fmla="*/ 98523 h 517623"/>
              <a:gd name="connsiteX13" fmla="*/ 800100 w 3891464"/>
              <a:gd name="connsiteY13" fmla="*/ 103286 h 517623"/>
              <a:gd name="connsiteX14" fmla="*/ 852487 w 3891464"/>
              <a:gd name="connsiteY14" fmla="*/ 117573 h 517623"/>
              <a:gd name="connsiteX15" fmla="*/ 866775 w 3891464"/>
              <a:gd name="connsiteY15" fmla="*/ 127098 h 517623"/>
              <a:gd name="connsiteX16" fmla="*/ 1042987 w 3891464"/>
              <a:gd name="connsiteY16" fmla="*/ 108048 h 517623"/>
              <a:gd name="connsiteX17" fmla="*/ 1057275 w 3891464"/>
              <a:gd name="connsiteY17" fmla="*/ 98523 h 517623"/>
              <a:gd name="connsiteX18" fmla="*/ 1076325 w 3891464"/>
              <a:gd name="connsiteY18" fmla="*/ 74711 h 517623"/>
              <a:gd name="connsiteX19" fmla="*/ 1085850 w 3891464"/>
              <a:gd name="connsiteY19" fmla="*/ 55661 h 517623"/>
              <a:gd name="connsiteX20" fmla="*/ 1114425 w 3891464"/>
              <a:gd name="connsiteY20" fmla="*/ 36611 h 517623"/>
              <a:gd name="connsiteX21" fmla="*/ 1128712 w 3891464"/>
              <a:gd name="connsiteY21" fmla="*/ 27086 h 517623"/>
              <a:gd name="connsiteX22" fmla="*/ 1195387 w 3891464"/>
              <a:gd name="connsiteY22" fmla="*/ 31848 h 517623"/>
              <a:gd name="connsiteX23" fmla="*/ 1209675 w 3891464"/>
              <a:gd name="connsiteY23" fmla="*/ 36611 h 517623"/>
              <a:gd name="connsiteX24" fmla="*/ 1238250 w 3891464"/>
              <a:gd name="connsiteY24" fmla="*/ 55661 h 517623"/>
              <a:gd name="connsiteX25" fmla="*/ 1333500 w 3891464"/>
              <a:gd name="connsiteY25" fmla="*/ 60423 h 517623"/>
              <a:gd name="connsiteX26" fmla="*/ 1338262 w 3891464"/>
              <a:gd name="connsiteY26" fmla="*/ 74711 h 517623"/>
              <a:gd name="connsiteX27" fmla="*/ 1352550 w 3891464"/>
              <a:gd name="connsiteY27" fmla="*/ 84236 h 517623"/>
              <a:gd name="connsiteX28" fmla="*/ 1376362 w 3891464"/>
              <a:gd name="connsiteY28" fmla="*/ 112811 h 517623"/>
              <a:gd name="connsiteX29" fmla="*/ 1381125 w 3891464"/>
              <a:gd name="connsiteY29" fmla="*/ 127098 h 517623"/>
              <a:gd name="connsiteX30" fmla="*/ 1390650 w 3891464"/>
              <a:gd name="connsiteY30" fmla="*/ 141386 h 517623"/>
              <a:gd name="connsiteX31" fmla="*/ 1419225 w 3891464"/>
              <a:gd name="connsiteY31" fmla="*/ 189011 h 517623"/>
              <a:gd name="connsiteX32" fmla="*/ 1433512 w 3891464"/>
              <a:gd name="connsiteY32" fmla="*/ 203298 h 517623"/>
              <a:gd name="connsiteX33" fmla="*/ 1447800 w 3891464"/>
              <a:gd name="connsiteY33" fmla="*/ 231873 h 517623"/>
              <a:gd name="connsiteX34" fmla="*/ 1462087 w 3891464"/>
              <a:gd name="connsiteY34" fmla="*/ 246161 h 517623"/>
              <a:gd name="connsiteX35" fmla="*/ 1500187 w 3891464"/>
              <a:gd name="connsiteY35" fmla="*/ 279498 h 517623"/>
              <a:gd name="connsiteX36" fmla="*/ 1514475 w 3891464"/>
              <a:gd name="connsiteY36" fmla="*/ 284261 h 517623"/>
              <a:gd name="connsiteX37" fmla="*/ 1557337 w 3891464"/>
              <a:gd name="connsiteY37" fmla="*/ 289023 h 517623"/>
              <a:gd name="connsiteX38" fmla="*/ 1585912 w 3891464"/>
              <a:gd name="connsiteY38" fmla="*/ 303311 h 517623"/>
              <a:gd name="connsiteX39" fmla="*/ 1595437 w 3891464"/>
              <a:gd name="connsiteY39" fmla="*/ 317598 h 517623"/>
              <a:gd name="connsiteX40" fmla="*/ 1638300 w 3891464"/>
              <a:gd name="connsiteY40" fmla="*/ 346173 h 517623"/>
              <a:gd name="connsiteX41" fmla="*/ 1652587 w 3891464"/>
              <a:gd name="connsiteY41" fmla="*/ 355698 h 517623"/>
              <a:gd name="connsiteX42" fmla="*/ 1681162 w 3891464"/>
              <a:gd name="connsiteY42" fmla="*/ 365223 h 517623"/>
              <a:gd name="connsiteX43" fmla="*/ 1757362 w 3891464"/>
              <a:gd name="connsiteY43" fmla="*/ 336648 h 517623"/>
              <a:gd name="connsiteX44" fmla="*/ 1762125 w 3891464"/>
              <a:gd name="connsiteY44" fmla="*/ 322361 h 517623"/>
              <a:gd name="connsiteX45" fmla="*/ 1752600 w 3891464"/>
              <a:gd name="connsiteY45" fmla="*/ 308073 h 517623"/>
              <a:gd name="connsiteX46" fmla="*/ 1757362 w 3891464"/>
              <a:gd name="connsiteY46" fmla="*/ 231873 h 517623"/>
              <a:gd name="connsiteX47" fmla="*/ 1762125 w 3891464"/>
              <a:gd name="connsiteY47" fmla="*/ 212823 h 517623"/>
              <a:gd name="connsiteX48" fmla="*/ 1909762 w 3891464"/>
              <a:gd name="connsiteY48" fmla="*/ 184248 h 517623"/>
              <a:gd name="connsiteX49" fmla="*/ 1947862 w 3891464"/>
              <a:gd name="connsiteY49" fmla="*/ 174723 h 517623"/>
              <a:gd name="connsiteX50" fmla="*/ 1962150 w 3891464"/>
              <a:gd name="connsiteY50" fmla="*/ 165198 h 517623"/>
              <a:gd name="connsiteX51" fmla="*/ 2043112 w 3891464"/>
              <a:gd name="connsiteY51" fmla="*/ 155673 h 517623"/>
              <a:gd name="connsiteX52" fmla="*/ 2052637 w 3891464"/>
              <a:gd name="connsiteY52" fmla="*/ 136623 h 517623"/>
              <a:gd name="connsiteX53" fmla="*/ 2062162 w 3891464"/>
              <a:gd name="connsiteY53" fmla="*/ 122336 h 517623"/>
              <a:gd name="connsiteX54" fmla="*/ 2076450 w 3891464"/>
              <a:gd name="connsiteY54" fmla="*/ 93761 h 517623"/>
              <a:gd name="connsiteX55" fmla="*/ 2105025 w 3891464"/>
              <a:gd name="connsiteY55" fmla="*/ 74711 h 517623"/>
              <a:gd name="connsiteX56" fmla="*/ 2243137 w 3891464"/>
              <a:gd name="connsiteY56" fmla="*/ 79473 h 517623"/>
              <a:gd name="connsiteX57" fmla="*/ 2271712 w 3891464"/>
              <a:gd name="connsiteY57" fmla="*/ 88998 h 517623"/>
              <a:gd name="connsiteX58" fmla="*/ 2286000 w 3891464"/>
              <a:gd name="connsiteY58" fmla="*/ 93761 h 517623"/>
              <a:gd name="connsiteX59" fmla="*/ 2309812 w 3891464"/>
              <a:gd name="connsiteY59" fmla="*/ 122336 h 517623"/>
              <a:gd name="connsiteX60" fmla="*/ 2333625 w 3891464"/>
              <a:gd name="connsiteY60" fmla="*/ 150911 h 517623"/>
              <a:gd name="connsiteX61" fmla="*/ 2347912 w 3891464"/>
              <a:gd name="connsiteY61" fmla="*/ 155673 h 517623"/>
              <a:gd name="connsiteX62" fmla="*/ 2381250 w 3891464"/>
              <a:gd name="connsiteY62" fmla="*/ 165198 h 517623"/>
              <a:gd name="connsiteX63" fmla="*/ 2395537 w 3891464"/>
              <a:gd name="connsiteY63" fmla="*/ 174723 h 517623"/>
              <a:gd name="connsiteX64" fmla="*/ 2462212 w 3891464"/>
              <a:gd name="connsiteY64" fmla="*/ 184248 h 517623"/>
              <a:gd name="connsiteX65" fmla="*/ 2519362 w 3891464"/>
              <a:gd name="connsiteY65" fmla="*/ 212823 h 517623"/>
              <a:gd name="connsiteX66" fmla="*/ 2600325 w 3891464"/>
              <a:gd name="connsiteY66" fmla="*/ 217586 h 517623"/>
              <a:gd name="connsiteX67" fmla="*/ 2767012 w 3891464"/>
              <a:gd name="connsiteY67" fmla="*/ 212823 h 517623"/>
              <a:gd name="connsiteX68" fmla="*/ 2776537 w 3891464"/>
              <a:gd name="connsiteY68" fmla="*/ 198536 h 517623"/>
              <a:gd name="connsiteX69" fmla="*/ 2786062 w 3891464"/>
              <a:gd name="connsiteY69" fmla="*/ 179486 h 517623"/>
              <a:gd name="connsiteX70" fmla="*/ 2805112 w 3891464"/>
              <a:gd name="connsiteY70" fmla="*/ 169961 h 517623"/>
              <a:gd name="connsiteX71" fmla="*/ 2814637 w 3891464"/>
              <a:gd name="connsiteY71" fmla="*/ 155673 h 517623"/>
              <a:gd name="connsiteX72" fmla="*/ 2828925 w 3891464"/>
              <a:gd name="connsiteY72" fmla="*/ 146148 h 517623"/>
              <a:gd name="connsiteX73" fmla="*/ 2833687 w 3891464"/>
              <a:gd name="connsiteY73" fmla="*/ 131861 h 517623"/>
              <a:gd name="connsiteX74" fmla="*/ 2862262 w 3891464"/>
              <a:gd name="connsiteY74" fmla="*/ 112811 h 517623"/>
              <a:gd name="connsiteX75" fmla="*/ 2995612 w 3891464"/>
              <a:gd name="connsiteY75" fmla="*/ 93761 h 517623"/>
              <a:gd name="connsiteX76" fmla="*/ 3090862 w 3891464"/>
              <a:gd name="connsiteY76" fmla="*/ 74711 h 517623"/>
              <a:gd name="connsiteX77" fmla="*/ 3119437 w 3891464"/>
              <a:gd name="connsiteY77" fmla="*/ 55661 h 517623"/>
              <a:gd name="connsiteX78" fmla="*/ 3133725 w 3891464"/>
              <a:gd name="connsiteY78" fmla="*/ 46136 h 517623"/>
              <a:gd name="connsiteX79" fmla="*/ 3205162 w 3891464"/>
              <a:gd name="connsiteY79" fmla="*/ 27086 h 517623"/>
              <a:gd name="connsiteX80" fmla="*/ 3352800 w 3891464"/>
              <a:gd name="connsiteY80" fmla="*/ 8036 h 517623"/>
              <a:gd name="connsiteX81" fmla="*/ 3452812 w 3891464"/>
              <a:gd name="connsiteY81" fmla="*/ 17561 h 517623"/>
              <a:gd name="connsiteX82" fmla="*/ 3481387 w 3891464"/>
              <a:gd name="connsiteY82" fmla="*/ 31848 h 517623"/>
              <a:gd name="connsiteX83" fmla="*/ 3490912 w 3891464"/>
              <a:gd name="connsiteY83" fmla="*/ 46136 h 517623"/>
              <a:gd name="connsiteX84" fmla="*/ 3495675 w 3891464"/>
              <a:gd name="connsiteY84" fmla="*/ 69948 h 517623"/>
              <a:gd name="connsiteX85" fmla="*/ 3524250 w 3891464"/>
              <a:gd name="connsiteY85" fmla="*/ 88998 h 517623"/>
              <a:gd name="connsiteX86" fmla="*/ 3552825 w 3891464"/>
              <a:gd name="connsiteY86" fmla="*/ 112811 h 517623"/>
              <a:gd name="connsiteX87" fmla="*/ 3567112 w 3891464"/>
              <a:gd name="connsiteY87" fmla="*/ 122336 h 517623"/>
              <a:gd name="connsiteX88" fmla="*/ 3686175 w 3891464"/>
              <a:gd name="connsiteY88" fmla="*/ 127098 h 517623"/>
              <a:gd name="connsiteX89" fmla="*/ 3733800 w 3891464"/>
              <a:gd name="connsiteY89" fmla="*/ 141386 h 517623"/>
              <a:gd name="connsiteX90" fmla="*/ 3748087 w 3891464"/>
              <a:gd name="connsiteY90" fmla="*/ 146148 h 517623"/>
              <a:gd name="connsiteX91" fmla="*/ 3762375 w 3891464"/>
              <a:gd name="connsiteY91" fmla="*/ 160436 h 517623"/>
              <a:gd name="connsiteX92" fmla="*/ 3781425 w 3891464"/>
              <a:gd name="connsiteY92" fmla="*/ 189011 h 517623"/>
              <a:gd name="connsiteX93" fmla="*/ 3795712 w 3891464"/>
              <a:gd name="connsiteY93" fmla="*/ 198536 h 517623"/>
              <a:gd name="connsiteX94" fmla="*/ 3805237 w 3891464"/>
              <a:gd name="connsiteY94" fmla="*/ 212823 h 517623"/>
              <a:gd name="connsiteX95" fmla="*/ 3819525 w 3891464"/>
              <a:gd name="connsiteY95" fmla="*/ 217586 h 517623"/>
              <a:gd name="connsiteX96" fmla="*/ 3838575 w 3891464"/>
              <a:gd name="connsiteY96" fmla="*/ 246161 h 517623"/>
              <a:gd name="connsiteX97" fmla="*/ 3848100 w 3891464"/>
              <a:gd name="connsiteY97" fmla="*/ 274736 h 517623"/>
              <a:gd name="connsiteX98" fmla="*/ 3852862 w 3891464"/>
              <a:gd name="connsiteY98" fmla="*/ 289023 h 517623"/>
              <a:gd name="connsiteX99" fmla="*/ 3857625 w 3891464"/>
              <a:gd name="connsiteY99" fmla="*/ 336648 h 517623"/>
              <a:gd name="connsiteX100" fmla="*/ 3862387 w 3891464"/>
              <a:gd name="connsiteY100" fmla="*/ 350936 h 517623"/>
              <a:gd name="connsiteX101" fmla="*/ 3871912 w 3891464"/>
              <a:gd name="connsiteY101" fmla="*/ 455711 h 517623"/>
              <a:gd name="connsiteX102" fmla="*/ 3886200 w 3891464"/>
              <a:gd name="connsiteY102" fmla="*/ 498573 h 517623"/>
              <a:gd name="connsiteX103" fmla="*/ 3890962 w 3891464"/>
              <a:gd name="connsiteY103" fmla="*/ 517623 h 51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891464" h="517623">
                <a:moveTo>
                  <a:pt x="0" y="84236"/>
                </a:moveTo>
                <a:cubicBezTo>
                  <a:pt x="4762" y="77886"/>
                  <a:pt x="8436" y="70550"/>
                  <a:pt x="14287" y="65186"/>
                </a:cubicBezTo>
                <a:cubicBezTo>
                  <a:pt x="27630" y="52955"/>
                  <a:pt x="57150" y="31848"/>
                  <a:pt x="57150" y="31848"/>
                </a:cubicBezTo>
                <a:lnTo>
                  <a:pt x="276225" y="36611"/>
                </a:lnTo>
                <a:cubicBezTo>
                  <a:pt x="285874" y="36982"/>
                  <a:pt x="295155" y="40914"/>
                  <a:pt x="304800" y="41373"/>
                </a:cubicBezTo>
                <a:cubicBezTo>
                  <a:pt x="361907" y="44092"/>
                  <a:pt x="419106" y="44350"/>
                  <a:pt x="476250" y="46136"/>
                </a:cubicBezTo>
                <a:lnTo>
                  <a:pt x="609600" y="50898"/>
                </a:lnTo>
                <a:cubicBezTo>
                  <a:pt x="617537" y="52486"/>
                  <a:pt x="625603" y="53531"/>
                  <a:pt x="633412" y="55661"/>
                </a:cubicBezTo>
                <a:cubicBezTo>
                  <a:pt x="643098" y="58303"/>
                  <a:pt x="652142" y="63217"/>
                  <a:pt x="661987" y="65186"/>
                </a:cubicBezTo>
                <a:lnTo>
                  <a:pt x="709612" y="74711"/>
                </a:lnTo>
                <a:cubicBezTo>
                  <a:pt x="715962" y="77886"/>
                  <a:pt x="722136" y="81439"/>
                  <a:pt x="728662" y="84236"/>
                </a:cubicBezTo>
                <a:cubicBezTo>
                  <a:pt x="740073" y="89126"/>
                  <a:pt x="749927" y="90312"/>
                  <a:pt x="762000" y="93761"/>
                </a:cubicBezTo>
                <a:cubicBezTo>
                  <a:pt x="766827" y="95140"/>
                  <a:pt x="771417" y="97305"/>
                  <a:pt x="776287" y="98523"/>
                </a:cubicBezTo>
                <a:cubicBezTo>
                  <a:pt x="784140" y="100486"/>
                  <a:pt x="792212" y="101466"/>
                  <a:pt x="800100" y="103286"/>
                </a:cubicBezTo>
                <a:cubicBezTo>
                  <a:pt x="835013" y="111343"/>
                  <a:pt x="828870" y="109701"/>
                  <a:pt x="852487" y="117573"/>
                </a:cubicBezTo>
                <a:cubicBezTo>
                  <a:pt x="857250" y="120748"/>
                  <a:pt x="861051" y="127098"/>
                  <a:pt x="866775" y="127098"/>
                </a:cubicBezTo>
                <a:cubicBezTo>
                  <a:pt x="952628" y="127098"/>
                  <a:pt x="987599" y="139698"/>
                  <a:pt x="1042987" y="108048"/>
                </a:cubicBezTo>
                <a:cubicBezTo>
                  <a:pt x="1047957" y="105208"/>
                  <a:pt x="1052512" y="101698"/>
                  <a:pt x="1057275" y="98523"/>
                </a:cubicBezTo>
                <a:cubicBezTo>
                  <a:pt x="1068644" y="64412"/>
                  <a:pt x="1052390" y="103433"/>
                  <a:pt x="1076325" y="74711"/>
                </a:cubicBezTo>
                <a:cubicBezTo>
                  <a:pt x="1080870" y="69257"/>
                  <a:pt x="1080830" y="60681"/>
                  <a:pt x="1085850" y="55661"/>
                </a:cubicBezTo>
                <a:cubicBezTo>
                  <a:pt x="1093945" y="47566"/>
                  <a:pt x="1104900" y="42961"/>
                  <a:pt x="1114425" y="36611"/>
                </a:cubicBezTo>
                <a:lnTo>
                  <a:pt x="1128712" y="27086"/>
                </a:lnTo>
                <a:cubicBezTo>
                  <a:pt x="1150937" y="28673"/>
                  <a:pt x="1173258" y="29245"/>
                  <a:pt x="1195387" y="31848"/>
                </a:cubicBezTo>
                <a:cubicBezTo>
                  <a:pt x="1200373" y="32435"/>
                  <a:pt x="1205286" y="34173"/>
                  <a:pt x="1209675" y="36611"/>
                </a:cubicBezTo>
                <a:cubicBezTo>
                  <a:pt x="1219682" y="42170"/>
                  <a:pt x="1226817" y="55089"/>
                  <a:pt x="1238250" y="55661"/>
                </a:cubicBezTo>
                <a:lnTo>
                  <a:pt x="1333500" y="60423"/>
                </a:lnTo>
                <a:cubicBezTo>
                  <a:pt x="1335087" y="65186"/>
                  <a:pt x="1335126" y="70791"/>
                  <a:pt x="1338262" y="74711"/>
                </a:cubicBezTo>
                <a:cubicBezTo>
                  <a:pt x="1341838" y="79181"/>
                  <a:pt x="1348153" y="80572"/>
                  <a:pt x="1352550" y="84236"/>
                </a:cubicBezTo>
                <a:cubicBezTo>
                  <a:pt x="1361579" y="91760"/>
                  <a:pt x="1371010" y="102107"/>
                  <a:pt x="1376362" y="112811"/>
                </a:cubicBezTo>
                <a:cubicBezTo>
                  <a:pt x="1378607" y="117301"/>
                  <a:pt x="1378880" y="122608"/>
                  <a:pt x="1381125" y="127098"/>
                </a:cubicBezTo>
                <a:cubicBezTo>
                  <a:pt x="1383685" y="132218"/>
                  <a:pt x="1387810" y="136416"/>
                  <a:pt x="1390650" y="141386"/>
                </a:cubicBezTo>
                <a:cubicBezTo>
                  <a:pt x="1400671" y="158924"/>
                  <a:pt x="1403692" y="173478"/>
                  <a:pt x="1419225" y="189011"/>
                </a:cubicBezTo>
                <a:cubicBezTo>
                  <a:pt x="1423987" y="193773"/>
                  <a:pt x="1429200" y="198124"/>
                  <a:pt x="1433512" y="203298"/>
                </a:cubicBezTo>
                <a:cubicBezTo>
                  <a:pt x="1470978" y="248258"/>
                  <a:pt x="1419164" y="188919"/>
                  <a:pt x="1447800" y="231873"/>
                </a:cubicBezTo>
                <a:cubicBezTo>
                  <a:pt x="1451536" y="237477"/>
                  <a:pt x="1457775" y="240987"/>
                  <a:pt x="1462087" y="246161"/>
                </a:cubicBezTo>
                <a:cubicBezTo>
                  <a:pt x="1486889" y="275924"/>
                  <a:pt x="1448995" y="245370"/>
                  <a:pt x="1500187" y="279498"/>
                </a:cubicBezTo>
                <a:cubicBezTo>
                  <a:pt x="1504364" y="282283"/>
                  <a:pt x="1509523" y="283436"/>
                  <a:pt x="1514475" y="284261"/>
                </a:cubicBezTo>
                <a:cubicBezTo>
                  <a:pt x="1528655" y="286624"/>
                  <a:pt x="1543050" y="287436"/>
                  <a:pt x="1557337" y="289023"/>
                </a:cubicBezTo>
                <a:cubicBezTo>
                  <a:pt x="1568958" y="292897"/>
                  <a:pt x="1576680" y="294079"/>
                  <a:pt x="1585912" y="303311"/>
                </a:cubicBezTo>
                <a:cubicBezTo>
                  <a:pt x="1589959" y="307358"/>
                  <a:pt x="1591129" y="313829"/>
                  <a:pt x="1595437" y="317598"/>
                </a:cubicBezTo>
                <a:cubicBezTo>
                  <a:pt x="1595442" y="317603"/>
                  <a:pt x="1631153" y="341409"/>
                  <a:pt x="1638300" y="346173"/>
                </a:cubicBezTo>
                <a:cubicBezTo>
                  <a:pt x="1643062" y="349348"/>
                  <a:pt x="1647157" y="353888"/>
                  <a:pt x="1652587" y="355698"/>
                </a:cubicBezTo>
                <a:lnTo>
                  <a:pt x="1681162" y="365223"/>
                </a:lnTo>
                <a:cubicBezTo>
                  <a:pt x="1745453" y="356039"/>
                  <a:pt x="1740773" y="375353"/>
                  <a:pt x="1757362" y="336648"/>
                </a:cubicBezTo>
                <a:cubicBezTo>
                  <a:pt x="1759340" y="332034"/>
                  <a:pt x="1760537" y="327123"/>
                  <a:pt x="1762125" y="322361"/>
                </a:cubicBezTo>
                <a:cubicBezTo>
                  <a:pt x="1758950" y="317598"/>
                  <a:pt x="1752901" y="313789"/>
                  <a:pt x="1752600" y="308073"/>
                </a:cubicBezTo>
                <a:cubicBezTo>
                  <a:pt x="1751262" y="282659"/>
                  <a:pt x="1754830" y="257196"/>
                  <a:pt x="1757362" y="231873"/>
                </a:cubicBezTo>
                <a:cubicBezTo>
                  <a:pt x="1758013" y="225360"/>
                  <a:pt x="1757815" y="217749"/>
                  <a:pt x="1762125" y="212823"/>
                </a:cubicBezTo>
                <a:cubicBezTo>
                  <a:pt x="1796183" y="173900"/>
                  <a:pt x="1875433" y="186994"/>
                  <a:pt x="1909762" y="184248"/>
                </a:cubicBezTo>
                <a:cubicBezTo>
                  <a:pt x="1922462" y="181073"/>
                  <a:pt x="1935559" y="179197"/>
                  <a:pt x="1947862" y="174723"/>
                </a:cubicBezTo>
                <a:cubicBezTo>
                  <a:pt x="1953241" y="172767"/>
                  <a:pt x="1956537" y="166321"/>
                  <a:pt x="1962150" y="165198"/>
                </a:cubicBezTo>
                <a:cubicBezTo>
                  <a:pt x="1988796" y="159869"/>
                  <a:pt x="2016125" y="158848"/>
                  <a:pt x="2043112" y="155673"/>
                </a:cubicBezTo>
                <a:cubicBezTo>
                  <a:pt x="2046287" y="149323"/>
                  <a:pt x="2049115" y="142787"/>
                  <a:pt x="2052637" y="136623"/>
                </a:cubicBezTo>
                <a:cubicBezTo>
                  <a:pt x="2055477" y="131653"/>
                  <a:pt x="2059602" y="127455"/>
                  <a:pt x="2062162" y="122336"/>
                </a:cubicBezTo>
                <a:cubicBezTo>
                  <a:pt x="2068579" y="109502"/>
                  <a:pt x="2064318" y="104376"/>
                  <a:pt x="2076450" y="93761"/>
                </a:cubicBezTo>
                <a:cubicBezTo>
                  <a:pt x="2085065" y="86223"/>
                  <a:pt x="2105025" y="74711"/>
                  <a:pt x="2105025" y="74711"/>
                </a:cubicBezTo>
                <a:cubicBezTo>
                  <a:pt x="2151062" y="76298"/>
                  <a:pt x="2197241" y="75539"/>
                  <a:pt x="2243137" y="79473"/>
                </a:cubicBezTo>
                <a:cubicBezTo>
                  <a:pt x="2253141" y="80330"/>
                  <a:pt x="2262187" y="85823"/>
                  <a:pt x="2271712" y="88998"/>
                </a:cubicBezTo>
                <a:lnTo>
                  <a:pt x="2286000" y="93761"/>
                </a:lnTo>
                <a:cubicBezTo>
                  <a:pt x="2309649" y="129233"/>
                  <a:pt x="2279255" y="85667"/>
                  <a:pt x="2309812" y="122336"/>
                </a:cubicBezTo>
                <a:cubicBezTo>
                  <a:pt x="2320793" y="135513"/>
                  <a:pt x="2317973" y="140477"/>
                  <a:pt x="2333625" y="150911"/>
                </a:cubicBezTo>
                <a:cubicBezTo>
                  <a:pt x="2337802" y="153696"/>
                  <a:pt x="2343085" y="154294"/>
                  <a:pt x="2347912" y="155673"/>
                </a:cubicBezTo>
                <a:cubicBezTo>
                  <a:pt x="2389781" y="167636"/>
                  <a:pt x="2346986" y="153778"/>
                  <a:pt x="2381250" y="165198"/>
                </a:cubicBezTo>
                <a:cubicBezTo>
                  <a:pt x="2386012" y="168373"/>
                  <a:pt x="2390418" y="172163"/>
                  <a:pt x="2395537" y="174723"/>
                </a:cubicBezTo>
                <a:cubicBezTo>
                  <a:pt x="2413863" y="183886"/>
                  <a:pt x="2448822" y="183031"/>
                  <a:pt x="2462212" y="184248"/>
                </a:cubicBezTo>
                <a:cubicBezTo>
                  <a:pt x="2501647" y="197393"/>
                  <a:pt x="2482433" y="188204"/>
                  <a:pt x="2519362" y="212823"/>
                </a:cubicBezTo>
                <a:cubicBezTo>
                  <a:pt x="2541856" y="227819"/>
                  <a:pt x="2573337" y="215998"/>
                  <a:pt x="2600325" y="217586"/>
                </a:cubicBezTo>
                <a:cubicBezTo>
                  <a:pt x="2666574" y="227049"/>
                  <a:pt x="2666942" y="229501"/>
                  <a:pt x="2767012" y="212823"/>
                </a:cubicBezTo>
                <a:cubicBezTo>
                  <a:pt x="2772658" y="211882"/>
                  <a:pt x="2773697" y="203506"/>
                  <a:pt x="2776537" y="198536"/>
                </a:cubicBezTo>
                <a:cubicBezTo>
                  <a:pt x="2780059" y="192372"/>
                  <a:pt x="2781042" y="184506"/>
                  <a:pt x="2786062" y="179486"/>
                </a:cubicBezTo>
                <a:cubicBezTo>
                  <a:pt x="2791082" y="174466"/>
                  <a:pt x="2798762" y="173136"/>
                  <a:pt x="2805112" y="169961"/>
                </a:cubicBezTo>
                <a:cubicBezTo>
                  <a:pt x="2808287" y="165198"/>
                  <a:pt x="2810590" y="159720"/>
                  <a:pt x="2814637" y="155673"/>
                </a:cubicBezTo>
                <a:cubicBezTo>
                  <a:pt x="2818684" y="151626"/>
                  <a:pt x="2825349" y="150618"/>
                  <a:pt x="2828925" y="146148"/>
                </a:cubicBezTo>
                <a:cubicBezTo>
                  <a:pt x="2832061" y="142228"/>
                  <a:pt x="2830137" y="135411"/>
                  <a:pt x="2833687" y="131861"/>
                </a:cubicBezTo>
                <a:cubicBezTo>
                  <a:pt x="2841782" y="123766"/>
                  <a:pt x="2852737" y="119161"/>
                  <a:pt x="2862262" y="112811"/>
                </a:cubicBezTo>
                <a:cubicBezTo>
                  <a:pt x="2909676" y="81202"/>
                  <a:pt x="2870853" y="103742"/>
                  <a:pt x="2995612" y="93761"/>
                </a:cubicBezTo>
                <a:cubicBezTo>
                  <a:pt x="3002927" y="92431"/>
                  <a:pt x="3079715" y="79170"/>
                  <a:pt x="3090862" y="74711"/>
                </a:cubicBezTo>
                <a:cubicBezTo>
                  <a:pt x="3101491" y="70459"/>
                  <a:pt x="3109912" y="62011"/>
                  <a:pt x="3119437" y="55661"/>
                </a:cubicBezTo>
                <a:cubicBezTo>
                  <a:pt x="3124200" y="52486"/>
                  <a:pt x="3128410" y="48262"/>
                  <a:pt x="3133725" y="46136"/>
                </a:cubicBezTo>
                <a:cubicBezTo>
                  <a:pt x="3172568" y="30598"/>
                  <a:pt x="3149154" y="38288"/>
                  <a:pt x="3205162" y="27086"/>
                </a:cubicBezTo>
                <a:cubicBezTo>
                  <a:pt x="3259335" y="0"/>
                  <a:pt x="3237231" y="8036"/>
                  <a:pt x="3352800" y="8036"/>
                </a:cubicBezTo>
                <a:cubicBezTo>
                  <a:pt x="3386288" y="8036"/>
                  <a:pt x="3452812" y="17561"/>
                  <a:pt x="3452812" y="17561"/>
                </a:cubicBezTo>
                <a:cubicBezTo>
                  <a:pt x="3464433" y="21434"/>
                  <a:pt x="3472154" y="22615"/>
                  <a:pt x="3481387" y="31848"/>
                </a:cubicBezTo>
                <a:cubicBezTo>
                  <a:pt x="3485434" y="35896"/>
                  <a:pt x="3487737" y="41373"/>
                  <a:pt x="3490912" y="46136"/>
                </a:cubicBezTo>
                <a:cubicBezTo>
                  <a:pt x="3492500" y="54073"/>
                  <a:pt x="3492055" y="62708"/>
                  <a:pt x="3495675" y="69948"/>
                </a:cubicBezTo>
                <a:cubicBezTo>
                  <a:pt x="3502811" y="84219"/>
                  <a:pt x="3511549" y="84765"/>
                  <a:pt x="3524250" y="88998"/>
                </a:cubicBezTo>
                <a:cubicBezTo>
                  <a:pt x="3559721" y="112646"/>
                  <a:pt x="3516156" y="82253"/>
                  <a:pt x="3552825" y="112811"/>
                </a:cubicBezTo>
                <a:cubicBezTo>
                  <a:pt x="3557222" y="116475"/>
                  <a:pt x="3561421" y="121726"/>
                  <a:pt x="3567112" y="122336"/>
                </a:cubicBezTo>
                <a:cubicBezTo>
                  <a:pt x="3606605" y="126567"/>
                  <a:pt x="3646487" y="125511"/>
                  <a:pt x="3686175" y="127098"/>
                </a:cubicBezTo>
                <a:cubicBezTo>
                  <a:pt x="3714968" y="134297"/>
                  <a:pt x="3699012" y="129790"/>
                  <a:pt x="3733800" y="141386"/>
                </a:cubicBezTo>
                <a:lnTo>
                  <a:pt x="3748087" y="146148"/>
                </a:lnTo>
                <a:cubicBezTo>
                  <a:pt x="3752850" y="150911"/>
                  <a:pt x="3758240" y="155119"/>
                  <a:pt x="3762375" y="160436"/>
                </a:cubicBezTo>
                <a:cubicBezTo>
                  <a:pt x="3769403" y="169472"/>
                  <a:pt x="3771900" y="182661"/>
                  <a:pt x="3781425" y="189011"/>
                </a:cubicBezTo>
                <a:lnTo>
                  <a:pt x="3795712" y="198536"/>
                </a:lnTo>
                <a:cubicBezTo>
                  <a:pt x="3798887" y="203298"/>
                  <a:pt x="3800768" y="209247"/>
                  <a:pt x="3805237" y="212823"/>
                </a:cubicBezTo>
                <a:cubicBezTo>
                  <a:pt x="3809157" y="215959"/>
                  <a:pt x="3815975" y="214036"/>
                  <a:pt x="3819525" y="217586"/>
                </a:cubicBezTo>
                <a:cubicBezTo>
                  <a:pt x="3827620" y="225681"/>
                  <a:pt x="3838575" y="246161"/>
                  <a:pt x="3838575" y="246161"/>
                </a:cubicBezTo>
                <a:lnTo>
                  <a:pt x="3848100" y="274736"/>
                </a:lnTo>
                <a:lnTo>
                  <a:pt x="3852862" y="289023"/>
                </a:lnTo>
                <a:cubicBezTo>
                  <a:pt x="3854450" y="304898"/>
                  <a:pt x="3855199" y="320879"/>
                  <a:pt x="3857625" y="336648"/>
                </a:cubicBezTo>
                <a:cubicBezTo>
                  <a:pt x="3858388" y="341610"/>
                  <a:pt x="3861789" y="345952"/>
                  <a:pt x="3862387" y="350936"/>
                </a:cubicBezTo>
                <a:cubicBezTo>
                  <a:pt x="3866565" y="385755"/>
                  <a:pt x="3868737" y="420786"/>
                  <a:pt x="3871912" y="455711"/>
                </a:cubicBezTo>
                <a:cubicBezTo>
                  <a:pt x="3871913" y="455720"/>
                  <a:pt x="3883817" y="491425"/>
                  <a:pt x="3886200" y="498573"/>
                </a:cubicBezTo>
                <a:cubicBezTo>
                  <a:pt x="3891464" y="514365"/>
                  <a:pt x="3890962" y="507841"/>
                  <a:pt x="3890962" y="517623"/>
                </a:cubicBez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 13"/>
          <p:cNvSpPr/>
          <p:nvPr/>
        </p:nvSpPr>
        <p:spPr>
          <a:xfrm>
            <a:off x="3905250" y="3857625"/>
            <a:ext cx="5200650" cy="1608137"/>
          </a:xfrm>
          <a:custGeom>
            <a:avLst/>
            <a:gdLst>
              <a:gd name="connsiteX0" fmla="*/ 0 w 5200650"/>
              <a:gd name="connsiteY0" fmla="*/ 0 h 1608137"/>
              <a:gd name="connsiteX1" fmla="*/ 28575 w 5200650"/>
              <a:gd name="connsiteY1" fmla="*/ 28575 h 1608137"/>
              <a:gd name="connsiteX2" fmla="*/ 85725 w 5200650"/>
              <a:gd name="connsiteY2" fmla="*/ 114300 h 1608137"/>
              <a:gd name="connsiteX3" fmla="*/ 114300 w 5200650"/>
              <a:gd name="connsiteY3" fmla="*/ 142875 h 1608137"/>
              <a:gd name="connsiteX4" fmla="*/ 171450 w 5200650"/>
              <a:gd name="connsiteY4" fmla="*/ 171450 h 1608137"/>
              <a:gd name="connsiteX5" fmla="*/ 228600 w 5200650"/>
              <a:gd name="connsiteY5" fmla="*/ 209550 h 1608137"/>
              <a:gd name="connsiteX6" fmla="*/ 247650 w 5200650"/>
              <a:gd name="connsiteY6" fmla="*/ 238125 h 1608137"/>
              <a:gd name="connsiteX7" fmla="*/ 276225 w 5200650"/>
              <a:gd name="connsiteY7" fmla="*/ 257175 h 1608137"/>
              <a:gd name="connsiteX8" fmla="*/ 333375 w 5200650"/>
              <a:gd name="connsiteY8" fmla="*/ 371475 h 1608137"/>
              <a:gd name="connsiteX9" fmla="*/ 371475 w 5200650"/>
              <a:gd name="connsiteY9" fmla="*/ 428625 h 1608137"/>
              <a:gd name="connsiteX10" fmla="*/ 390525 w 5200650"/>
              <a:gd name="connsiteY10" fmla="*/ 457200 h 1608137"/>
              <a:gd name="connsiteX11" fmla="*/ 400050 w 5200650"/>
              <a:gd name="connsiteY11" fmla="*/ 485775 h 1608137"/>
              <a:gd name="connsiteX12" fmla="*/ 409575 w 5200650"/>
              <a:gd name="connsiteY12" fmla="*/ 523875 h 1608137"/>
              <a:gd name="connsiteX13" fmla="*/ 457200 w 5200650"/>
              <a:gd name="connsiteY13" fmla="*/ 571500 h 1608137"/>
              <a:gd name="connsiteX14" fmla="*/ 485775 w 5200650"/>
              <a:gd name="connsiteY14" fmla="*/ 600075 h 1608137"/>
              <a:gd name="connsiteX15" fmla="*/ 504825 w 5200650"/>
              <a:gd name="connsiteY15" fmla="*/ 628650 h 1608137"/>
              <a:gd name="connsiteX16" fmla="*/ 533400 w 5200650"/>
              <a:gd name="connsiteY16" fmla="*/ 657225 h 1608137"/>
              <a:gd name="connsiteX17" fmla="*/ 552450 w 5200650"/>
              <a:gd name="connsiteY17" fmla="*/ 685800 h 1608137"/>
              <a:gd name="connsiteX18" fmla="*/ 581025 w 5200650"/>
              <a:gd name="connsiteY18" fmla="*/ 695325 h 1608137"/>
              <a:gd name="connsiteX19" fmla="*/ 619125 w 5200650"/>
              <a:gd name="connsiteY19" fmla="*/ 704850 h 1608137"/>
              <a:gd name="connsiteX20" fmla="*/ 666750 w 5200650"/>
              <a:gd name="connsiteY20" fmla="*/ 714375 h 1608137"/>
              <a:gd name="connsiteX21" fmla="*/ 723900 w 5200650"/>
              <a:gd name="connsiteY21" fmla="*/ 733425 h 1608137"/>
              <a:gd name="connsiteX22" fmla="*/ 752475 w 5200650"/>
              <a:gd name="connsiteY22" fmla="*/ 762000 h 1608137"/>
              <a:gd name="connsiteX23" fmla="*/ 781050 w 5200650"/>
              <a:gd name="connsiteY23" fmla="*/ 771525 h 1608137"/>
              <a:gd name="connsiteX24" fmla="*/ 800100 w 5200650"/>
              <a:gd name="connsiteY24" fmla="*/ 800100 h 1608137"/>
              <a:gd name="connsiteX25" fmla="*/ 809625 w 5200650"/>
              <a:gd name="connsiteY25" fmla="*/ 1247775 h 1608137"/>
              <a:gd name="connsiteX26" fmla="*/ 847725 w 5200650"/>
              <a:gd name="connsiteY26" fmla="*/ 1333500 h 1608137"/>
              <a:gd name="connsiteX27" fmla="*/ 876300 w 5200650"/>
              <a:gd name="connsiteY27" fmla="*/ 1362075 h 1608137"/>
              <a:gd name="connsiteX28" fmla="*/ 904875 w 5200650"/>
              <a:gd name="connsiteY28" fmla="*/ 1381125 h 1608137"/>
              <a:gd name="connsiteX29" fmla="*/ 942975 w 5200650"/>
              <a:gd name="connsiteY29" fmla="*/ 1390650 h 1608137"/>
              <a:gd name="connsiteX30" fmla="*/ 971550 w 5200650"/>
              <a:gd name="connsiteY30" fmla="*/ 1409700 h 1608137"/>
              <a:gd name="connsiteX31" fmla="*/ 981075 w 5200650"/>
              <a:gd name="connsiteY31" fmla="*/ 1438275 h 1608137"/>
              <a:gd name="connsiteX32" fmla="*/ 1000125 w 5200650"/>
              <a:gd name="connsiteY32" fmla="*/ 1504950 h 1608137"/>
              <a:gd name="connsiteX33" fmla="*/ 1028700 w 5200650"/>
              <a:gd name="connsiteY33" fmla="*/ 1533525 h 1608137"/>
              <a:gd name="connsiteX34" fmla="*/ 1057275 w 5200650"/>
              <a:gd name="connsiteY34" fmla="*/ 1543050 h 1608137"/>
              <a:gd name="connsiteX35" fmla="*/ 1152525 w 5200650"/>
              <a:gd name="connsiteY35" fmla="*/ 1552575 h 1608137"/>
              <a:gd name="connsiteX36" fmla="*/ 1171575 w 5200650"/>
              <a:gd name="connsiteY36" fmla="*/ 1581150 h 1608137"/>
              <a:gd name="connsiteX37" fmla="*/ 1314450 w 5200650"/>
              <a:gd name="connsiteY37" fmla="*/ 1571625 h 1608137"/>
              <a:gd name="connsiteX38" fmla="*/ 1371600 w 5200650"/>
              <a:gd name="connsiteY38" fmla="*/ 1533525 h 1608137"/>
              <a:gd name="connsiteX39" fmla="*/ 1400175 w 5200650"/>
              <a:gd name="connsiteY39" fmla="*/ 1485900 h 1608137"/>
              <a:gd name="connsiteX40" fmla="*/ 1428750 w 5200650"/>
              <a:gd name="connsiteY40" fmla="*/ 1466850 h 1608137"/>
              <a:gd name="connsiteX41" fmla="*/ 1457325 w 5200650"/>
              <a:gd name="connsiteY41" fmla="*/ 1428750 h 1608137"/>
              <a:gd name="connsiteX42" fmla="*/ 1485900 w 5200650"/>
              <a:gd name="connsiteY42" fmla="*/ 1400175 h 1608137"/>
              <a:gd name="connsiteX43" fmla="*/ 1504950 w 5200650"/>
              <a:gd name="connsiteY43" fmla="*/ 1371600 h 1608137"/>
              <a:gd name="connsiteX44" fmla="*/ 1562100 w 5200650"/>
              <a:gd name="connsiteY44" fmla="*/ 1333500 h 1608137"/>
              <a:gd name="connsiteX45" fmla="*/ 1609725 w 5200650"/>
              <a:gd name="connsiteY45" fmla="*/ 1343025 h 1608137"/>
              <a:gd name="connsiteX46" fmla="*/ 1619250 w 5200650"/>
              <a:gd name="connsiteY46" fmla="*/ 1371600 h 1608137"/>
              <a:gd name="connsiteX47" fmla="*/ 1647825 w 5200650"/>
              <a:gd name="connsiteY47" fmla="*/ 1381125 h 1608137"/>
              <a:gd name="connsiteX48" fmla="*/ 1838325 w 5200650"/>
              <a:gd name="connsiteY48" fmla="*/ 1362075 h 1608137"/>
              <a:gd name="connsiteX49" fmla="*/ 1876425 w 5200650"/>
              <a:gd name="connsiteY49" fmla="*/ 1323975 h 1608137"/>
              <a:gd name="connsiteX50" fmla="*/ 1943100 w 5200650"/>
              <a:gd name="connsiteY50" fmla="*/ 1304925 h 1608137"/>
              <a:gd name="connsiteX51" fmla="*/ 1990725 w 5200650"/>
              <a:gd name="connsiteY51" fmla="*/ 1285875 h 1608137"/>
              <a:gd name="connsiteX52" fmla="*/ 2219325 w 5200650"/>
              <a:gd name="connsiteY52" fmla="*/ 1266825 h 1608137"/>
              <a:gd name="connsiteX53" fmla="*/ 2266950 w 5200650"/>
              <a:gd name="connsiteY53" fmla="*/ 1209675 h 1608137"/>
              <a:gd name="connsiteX54" fmla="*/ 2305050 w 5200650"/>
              <a:gd name="connsiteY54" fmla="*/ 1190625 h 1608137"/>
              <a:gd name="connsiteX55" fmla="*/ 2371725 w 5200650"/>
              <a:gd name="connsiteY55" fmla="*/ 1152525 h 1608137"/>
              <a:gd name="connsiteX56" fmla="*/ 2447925 w 5200650"/>
              <a:gd name="connsiteY56" fmla="*/ 1181100 h 1608137"/>
              <a:gd name="connsiteX57" fmla="*/ 2486025 w 5200650"/>
              <a:gd name="connsiteY57" fmla="*/ 1219200 h 1608137"/>
              <a:gd name="connsiteX58" fmla="*/ 2514600 w 5200650"/>
              <a:gd name="connsiteY58" fmla="*/ 1238250 h 1608137"/>
              <a:gd name="connsiteX59" fmla="*/ 2562225 w 5200650"/>
              <a:gd name="connsiteY59" fmla="*/ 1219200 h 1608137"/>
              <a:gd name="connsiteX60" fmla="*/ 2628900 w 5200650"/>
              <a:gd name="connsiteY60" fmla="*/ 1181100 h 1608137"/>
              <a:gd name="connsiteX61" fmla="*/ 2838450 w 5200650"/>
              <a:gd name="connsiteY61" fmla="*/ 1200150 h 1608137"/>
              <a:gd name="connsiteX62" fmla="*/ 2876550 w 5200650"/>
              <a:gd name="connsiteY62" fmla="*/ 1209675 h 1608137"/>
              <a:gd name="connsiteX63" fmla="*/ 2933700 w 5200650"/>
              <a:gd name="connsiteY63" fmla="*/ 1219200 h 1608137"/>
              <a:gd name="connsiteX64" fmla="*/ 3028950 w 5200650"/>
              <a:gd name="connsiteY64" fmla="*/ 1247775 h 1608137"/>
              <a:gd name="connsiteX65" fmla="*/ 3057525 w 5200650"/>
              <a:gd name="connsiteY65" fmla="*/ 1266825 h 1608137"/>
              <a:gd name="connsiteX66" fmla="*/ 3248025 w 5200650"/>
              <a:gd name="connsiteY66" fmla="*/ 1276350 h 1608137"/>
              <a:gd name="connsiteX67" fmla="*/ 3305175 w 5200650"/>
              <a:gd name="connsiteY67" fmla="*/ 1257300 h 1608137"/>
              <a:gd name="connsiteX68" fmla="*/ 3324225 w 5200650"/>
              <a:gd name="connsiteY68" fmla="*/ 1228725 h 1608137"/>
              <a:gd name="connsiteX69" fmla="*/ 3352800 w 5200650"/>
              <a:gd name="connsiteY69" fmla="*/ 1219200 h 1608137"/>
              <a:gd name="connsiteX70" fmla="*/ 3390900 w 5200650"/>
              <a:gd name="connsiteY70" fmla="*/ 1200150 h 1608137"/>
              <a:gd name="connsiteX71" fmla="*/ 3476625 w 5200650"/>
              <a:gd name="connsiteY71" fmla="*/ 1133475 h 1608137"/>
              <a:gd name="connsiteX72" fmla="*/ 3505200 w 5200650"/>
              <a:gd name="connsiteY72" fmla="*/ 1114425 h 1608137"/>
              <a:gd name="connsiteX73" fmla="*/ 3543300 w 5200650"/>
              <a:gd name="connsiteY73" fmla="*/ 1095375 h 1608137"/>
              <a:gd name="connsiteX74" fmla="*/ 3552825 w 5200650"/>
              <a:gd name="connsiteY74" fmla="*/ 1066800 h 1608137"/>
              <a:gd name="connsiteX75" fmla="*/ 3590925 w 5200650"/>
              <a:gd name="connsiteY75" fmla="*/ 1000125 h 1608137"/>
              <a:gd name="connsiteX76" fmla="*/ 3600450 w 5200650"/>
              <a:gd name="connsiteY76" fmla="*/ 971550 h 1608137"/>
              <a:gd name="connsiteX77" fmla="*/ 3629025 w 5200650"/>
              <a:gd name="connsiteY77" fmla="*/ 952500 h 1608137"/>
              <a:gd name="connsiteX78" fmla="*/ 3667125 w 5200650"/>
              <a:gd name="connsiteY78" fmla="*/ 962025 h 1608137"/>
              <a:gd name="connsiteX79" fmla="*/ 3676650 w 5200650"/>
              <a:gd name="connsiteY79" fmla="*/ 1009650 h 1608137"/>
              <a:gd name="connsiteX80" fmla="*/ 4171950 w 5200650"/>
              <a:gd name="connsiteY80" fmla="*/ 1019175 h 1608137"/>
              <a:gd name="connsiteX81" fmla="*/ 4229100 w 5200650"/>
              <a:gd name="connsiteY81" fmla="*/ 1038225 h 1608137"/>
              <a:gd name="connsiteX82" fmla="*/ 4257675 w 5200650"/>
              <a:gd name="connsiteY82" fmla="*/ 1047750 h 1608137"/>
              <a:gd name="connsiteX83" fmla="*/ 4486275 w 5200650"/>
              <a:gd name="connsiteY83" fmla="*/ 1009650 h 1608137"/>
              <a:gd name="connsiteX84" fmla="*/ 4505325 w 5200650"/>
              <a:gd name="connsiteY84" fmla="*/ 981075 h 1608137"/>
              <a:gd name="connsiteX85" fmla="*/ 4533900 w 5200650"/>
              <a:gd name="connsiteY85" fmla="*/ 962025 h 1608137"/>
              <a:gd name="connsiteX86" fmla="*/ 4562475 w 5200650"/>
              <a:gd name="connsiteY86" fmla="*/ 933450 h 1608137"/>
              <a:gd name="connsiteX87" fmla="*/ 4600575 w 5200650"/>
              <a:gd name="connsiteY87" fmla="*/ 866775 h 1608137"/>
              <a:gd name="connsiteX88" fmla="*/ 4657725 w 5200650"/>
              <a:gd name="connsiteY88" fmla="*/ 828675 h 1608137"/>
              <a:gd name="connsiteX89" fmla="*/ 4714875 w 5200650"/>
              <a:gd name="connsiteY89" fmla="*/ 838200 h 1608137"/>
              <a:gd name="connsiteX90" fmla="*/ 4810125 w 5200650"/>
              <a:gd name="connsiteY90" fmla="*/ 895350 h 1608137"/>
              <a:gd name="connsiteX91" fmla="*/ 4838700 w 5200650"/>
              <a:gd name="connsiteY91" fmla="*/ 904875 h 1608137"/>
              <a:gd name="connsiteX92" fmla="*/ 4886325 w 5200650"/>
              <a:gd name="connsiteY92" fmla="*/ 914400 h 1608137"/>
              <a:gd name="connsiteX93" fmla="*/ 4924425 w 5200650"/>
              <a:gd name="connsiteY93" fmla="*/ 923925 h 1608137"/>
              <a:gd name="connsiteX94" fmla="*/ 4991100 w 5200650"/>
              <a:gd name="connsiteY94" fmla="*/ 904875 h 1608137"/>
              <a:gd name="connsiteX95" fmla="*/ 5010150 w 5200650"/>
              <a:gd name="connsiteY95" fmla="*/ 933450 h 1608137"/>
              <a:gd name="connsiteX96" fmla="*/ 5038725 w 5200650"/>
              <a:gd name="connsiteY96" fmla="*/ 942975 h 1608137"/>
              <a:gd name="connsiteX97" fmla="*/ 5114925 w 5200650"/>
              <a:gd name="connsiteY97" fmla="*/ 923925 h 1608137"/>
              <a:gd name="connsiteX98" fmla="*/ 5200650 w 5200650"/>
              <a:gd name="connsiteY98" fmla="*/ 904875 h 160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200650" h="1608137">
                <a:moveTo>
                  <a:pt x="0" y="0"/>
                </a:moveTo>
                <a:cubicBezTo>
                  <a:pt x="9525" y="9525"/>
                  <a:pt x="20305" y="17942"/>
                  <a:pt x="28575" y="28575"/>
                </a:cubicBezTo>
                <a:lnTo>
                  <a:pt x="85725" y="114300"/>
                </a:lnTo>
                <a:cubicBezTo>
                  <a:pt x="93197" y="125508"/>
                  <a:pt x="103952" y="134251"/>
                  <a:pt x="114300" y="142875"/>
                </a:cubicBezTo>
                <a:cubicBezTo>
                  <a:pt x="138919" y="163391"/>
                  <a:pt x="142811" y="161904"/>
                  <a:pt x="171450" y="171450"/>
                </a:cubicBezTo>
                <a:lnTo>
                  <a:pt x="228600" y="209550"/>
                </a:lnTo>
                <a:cubicBezTo>
                  <a:pt x="238125" y="215900"/>
                  <a:pt x="239555" y="230030"/>
                  <a:pt x="247650" y="238125"/>
                </a:cubicBezTo>
                <a:cubicBezTo>
                  <a:pt x="255745" y="246220"/>
                  <a:pt x="266700" y="250825"/>
                  <a:pt x="276225" y="257175"/>
                </a:cubicBezTo>
                <a:cubicBezTo>
                  <a:pt x="325464" y="331033"/>
                  <a:pt x="307085" y="292605"/>
                  <a:pt x="333375" y="371475"/>
                </a:cubicBezTo>
                <a:cubicBezTo>
                  <a:pt x="340615" y="393195"/>
                  <a:pt x="358775" y="409575"/>
                  <a:pt x="371475" y="428625"/>
                </a:cubicBezTo>
                <a:cubicBezTo>
                  <a:pt x="377825" y="438150"/>
                  <a:pt x="386905" y="446340"/>
                  <a:pt x="390525" y="457200"/>
                </a:cubicBezTo>
                <a:cubicBezTo>
                  <a:pt x="393700" y="466725"/>
                  <a:pt x="397292" y="476121"/>
                  <a:pt x="400050" y="485775"/>
                </a:cubicBezTo>
                <a:cubicBezTo>
                  <a:pt x="403646" y="498362"/>
                  <a:pt x="404418" y="511843"/>
                  <a:pt x="409575" y="523875"/>
                </a:cubicBezTo>
                <a:cubicBezTo>
                  <a:pt x="425097" y="560094"/>
                  <a:pt x="428978" y="547981"/>
                  <a:pt x="457200" y="571500"/>
                </a:cubicBezTo>
                <a:cubicBezTo>
                  <a:pt x="467548" y="580124"/>
                  <a:pt x="477151" y="589727"/>
                  <a:pt x="485775" y="600075"/>
                </a:cubicBezTo>
                <a:cubicBezTo>
                  <a:pt x="493104" y="608869"/>
                  <a:pt x="497496" y="619856"/>
                  <a:pt x="504825" y="628650"/>
                </a:cubicBezTo>
                <a:cubicBezTo>
                  <a:pt x="513449" y="638998"/>
                  <a:pt x="524776" y="646877"/>
                  <a:pt x="533400" y="657225"/>
                </a:cubicBezTo>
                <a:cubicBezTo>
                  <a:pt x="540729" y="666019"/>
                  <a:pt x="543511" y="678649"/>
                  <a:pt x="552450" y="685800"/>
                </a:cubicBezTo>
                <a:cubicBezTo>
                  <a:pt x="560290" y="692072"/>
                  <a:pt x="571371" y="692567"/>
                  <a:pt x="581025" y="695325"/>
                </a:cubicBezTo>
                <a:cubicBezTo>
                  <a:pt x="593612" y="698921"/>
                  <a:pt x="606346" y="702010"/>
                  <a:pt x="619125" y="704850"/>
                </a:cubicBezTo>
                <a:cubicBezTo>
                  <a:pt x="634929" y="708362"/>
                  <a:pt x="651131" y="710115"/>
                  <a:pt x="666750" y="714375"/>
                </a:cubicBezTo>
                <a:cubicBezTo>
                  <a:pt x="686123" y="719659"/>
                  <a:pt x="723900" y="733425"/>
                  <a:pt x="723900" y="733425"/>
                </a:cubicBezTo>
                <a:cubicBezTo>
                  <a:pt x="733425" y="742950"/>
                  <a:pt x="741267" y="754528"/>
                  <a:pt x="752475" y="762000"/>
                </a:cubicBezTo>
                <a:cubicBezTo>
                  <a:pt x="760829" y="767569"/>
                  <a:pt x="773210" y="765253"/>
                  <a:pt x="781050" y="771525"/>
                </a:cubicBezTo>
                <a:cubicBezTo>
                  <a:pt x="789989" y="778676"/>
                  <a:pt x="793750" y="790575"/>
                  <a:pt x="800100" y="800100"/>
                </a:cubicBezTo>
                <a:cubicBezTo>
                  <a:pt x="803275" y="949325"/>
                  <a:pt x="801190" y="1098755"/>
                  <a:pt x="809625" y="1247775"/>
                </a:cubicBezTo>
                <a:cubicBezTo>
                  <a:pt x="811138" y="1274511"/>
                  <a:pt x="829598" y="1311747"/>
                  <a:pt x="847725" y="1333500"/>
                </a:cubicBezTo>
                <a:cubicBezTo>
                  <a:pt x="856349" y="1343848"/>
                  <a:pt x="865952" y="1353451"/>
                  <a:pt x="876300" y="1362075"/>
                </a:cubicBezTo>
                <a:cubicBezTo>
                  <a:pt x="885094" y="1369404"/>
                  <a:pt x="894353" y="1376616"/>
                  <a:pt x="904875" y="1381125"/>
                </a:cubicBezTo>
                <a:cubicBezTo>
                  <a:pt x="916907" y="1386282"/>
                  <a:pt x="930275" y="1387475"/>
                  <a:pt x="942975" y="1390650"/>
                </a:cubicBezTo>
                <a:cubicBezTo>
                  <a:pt x="952500" y="1397000"/>
                  <a:pt x="964399" y="1400761"/>
                  <a:pt x="971550" y="1409700"/>
                </a:cubicBezTo>
                <a:cubicBezTo>
                  <a:pt x="977822" y="1417540"/>
                  <a:pt x="978317" y="1428621"/>
                  <a:pt x="981075" y="1438275"/>
                </a:cubicBezTo>
                <a:cubicBezTo>
                  <a:pt x="982663" y="1443832"/>
                  <a:pt x="994416" y="1496386"/>
                  <a:pt x="1000125" y="1504950"/>
                </a:cubicBezTo>
                <a:cubicBezTo>
                  <a:pt x="1007597" y="1516158"/>
                  <a:pt x="1017492" y="1526053"/>
                  <a:pt x="1028700" y="1533525"/>
                </a:cubicBezTo>
                <a:cubicBezTo>
                  <a:pt x="1037054" y="1539094"/>
                  <a:pt x="1047352" y="1541523"/>
                  <a:pt x="1057275" y="1543050"/>
                </a:cubicBezTo>
                <a:cubicBezTo>
                  <a:pt x="1088812" y="1547902"/>
                  <a:pt x="1120775" y="1549400"/>
                  <a:pt x="1152525" y="1552575"/>
                </a:cubicBezTo>
                <a:cubicBezTo>
                  <a:pt x="1158875" y="1562100"/>
                  <a:pt x="1162636" y="1573999"/>
                  <a:pt x="1171575" y="1581150"/>
                </a:cubicBezTo>
                <a:cubicBezTo>
                  <a:pt x="1205309" y="1608137"/>
                  <a:pt x="1311371" y="1572138"/>
                  <a:pt x="1314450" y="1571625"/>
                </a:cubicBezTo>
                <a:lnTo>
                  <a:pt x="1371600" y="1533525"/>
                </a:lnTo>
                <a:cubicBezTo>
                  <a:pt x="1387004" y="1523256"/>
                  <a:pt x="1388127" y="1499956"/>
                  <a:pt x="1400175" y="1485900"/>
                </a:cubicBezTo>
                <a:cubicBezTo>
                  <a:pt x="1407625" y="1477208"/>
                  <a:pt x="1419225" y="1473200"/>
                  <a:pt x="1428750" y="1466850"/>
                </a:cubicBezTo>
                <a:cubicBezTo>
                  <a:pt x="1438275" y="1454150"/>
                  <a:pt x="1446994" y="1440803"/>
                  <a:pt x="1457325" y="1428750"/>
                </a:cubicBezTo>
                <a:cubicBezTo>
                  <a:pt x="1466091" y="1418523"/>
                  <a:pt x="1477276" y="1410523"/>
                  <a:pt x="1485900" y="1400175"/>
                </a:cubicBezTo>
                <a:cubicBezTo>
                  <a:pt x="1493229" y="1391381"/>
                  <a:pt x="1496335" y="1379138"/>
                  <a:pt x="1504950" y="1371600"/>
                </a:cubicBezTo>
                <a:cubicBezTo>
                  <a:pt x="1522180" y="1356523"/>
                  <a:pt x="1562100" y="1333500"/>
                  <a:pt x="1562100" y="1333500"/>
                </a:cubicBezTo>
                <a:cubicBezTo>
                  <a:pt x="1577975" y="1336675"/>
                  <a:pt x="1596255" y="1334045"/>
                  <a:pt x="1609725" y="1343025"/>
                </a:cubicBezTo>
                <a:cubicBezTo>
                  <a:pt x="1618079" y="1348594"/>
                  <a:pt x="1612150" y="1364500"/>
                  <a:pt x="1619250" y="1371600"/>
                </a:cubicBezTo>
                <a:cubicBezTo>
                  <a:pt x="1626350" y="1378700"/>
                  <a:pt x="1638300" y="1377950"/>
                  <a:pt x="1647825" y="1381125"/>
                </a:cubicBezTo>
                <a:cubicBezTo>
                  <a:pt x="1711325" y="1374775"/>
                  <a:pt x="1776414" y="1377553"/>
                  <a:pt x="1838325" y="1362075"/>
                </a:cubicBezTo>
                <a:cubicBezTo>
                  <a:pt x="1855749" y="1357719"/>
                  <a:pt x="1860658" y="1332575"/>
                  <a:pt x="1876425" y="1323975"/>
                </a:cubicBezTo>
                <a:cubicBezTo>
                  <a:pt x="1896717" y="1312907"/>
                  <a:pt x="1921172" y="1312234"/>
                  <a:pt x="1943100" y="1304925"/>
                </a:cubicBezTo>
                <a:cubicBezTo>
                  <a:pt x="1959320" y="1299518"/>
                  <a:pt x="1973787" y="1288211"/>
                  <a:pt x="1990725" y="1285875"/>
                </a:cubicBezTo>
                <a:cubicBezTo>
                  <a:pt x="2066472" y="1275427"/>
                  <a:pt x="2143125" y="1273175"/>
                  <a:pt x="2219325" y="1266825"/>
                </a:cubicBezTo>
                <a:cubicBezTo>
                  <a:pt x="2318173" y="1200927"/>
                  <a:pt x="2170272" y="1306353"/>
                  <a:pt x="2266950" y="1209675"/>
                </a:cubicBezTo>
                <a:cubicBezTo>
                  <a:pt x="2276990" y="1199635"/>
                  <a:pt x="2292722" y="1197670"/>
                  <a:pt x="2305050" y="1190625"/>
                </a:cubicBezTo>
                <a:cubicBezTo>
                  <a:pt x="2399292" y="1136773"/>
                  <a:pt x="2256590" y="1210092"/>
                  <a:pt x="2371725" y="1152525"/>
                </a:cubicBezTo>
                <a:cubicBezTo>
                  <a:pt x="2397541" y="1157688"/>
                  <a:pt x="2429238" y="1157741"/>
                  <a:pt x="2447925" y="1181100"/>
                </a:cubicBezTo>
                <a:cubicBezTo>
                  <a:pt x="2484870" y="1227282"/>
                  <a:pt x="2423680" y="1198418"/>
                  <a:pt x="2486025" y="1219200"/>
                </a:cubicBezTo>
                <a:cubicBezTo>
                  <a:pt x="2495550" y="1225550"/>
                  <a:pt x="2503152" y="1238250"/>
                  <a:pt x="2514600" y="1238250"/>
                </a:cubicBezTo>
                <a:cubicBezTo>
                  <a:pt x="2531698" y="1238250"/>
                  <a:pt x="2546601" y="1226144"/>
                  <a:pt x="2562225" y="1219200"/>
                </a:cubicBezTo>
                <a:cubicBezTo>
                  <a:pt x="2598479" y="1203087"/>
                  <a:pt x="2598254" y="1201531"/>
                  <a:pt x="2628900" y="1181100"/>
                </a:cubicBezTo>
                <a:cubicBezTo>
                  <a:pt x="2696066" y="1185898"/>
                  <a:pt x="2770714" y="1188861"/>
                  <a:pt x="2838450" y="1200150"/>
                </a:cubicBezTo>
                <a:cubicBezTo>
                  <a:pt x="2851363" y="1202302"/>
                  <a:pt x="2863713" y="1207108"/>
                  <a:pt x="2876550" y="1209675"/>
                </a:cubicBezTo>
                <a:cubicBezTo>
                  <a:pt x="2895488" y="1213463"/>
                  <a:pt x="2914650" y="1216025"/>
                  <a:pt x="2933700" y="1219200"/>
                </a:cubicBezTo>
                <a:cubicBezTo>
                  <a:pt x="2998002" y="1262068"/>
                  <a:pt x="2917511" y="1214343"/>
                  <a:pt x="3028950" y="1247775"/>
                </a:cubicBezTo>
                <a:cubicBezTo>
                  <a:pt x="3039915" y="1251064"/>
                  <a:pt x="3046174" y="1265344"/>
                  <a:pt x="3057525" y="1266825"/>
                </a:cubicBezTo>
                <a:cubicBezTo>
                  <a:pt x="3120570" y="1275048"/>
                  <a:pt x="3184525" y="1273175"/>
                  <a:pt x="3248025" y="1276350"/>
                </a:cubicBezTo>
                <a:cubicBezTo>
                  <a:pt x="3267075" y="1270000"/>
                  <a:pt x="3288147" y="1267943"/>
                  <a:pt x="3305175" y="1257300"/>
                </a:cubicBezTo>
                <a:cubicBezTo>
                  <a:pt x="3314883" y="1251233"/>
                  <a:pt x="3315286" y="1235876"/>
                  <a:pt x="3324225" y="1228725"/>
                </a:cubicBezTo>
                <a:cubicBezTo>
                  <a:pt x="3332065" y="1222453"/>
                  <a:pt x="3343572" y="1223155"/>
                  <a:pt x="3352800" y="1219200"/>
                </a:cubicBezTo>
                <a:cubicBezTo>
                  <a:pt x="3365851" y="1213607"/>
                  <a:pt x="3379812" y="1209020"/>
                  <a:pt x="3390900" y="1200150"/>
                </a:cubicBezTo>
                <a:cubicBezTo>
                  <a:pt x="3482685" y="1126722"/>
                  <a:pt x="3412230" y="1154940"/>
                  <a:pt x="3476625" y="1133475"/>
                </a:cubicBezTo>
                <a:cubicBezTo>
                  <a:pt x="3486150" y="1127125"/>
                  <a:pt x="3495261" y="1120105"/>
                  <a:pt x="3505200" y="1114425"/>
                </a:cubicBezTo>
                <a:cubicBezTo>
                  <a:pt x="3517528" y="1107380"/>
                  <a:pt x="3533260" y="1105415"/>
                  <a:pt x="3543300" y="1095375"/>
                </a:cubicBezTo>
                <a:cubicBezTo>
                  <a:pt x="3550400" y="1088275"/>
                  <a:pt x="3548870" y="1076028"/>
                  <a:pt x="3552825" y="1066800"/>
                </a:cubicBezTo>
                <a:cubicBezTo>
                  <a:pt x="3602922" y="949908"/>
                  <a:pt x="3543096" y="1095784"/>
                  <a:pt x="3590925" y="1000125"/>
                </a:cubicBezTo>
                <a:cubicBezTo>
                  <a:pt x="3595415" y="991145"/>
                  <a:pt x="3594178" y="979390"/>
                  <a:pt x="3600450" y="971550"/>
                </a:cubicBezTo>
                <a:cubicBezTo>
                  <a:pt x="3607601" y="962611"/>
                  <a:pt x="3619500" y="958850"/>
                  <a:pt x="3629025" y="952500"/>
                </a:cubicBezTo>
                <a:cubicBezTo>
                  <a:pt x="3641725" y="955675"/>
                  <a:pt x="3658744" y="951968"/>
                  <a:pt x="3667125" y="962025"/>
                </a:cubicBezTo>
                <a:cubicBezTo>
                  <a:pt x="3677489" y="974462"/>
                  <a:pt x="3660563" y="1007829"/>
                  <a:pt x="3676650" y="1009650"/>
                </a:cubicBezTo>
                <a:cubicBezTo>
                  <a:pt x="3840732" y="1028225"/>
                  <a:pt x="4006850" y="1016000"/>
                  <a:pt x="4171950" y="1019175"/>
                </a:cubicBezTo>
                <a:lnTo>
                  <a:pt x="4229100" y="1038225"/>
                </a:lnTo>
                <a:lnTo>
                  <a:pt x="4257675" y="1047750"/>
                </a:lnTo>
                <a:cubicBezTo>
                  <a:pt x="4272115" y="1045825"/>
                  <a:pt x="4449573" y="1026333"/>
                  <a:pt x="4486275" y="1009650"/>
                </a:cubicBezTo>
                <a:cubicBezTo>
                  <a:pt x="4496697" y="1004913"/>
                  <a:pt x="4497230" y="989170"/>
                  <a:pt x="4505325" y="981075"/>
                </a:cubicBezTo>
                <a:cubicBezTo>
                  <a:pt x="4513420" y="972980"/>
                  <a:pt x="4525106" y="969354"/>
                  <a:pt x="4533900" y="962025"/>
                </a:cubicBezTo>
                <a:cubicBezTo>
                  <a:pt x="4544248" y="953401"/>
                  <a:pt x="4554645" y="944411"/>
                  <a:pt x="4562475" y="933450"/>
                </a:cubicBezTo>
                <a:cubicBezTo>
                  <a:pt x="4574508" y="916604"/>
                  <a:pt x="4583434" y="881773"/>
                  <a:pt x="4600575" y="866775"/>
                </a:cubicBezTo>
                <a:cubicBezTo>
                  <a:pt x="4617805" y="851698"/>
                  <a:pt x="4657725" y="828675"/>
                  <a:pt x="4657725" y="828675"/>
                </a:cubicBezTo>
                <a:cubicBezTo>
                  <a:pt x="4676775" y="831850"/>
                  <a:pt x="4696377" y="832651"/>
                  <a:pt x="4714875" y="838200"/>
                </a:cubicBezTo>
                <a:cubicBezTo>
                  <a:pt x="4741501" y="846188"/>
                  <a:pt x="4792681" y="883721"/>
                  <a:pt x="4810125" y="895350"/>
                </a:cubicBezTo>
                <a:cubicBezTo>
                  <a:pt x="4818479" y="900919"/>
                  <a:pt x="4828960" y="902440"/>
                  <a:pt x="4838700" y="904875"/>
                </a:cubicBezTo>
                <a:cubicBezTo>
                  <a:pt x="4854406" y="908802"/>
                  <a:pt x="4870521" y="910888"/>
                  <a:pt x="4886325" y="914400"/>
                </a:cubicBezTo>
                <a:cubicBezTo>
                  <a:pt x="4899104" y="917240"/>
                  <a:pt x="4911725" y="920750"/>
                  <a:pt x="4924425" y="923925"/>
                </a:cubicBezTo>
                <a:cubicBezTo>
                  <a:pt x="4946650" y="917575"/>
                  <a:pt x="4968127" y="902322"/>
                  <a:pt x="4991100" y="904875"/>
                </a:cubicBezTo>
                <a:cubicBezTo>
                  <a:pt x="5002478" y="906139"/>
                  <a:pt x="5001211" y="926299"/>
                  <a:pt x="5010150" y="933450"/>
                </a:cubicBezTo>
                <a:cubicBezTo>
                  <a:pt x="5017990" y="939722"/>
                  <a:pt x="5029200" y="939800"/>
                  <a:pt x="5038725" y="942975"/>
                </a:cubicBezTo>
                <a:cubicBezTo>
                  <a:pt x="5064125" y="936625"/>
                  <a:pt x="5089901" y="931625"/>
                  <a:pt x="5114925" y="923925"/>
                </a:cubicBezTo>
                <a:cubicBezTo>
                  <a:pt x="5192167" y="900158"/>
                  <a:pt x="5132212" y="904875"/>
                  <a:pt x="5200650" y="904875"/>
                </a:cubicBez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42" name="Rectangle 2"/>
          <p:cNvSpPr>
            <a:spLocks noChangeArrowheads="1"/>
          </p:cNvSpPr>
          <p:nvPr/>
        </p:nvSpPr>
        <p:spPr bwMode="auto">
          <a:xfrm>
            <a:off x="0" y="0"/>
            <a:ext cx="9144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4727" dir="842175" algn="ctr" rotWithShape="0">
              <a:schemeClr val="tx1"/>
            </a:outerShdw>
          </a:effectLst>
        </p:spPr>
        <p:txBody>
          <a:bodyPr lIns="92075" tIns="46038" rIns="92075" bIns="46038" anchor="b"/>
          <a:lstStyle/>
          <a:p>
            <a:pPr algn="ctr" eaLnBrk="0" fontAlgn="auto" hangingPunct="0">
              <a:lnSpc>
                <a:spcPct val="145000"/>
              </a:lnSpc>
              <a:spcAft>
                <a:spcPts val="0"/>
              </a:spcAft>
              <a:defRPr/>
            </a:pPr>
            <a:endParaRPr kumimoji="1" lang="es-ES" sz="7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Controle de </a:t>
            </a:r>
            <a:r>
              <a:rPr kumimoji="1" lang="es-ES" sz="115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tráfego</a:t>
            </a:r>
            <a:endParaRPr kumimoji="1" lang="es-ES" sz="115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0658" name="Picture 2" descr="C:\Documents and Settings\Dirceu Gassen\Meus documentos\Minhas imagens\Trafego compact Australia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313660" y="0"/>
            <a:ext cx="8516679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3143248"/>
            <a:ext cx="9144000" cy="3714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32" y="5000636"/>
            <a:ext cx="9144000" cy="185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C:\My Documents\My Pictures\SANTFA\Images\Thursday, September 20, 2001\~hpa00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396442" cy="6172200"/>
          </a:xfrm>
          <a:prstGeom prst="rect">
            <a:avLst/>
          </a:prstGeom>
          <a:noFill/>
        </p:spPr>
      </p:pic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-71470" y="6088583"/>
            <a:ext cx="80010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AU" sz="2800" dirty="0" smtClean="0">
                <a:solidFill>
                  <a:schemeClr val="bg1"/>
                </a:solidFill>
                <a:latin typeface="Comic Sans MS" pitchFamily="66" charset="0"/>
              </a:rPr>
              <a:t>1.5 </a:t>
            </a:r>
            <a:r>
              <a:rPr lang="en-AU" sz="2800" dirty="0">
                <a:solidFill>
                  <a:schemeClr val="bg1"/>
                </a:solidFill>
                <a:latin typeface="Comic Sans MS" pitchFamily="66" charset="0"/>
              </a:rPr>
              <a:t>million ha of controlled traffic in </a:t>
            </a:r>
            <a:r>
              <a:rPr lang="en-AU" sz="2800" dirty="0" smtClean="0">
                <a:solidFill>
                  <a:schemeClr val="bg1"/>
                </a:solidFill>
                <a:latin typeface="Comic Sans MS" pitchFamily="66" charset="0"/>
              </a:rPr>
              <a:t>Australia</a:t>
            </a:r>
          </a:p>
          <a:p>
            <a:pPr algn="ctr"/>
            <a:r>
              <a:rPr lang="en-AU" sz="1600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AU" sz="1600" dirty="0" err="1">
                <a:solidFill>
                  <a:schemeClr val="bg1"/>
                </a:solidFill>
                <a:latin typeface="Comic Sans MS" pitchFamily="66" charset="0"/>
              </a:rPr>
              <a:t>Tullberg</a:t>
            </a:r>
            <a:r>
              <a:rPr lang="en-AU" sz="1600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Comic Sans MS" pitchFamily="66" charset="0"/>
              </a:rPr>
              <a:t>pers</a:t>
            </a:r>
            <a:r>
              <a:rPr lang="en-AU" sz="1600" dirty="0">
                <a:solidFill>
                  <a:schemeClr val="bg1"/>
                </a:solidFill>
                <a:latin typeface="Comic Sans MS" pitchFamily="66" charset="0"/>
              </a:rPr>
              <a:t> com. 2005)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24" y="6000768"/>
            <a:ext cx="1000100" cy="714356"/>
            <a:chOff x="1387" y="2631"/>
            <a:chExt cx="960" cy="681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392" y="3072"/>
              <a:ext cx="921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13" name="Picture 7" descr="C:\My Documents\SANTFA\Stationary\SANTFA colour Transparent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387" y="2631"/>
              <a:ext cx="960" cy="679"/>
            </a:xfrm>
            <a:prstGeom prst="rect">
              <a:avLst/>
            </a:prstGeom>
            <a:noFill/>
          </p:spPr>
        </p:pic>
      </p:grpSp>
      <p:sp>
        <p:nvSpPr>
          <p:cNvPr id="7" name="Retângulo 6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Controle de tráfego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jamieplantsorghum"/>
          <p:cNvPicPr>
            <a:picLocks noChangeAspect="1" noChangeArrowheads="1"/>
          </p:cNvPicPr>
          <p:nvPr/>
        </p:nvPicPr>
        <p:blipFill>
          <a:blip r:embed="rId2" cstate="email"/>
          <a:srcRect b="-681"/>
          <a:stretch>
            <a:fillRect/>
          </a:stretch>
        </p:blipFill>
        <p:spPr bwMode="auto">
          <a:xfrm>
            <a:off x="-285784" y="-1482340"/>
            <a:ext cx="11215735" cy="8411802"/>
          </a:xfrm>
          <a:prstGeom prst="rect">
            <a:avLst/>
          </a:prstGeom>
          <a:noFill/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001024" y="6000768"/>
            <a:ext cx="1000100" cy="714356"/>
            <a:chOff x="1387" y="2631"/>
            <a:chExt cx="960" cy="681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1392" y="3072"/>
              <a:ext cx="921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pic>
          <p:nvPicPr>
            <p:cNvPr id="5" name="Picture 7" descr="C:\My Documents\SANTFA\Stationary\SANTFA colour Transparent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387" y="2631"/>
              <a:ext cx="960" cy="679"/>
            </a:xfrm>
            <a:prstGeom prst="rect">
              <a:avLst/>
            </a:prstGeom>
            <a:noFill/>
          </p:spPr>
        </p:pic>
      </p:grpSp>
      <p:sp>
        <p:nvSpPr>
          <p:cNvPr id="6" name="Retângulo 5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Controle de tráfego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6955580" y="6519446"/>
            <a:ext cx="21884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Phill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Needham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(USA)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Controle de tráfego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:\0_WFotos\000 Ukraine 2009\Select\Ukraine_14out2009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34988"/>
            <a:ext cx="9144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+mn-cs"/>
              </a:rPr>
              <a:t>Plantio direto</a:t>
            </a:r>
            <a:endParaRPr lang="pt-BR" sz="6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-107888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Produção de grãos</a:t>
            </a:r>
            <a:endParaRPr lang="pt-BR" sz="66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4800" y="785794"/>
            <a:ext cx="88392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1. Está bom e deve continuar</a:t>
            </a:r>
          </a:p>
          <a:p>
            <a:pPr marL="742950" indent="-742950"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</a:t>
            </a:r>
            <a:r>
              <a:rPr lang="pt-BR" sz="36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- Plantio direto</a:t>
            </a:r>
          </a:p>
          <a:p>
            <a:pPr marL="742950" indent="-742950">
              <a:defRPr/>
            </a:pP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- Soja...</a:t>
            </a:r>
            <a:endParaRPr lang="pt-BR" sz="3600" b="1" u="none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 marL="742950" indent="-742950"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2. Est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á ruim e deve parar</a:t>
            </a:r>
          </a:p>
          <a:p>
            <a:pPr marL="742950" indent="-742950"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</a:t>
            </a:r>
            <a:r>
              <a:rPr lang="pt-BR" sz="36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- Preparo convencional</a:t>
            </a:r>
          </a:p>
          <a:p>
            <a:pPr marL="742950" indent="-742950">
              <a:defRPr/>
            </a:pP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- Falta de palha, rotação</a:t>
            </a:r>
            <a:endParaRPr lang="pt-BR" sz="3600" b="1" u="none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 marL="742950" indent="-742950"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3. Deve ser iniciado</a:t>
            </a:r>
          </a:p>
          <a:p>
            <a:pPr marL="742950" indent="-742950"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</a:t>
            </a:r>
            <a:r>
              <a:rPr lang="pt-BR" sz="36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- Adubação verde geral</a:t>
            </a:r>
          </a:p>
          <a:p>
            <a:pPr marL="742950" indent="-742950">
              <a:defRPr/>
            </a:pP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- </a:t>
            </a:r>
            <a:r>
              <a:rPr lang="pt-BR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Agriculutura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de precisão</a:t>
            </a:r>
          </a:p>
          <a:p>
            <a:pPr marL="742950" indent="-742950">
              <a:defRPr/>
            </a:pPr>
            <a:r>
              <a:rPr lang="pt-BR" sz="36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- Controle de tráfego</a:t>
            </a:r>
            <a:endParaRPr lang="pt-BR" sz="36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300"/>
                            </p:stCondLst>
                            <p:childTnLst>
                              <p:par>
                                <p:cTn id="6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349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63492" name="Picture 3" descr="D:\0_WFotos\0 0 www.dirceugassen.com\dirceugassen.com\Fotos Dirceu\Raizes\Girassol_01_raizes_Austra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9" descr="D:\0_WFotos\000 Ukraine 2009\Roots\Trena regua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1963" y="-7158038"/>
            <a:ext cx="1204912" cy="140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0" y="34988"/>
            <a:ext cx="9144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Girassol</a:t>
            </a:r>
            <a:endParaRPr lang="pt-BR" sz="6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45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64516" name="Picture 2" descr="D:\0_WFotos\000 Ukraine 2009\Roots\Milho_Kirovograd_12out09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0" y="34988"/>
            <a:ext cx="9144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Muita palha?</a:t>
            </a:r>
            <a:endParaRPr lang="pt-BR" sz="6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553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65540" name="Picture 3" descr="D:\0_WFotos\000 Ukraine 2009\Roots\Milho_Kirovograd_12out09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0" y="5750004"/>
            <a:ext cx="9144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Cortar a palha</a:t>
            </a:r>
            <a:endParaRPr lang="pt-BR" sz="6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656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66564" name="Picture 4" descr="D:\0_WFotos\000 Ukraine 2009\Roots\Milho_Kirovograd_12out09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0" y="34988"/>
            <a:ext cx="9144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Raízes - carbono</a:t>
            </a:r>
            <a:endParaRPr lang="pt-BR" sz="6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6758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67588" name="Picture 6" descr="D:\0_WFotos\000 Ukraine 2009\Roots\Soja_Kirovograd_12out09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0" y="34988"/>
            <a:ext cx="9144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Raízes - </a:t>
            </a:r>
            <a:r>
              <a:rPr lang="pt-BR" sz="66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glomalina</a:t>
            </a:r>
            <a:endParaRPr lang="pt-BR" sz="6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DSC059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0" y="0"/>
            <a:ext cx="9144000" cy="61911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2200"/>
              </a:lnSpc>
              <a:defRPr/>
            </a:pP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Comic Sans MS" pitchFamily="66" charset="0"/>
              </a:rPr>
              <a:t>A palha não é problema, é uma necessidade física, química e biológica</a:t>
            </a:r>
            <a:endParaRPr lang="pt-BR" sz="2000" b="1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pt-BR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48132" name="Picture 4" descr="DSC0031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0404475" cy="780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8740" name="Picture 4" descr="C:\Documents and Settings\Dirceu Gassen\Meus documentos\Minhas imagens\Gilhotina 3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1688" y="2857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0" y="34988"/>
            <a:ext cx="9144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6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Qualidade semeadura</a:t>
            </a:r>
            <a:endParaRPr lang="pt-BR" sz="66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72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1203" name="Picture 2" descr="Pivo8_borda_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0" y="0"/>
            <a:ext cx="6505575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7950" y="44450"/>
            <a:ext cx="903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pt-BR" sz="3600" b="1" i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929313" y="3571875"/>
            <a:ext cx="3214687" cy="2677656"/>
          </a:xfrm>
          <a:prstGeom prst="rect">
            <a:avLst/>
          </a:prstGeom>
          <a:solidFill>
            <a:srgbClr val="072B0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3600" b="1" u="sng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Corn</a:t>
            </a:r>
            <a:r>
              <a:rPr lang="pt-BR" sz="3600" b="1" u="sng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kg/ha</a:t>
            </a:r>
            <a:endParaRPr lang="pt-BR" sz="2800" b="1" u="sng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>
              <a:lnSpc>
                <a:spcPct val="140000"/>
              </a:lnSpc>
              <a:defRPr/>
            </a:pPr>
            <a:r>
              <a:rPr lang="pt-BR" sz="2800" b="1" dirty="0" err="1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Mín</a:t>
            </a:r>
            <a:r>
              <a:rPr lang="pt-BR" sz="2800" b="1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 1.542</a:t>
            </a:r>
          </a:p>
          <a:p>
            <a:pPr>
              <a:lnSpc>
                <a:spcPct val="140000"/>
              </a:lnSpc>
              <a:defRPr/>
            </a:pPr>
            <a:r>
              <a:rPr lang="pt-BR" sz="2800" b="1" dirty="0" err="1">
                <a:solidFill>
                  <a:schemeClr val="bg1"/>
                </a:solidFill>
                <a:effectLst>
                  <a:glow rad="139700">
                    <a:srgbClr val="33CC33"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Máx</a:t>
            </a:r>
            <a:r>
              <a:rPr lang="pt-BR" sz="2800" b="1" dirty="0">
                <a:solidFill>
                  <a:schemeClr val="bg1"/>
                </a:solidFill>
                <a:effectLst>
                  <a:glow rad="139700">
                    <a:srgbClr val="33CC33"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 13.110</a:t>
            </a:r>
          </a:p>
          <a:p>
            <a:pPr>
              <a:lnSpc>
                <a:spcPct val="140000"/>
              </a:lnSpc>
              <a:defRPr/>
            </a:pPr>
            <a:r>
              <a:rPr lang="pt-BR" sz="2800" b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Méd</a:t>
            </a:r>
            <a:r>
              <a:rPr lang="pt-BR" sz="28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: 9.104 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0" y="1285875"/>
            <a:ext cx="3714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What</a:t>
            </a:r>
            <a:r>
              <a:rPr lang="pt-BR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pt-BR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caused</a:t>
            </a:r>
            <a:r>
              <a:rPr lang="pt-BR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it?</a:t>
            </a:r>
            <a:endParaRPr lang="pt-BR" sz="32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6143644"/>
            <a:ext cx="2643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BR" sz="28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High</a:t>
            </a:r>
            <a:r>
              <a:rPr lang="pt-BR" sz="2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yield</a:t>
            </a:r>
            <a:r>
              <a:rPr lang="pt-BR" sz="28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areas</a:t>
            </a:r>
            <a:endParaRPr lang="pt-BR" sz="28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500313" y="2143125"/>
            <a:ext cx="2000250" cy="571500"/>
          </a:xfrm>
          <a:prstGeom prst="line">
            <a:avLst/>
          </a:prstGeom>
          <a:ln w="57150">
            <a:solidFill>
              <a:schemeClr val="bg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2500298" y="5286374"/>
            <a:ext cx="1071577" cy="1071583"/>
          </a:xfrm>
          <a:prstGeom prst="line">
            <a:avLst/>
          </a:prstGeom>
          <a:ln w="57150">
            <a:solidFill>
              <a:schemeClr val="bg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2571735" y="6143625"/>
            <a:ext cx="1857389" cy="285771"/>
          </a:xfrm>
          <a:prstGeom prst="line">
            <a:avLst/>
          </a:prstGeom>
          <a:ln w="57150">
            <a:solidFill>
              <a:schemeClr val="bg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51211" name="Picture 22" descr="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13" y="6357938"/>
            <a:ext cx="1447800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308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42" name="Rectangle 2"/>
          <p:cNvSpPr>
            <a:spLocks noChangeArrowheads="1"/>
          </p:cNvSpPr>
          <p:nvPr/>
        </p:nvSpPr>
        <p:spPr bwMode="auto">
          <a:xfrm>
            <a:off x="0" y="0"/>
            <a:ext cx="9144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4727" dir="842175" algn="ctr" rotWithShape="0">
              <a:schemeClr val="tx1"/>
            </a:outerShdw>
          </a:effectLst>
        </p:spPr>
        <p:txBody>
          <a:bodyPr lIns="92075" tIns="46038" rIns="92075" bIns="46038" anchor="b"/>
          <a:lstStyle/>
          <a:p>
            <a:pPr algn="ctr" eaLnBrk="0" fontAlgn="auto" hangingPunct="0">
              <a:lnSpc>
                <a:spcPct val="145000"/>
              </a:lnSpc>
              <a:spcAft>
                <a:spcPts val="0"/>
              </a:spcAft>
              <a:defRPr/>
            </a:pPr>
            <a:endParaRPr kumimoji="1" lang="es-ES" sz="7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s-ES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Chuvas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 descr="D:\0_WFotos\Viagens\Russia\2009 Russia\Select\Omsk_21out2009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-1428784"/>
            <a:ext cx="11525331" cy="8643998"/>
          </a:xfrm>
          <a:prstGeom prst="rect">
            <a:avLst/>
          </a:prstGeom>
          <a:noFill/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-214346" y="642918"/>
          <a:ext cx="10787101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13"/>
          <p:cNvSpPr txBox="1"/>
          <p:nvPr/>
        </p:nvSpPr>
        <p:spPr>
          <a:xfrm>
            <a:off x="285720" y="-116641"/>
            <a:ext cx="8786812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Precipitações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médias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anuais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CaixaDeTexto 13"/>
          <p:cNvSpPr txBox="1"/>
          <p:nvPr/>
        </p:nvSpPr>
        <p:spPr>
          <a:xfrm>
            <a:off x="2776588" y="1500174"/>
            <a:ext cx="6653196" cy="76944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Brasil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: 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país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 da 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FFFF00">
                      <a:alpha val="40000"/>
                    </a:srgbClr>
                  </a:glow>
                </a:effectLst>
                <a:latin typeface="Comic Sans MS" pitchFamily="66" charset="0"/>
              </a:rPr>
              <a:t>água</a:t>
            </a:r>
            <a:endParaRPr lang="pt-BR" sz="4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39700">
                  <a:srgbClr val="FF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14942" y="2460492"/>
            <a:ext cx="35004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square" lIns="0" rIns="0">
            <a:spAutoFit/>
          </a:bodyPr>
          <a:lstStyle/>
          <a:p>
            <a:pPr algn="ctr" eaLnBrk="0" hangingPunct="0">
              <a:buClr>
                <a:schemeClr val="hlink"/>
              </a:buClr>
              <a:buSzPct val="70000"/>
              <a:buFont typeface="Comic Sans MS" pitchFamily="66" charset="0"/>
              <a:buNone/>
            </a:pPr>
            <a:r>
              <a:rPr kumimoji="1" lang="pt-BR" sz="3600" dirty="0" smtClean="0">
                <a:solidFill>
                  <a:schemeClr val="bg1"/>
                </a:solidFill>
                <a:latin typeface="Comic Sans MS" pitchFamily="66" charset="0"/>
              </a:rPr>
              <a:t>Como </a:t>
            </a:r>
            <a:r>
              <a:rPr kumimoji="1" lang="pt-BR" sz="3600" dirty="0">
                <a:solidFill>
                  <a:schemeClr val="bg1"/>
                </a:solidFill>
                <a:latin typeface="Comic Sans MS" pitchFamily="66" charset="0"/>
              </a:rPr>
              <a:t>preservar </a:t>
            </a:r>
            <a:r>
              <a:rPr kumimoji="1" lang="pt-BR" sz="3600" dirty="0" smtClean="0">
                <a:solidFill>
                  <a:schemeClr val="bg1"/>
                </a:solidFill>
                <a:latin typeface="Comic Sans MS" pitchFamily="66" charset="0"/>
              </a:rPr>
              <a:t>a água?</a:t>
            </a:r>
            <a:endParaRPr kumimoji="1" lang="pt-BR" sz="36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 eaLnBrk="0" hangingPunct="0">
              <a:buClr>
                <a:schemeClr val="hlink"/>
              </a:buClr>
              <a:buSzPct val="70000"/>
              <a:buFont typeface="Comic Sans MS" pitchFamily="66" charset="0"/>
              <a:buNone/>
            </a:pPr>
            <a:r>
              <a:rPr kumimoji="1" lang="pt-BR" sz="3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	 	 </a:t>
            </a:r>
            <a:endParaRPr kumimoji="1" lang="pt-BR" sz="3600" dirty="0">
              <a:solidFill>
                <a:schemeClr val="bg1"/>
              </a:solidFill>
              <a:latin typeface="Comic Sans MS" pitchFamily="66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 animBg="0"/>
        </p:bldSub>
      </p:bldGraphic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8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Plantio Direto</a:t>
            </a:r>
          </a:p>
          <a:p>
            <a:pPr algn="ctr">
              <a:defRPr/>
            </a:pP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ou</a:t>
            </a:r>
          </a:p>
          <a:p>
            <a:pPr algn="ctr">
              <a:defRPr/>
            </a:pPr>
            <a:r>
              <a:rPr lang="pt-BR" sz="88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Plantar sem lavrar</a:t>
            </a:r>
            <a:endParaRPr lang="pt-BR" sz="88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ance_28out200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027738"/>
            <a:ext cx="55006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10 </a:t>
            </a:r>
            <a:r>
              <a:rPr lang="pt-B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% </a:t>
            </a:r>
            <a:r>
              <a:rPr lang="pt-BR" sz="4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macroporos</a:t>
            </a:r>
            <a:endParaRPr lang="pt-BR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Quanta água infiltra no solo?</a:t>
            </a:r>
            <a:endParaRPr lang="pt-BR" sz="40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42875" y="4359275"/>
            <a:ext cx="28575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10 cm ou</a:t>
            </a:r>
          </a:p>
          <a:p>
            <a:pPr algn="r">
              <a:defRPr/>
            </a:pPr>
            <a:r>
              <a:rPr lang="pt-BR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100 mm</a:t>
            </a:r>
          </a:p>
        </p:txBody>
      </p:sp>
      <p:sp>
        <p:nvSpPr>
          <p:cNvPr id="6" name="Chave esquerda 5"/>
          <p:cNvSpPr/>
          <p:nvPr/>
        </p:nvSpPr>
        <p:spPr>
          <a:xfrm>
            <a:off x="2857500" y="4429125"/>
            <a:ext cx="642938" cy="1571625"/>
          </a:xfrm>
          <a:prstGeom prst="leftBrac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43306" y="4714884"/>
            <a:ext cx="5500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10 </a:t>
            </a:r>
            <a:r>
              <a:rPr lang="pt-BR" sz="4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mm ou </a:t>
            </a:r>
            <a:r>
              <a:rPr lang="pt-BR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l/m</a:t>
            </a:r>
            <a:r>
              <a:rPr lang="pt-BR" sz="4800" b="1" baseline="300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2</a:t>
            </a:r>
            <a:endParaRPr lang="pt-BR" sz="4000" b="1" baseline="30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5124" name="Picture 2" descr="D:\0_WFotos\0 0 www.dirceugassen.com\dirceugassen.com\Fotos Dirceu\Impacto ambiente\Gota impacto_0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0" y="77252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(6 mm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diâmetro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e 32 km/h)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0" y="1742754"/>
            <a:ext cx="9144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Chuva de 60 mm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em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MX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1 h  (600 mil litros) </a:t>
            </a:r>
            <a:endParaRPr lang="es-MX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es-MX" sz="3200" b="1" u="sng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Solo desnudo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:</a:t>
            </a:r>
          </a:p>
          <a:p>
            <a:pPr lvl="2">
              <a:buFontTx/>
              <a:buChar char="-"/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75 % de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perda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de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água</a:t>
            </a:r>
            <a:endParaRPr lang="es-MX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	-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perda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de 450 mil litros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água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/ha</a:t>
            </a:r>
          </a:p>
          <a:p>
            <a:pPr>
              <a:buFontTx/>
              <a:buChar char="-"/>
              <a:defRPr/>
            </a:pPr>
            <a:endParaRPr lang="es-MX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MX" sz="3200" b="1" u="sng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100 % </a:t>
            </a:r>
            <a:r>
              <a:rPr lang="es-MX" sz="3200" b="1" u="sng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palha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:</a:t>
            </a:r>
          </a:p>
          <a:p>
            <a:pPr lvl="2">
              <a:buFontTx/>
              <a:buChar char="-"/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absorve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toda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energia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impacto gotas</a:t>
            </a:r>
          </a:p>
          <a:p>
            <a:pPr lvl="2">
              <a:buFontTx/>
              <a:buChar char="-"/>
              <a:defRPr/>
            </a:pP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absorve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 100 % de </a:t>
            </a:r>
            <a:r>
              <a:rPr lang="es-MX" sz="32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água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: 60 </a:t>
            </a:r>
            <a:r>
              <a:rPr lang="es-MX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mm/1 </a:t>
            </a:r>
            <a:r>
              <a:rPr lang="es-MX" sz="3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h</a:t>
            </a:r>
          </a:p>
          <a:p>
            <a:pPr>
              <a:buFontTx/>
              <a:buChar char="-"/>
              <a:defRPr/>
            </a:pPr>
            <a:endParaRPr lang="es-MX" sz="1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Impacto da gota de chuva</a:t>
            </a:r>
          </a:p>
        </p:txBody>
      </p: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0" y="646112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600" b="1">
                <a:solidFill>
                  <a:schemeClr val="bg1"/>
                </a:solidFill>
                <a:latin typeface="Comic Sans MS" pitchFamily="66" charset="0"/>
              </a:rPr>
              <a:t>Texto: Rolf Derpsch</a:t>
            </a:r>
            <a:r>
              <a:rPr lang="pt-BR" sz="1400" b="1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pt-BR" sz="1200" b="1">
                <a:solidFill>
                  <a:schemeClr val="bg1"/>
                </a:solidFill>
                <a:latin typeface="Comic Sans MS" pitchFamily="66" charset="0"/>
              </a:rPr>
              <a:t>Demonstrationsanlage Regernsimulator. Agri-Technica, Hannover, Deutshland, 2007.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indrop 09fev2009 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-428625" y="0"/>
            <a:ext cx="9572625" cy="718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Impacto gotas chuva</a:t>
            </a:r>
            <a:endParaRPr lang="pt-BR" sz="60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indrop_0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Impacto gotas chuva</a:t>
            </a:r>
            <a:endParaRPr lang="pt-BR" sz="60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0_WFotos\0 0 www.dirceugassen.com\dirceugassen.com\Fotos Dirceu\Eventos climáticos\Compactação Gotas\Crosta solo_Culiacan Sinaloa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Crosta </a:t>
            </a:r>
            <a:r>
              <a:rPr lang="pt-BR" sz="4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- impacto gotas chuva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D:\0_WFotos\0 0 www.dirceugassen.com\dirceugassen.com\Fotos Dirceu\Eventos climáticos\Compactação Gotas\Crosta_trigo_01_24mai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Crosta </a:t>
            </a:r>
            <a:r>
              <a:rPr lang="pt-BR" sz="4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- impacto gotas chuva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7" descr="D:\0_WFotos\000 Ukraine 2009\Select 15\Cópia de DSC00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Crosta </a:t>
            </a:r>
            <a:r>
              <a:rPr lang="pt-BR" sz="4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- impacto gotas chuva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16" descr="D:\0_WFotos\000 Ukraine 2009\Select 15\Cópia de DSC00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Crosta </a:t>
            </a:r>
            <a:r>
              <a:rPr lang="pt-BR" sz="4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- impacto gotas chuva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0_WFotos\0 0 00 mex set2009\Select\Sinaloa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Crosta </a:t>
            </a:r>
            <a:r>
              <a:rPr lang="pt-BR" sz="4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– infiltração???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D:\0_WFotos\0 0 00 mex set2009\Select\Sinaloa_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-24"/>
            <a:ext cx="914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Crosta </a:t>
            </a:r>
            <a:r>
              <a:rPr lang="pt-BR" sz="44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- escorrimento</a:t>
            </a:r>
            <a:endParaRPr lang="pt-BR" sz="44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Plantio Direto</a:t>
            </a:r>
            <a:endParaRPr lang="pt-BR" sz="8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1357298"/>
            <a:ext cx="89154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Semeadura sem preparo prévio, mínimo distúrbio de solo, manutenção da palha na superfície.</a:t>
            </a:r>
            <a:endParaRPr lang="pt-BR" sz="6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0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72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Nutrição de plantas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500188"/>
            <a:ext cx="9144000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72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16 a 20 elementos essenciais e necessários</a:t>
            </a:r>
            <a:endParaRPr lang="pt-BR" sz="6000" b="1" dirty="0"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D:\0_WFotos\000 Ukraine 2009\Roots\Trigo_Kirovograd_12out09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0" y="0"/>
            <a:ext cx="9001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H </a:t>
            </a: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		</a:t>
            </a:r>
            <a:r>
              <a:rPr lang="pt-BR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</a:rPr>
              <a:t>(t/ha)</a:t>
            </a:r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  </a:t>
            </a:r>
            <a:r>
              <a:rPr lang="pt-BR" sz="8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O</a:t>
            </a:r>
          </a:p>
          <a:p>
            <a:pPr algn="ctr">
              <a:defRPr/>
            </a:pPr>
            <a:r>
              <a:rPr lang="pt-BR" sz="8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C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4127500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N  P  K  Ca 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Mg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 S </a:t>
            </a:r>
            <a:r>
              <a:rPr lang="pt-BR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(kg/ha)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-71438" y="5199063"/>
            <a:ext cx="9144001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>
                  <a:glow rad="228600">
                    <a:schemeClr val="accent1">
                      <a:lumMod val="10000"/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B  Cl  Cu  Fe  Mn  Mo  Zn </a:t>
            </a:r>
            <a:r>
              <a:rPr lang="pt-BR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lumMod val="10000"/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(g/ha)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lumMod val="10000"/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607218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66FF33"/>
                </a:solidFill>
                <a:effectLst>
                  <a:glow rad="2286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Si Co Se </a:t>
            </a:r>
            <a:r>
              <a:rPr lang="pt-BR" sz="3600" b="1" dirty="0" err="1">
                <a:solidFill>
                  <a:srgbClr val="66FF33"/>
                </a:solidFill>
                <a:effectLst>
                  <a:glow rad="2286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Ni</a:t>
            </a:r>
            <a:endParaRPr lang="pt-BR" sz="3600" b="1" dirty="0">
              <a:solidFill>
                <a:srgbClr val="66FF33"/>
              </a:solidFill>
              <a:effectLst>
                <a:glow rad="228600">
                  <a:schemeClr val="tx1">
                    <a:lumMod val="95000"/>
                    <a:lumOff val="5000"/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0_WFotos\000 Ukraine 2009\Roots\Milho_Kirovograd_12out09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571500"/>
          <a:ext cx="9251950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Composição</a:t>
            </a:r>
            <a:r>
              <a:rPr lang="en-US" sz="4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da </a:t>
            </a:r>
            <a:r>
              <a:rPr lang="en-US" sz="44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matéria</a:t>
            </a:r>
            <a:r>
              <a:rPr lang="en-US" sz="4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seca</a:t>
            </a:r>
            <a:r>
              <a:rPr lang="en-US" sz="44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%</a:t>
            </a:r>
            <a:endParaRPr lang="en-US" sz="44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 animBg="0"/>
        </p:bldSub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D:\0_WFotos\0 0 www.dirceugassen.com\dirceugassen.com\Fotos Dirceu\Solos\Palha_Piaui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391493" name="Rectangle 5"/>
          <p:cNvSpPr>
            <a:spLocks noChangeArrowheads="1"/>
          </p:cNvSpPr>
          <p:nvPr/>
        </p:nvSpPr>
        <p:spPr bwMode="auto">
          <a:xfrm>
            <a:off x="142875" y="1700213"/>
            <a:ext cx="9001125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fontAlgn="auto" hangingPunct="0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kumimoji="1"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Palha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e </a:t>
            </a:r>
            <a:r>
              <a:rPr lang="en-US" sz="6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adubação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verde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083E0B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7158" y="2786058"/>
            <a:ext cx="8786842" cy="31393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5–10 tons MS/ha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300-1200 </a:t>
            </a:r>
            <a:r>
              <a:rPr kumimoji="1"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kg/ha</a:t>
            </a:r>
            <a:r>
              <a:rPr kumimoji="1"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NPK...</a:t>
            </a:r>
            <a:endParaRPr lang="en-US" sz="6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286116" y="1000108"/>
            <a:ext cx="52149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6-12 %</a:t>
            </a:r>
            <a:r>
              <a:rPr kumimoji="1" lang="pt-B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N P K S...</a:t>
            </a:r>
            <a:endParaRPr lang="en-US" sz="6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+mn-cs"/>
            </a:endParaRPr>
          </a:p>
        </p:txBody>
      </p:sp>
      <p:graphicFrame>
        <p:nvGraphicFramePr>
          <p:cNvPr id="1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-285784" y="857232"/>
          <a:ext cx="3259232" cy="221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Seta para a direita 12"/>
          <p:cNvSpPr/>
          <p:nvPr/>
        </p:nvSpPr>
        <p:spPr>
          <a:xfrm rot="11686124">
            <a:off x="2455373" y="1535959"/>
            <a:ext cx="883029" cy="32246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pt-BR" sz="6000" b="1" dirty="0" smtClean="0">
                <a:solidFill>
                  <a:srgbClr val="FFFF00"/>
                </a:solidFill>
                <a:latin typeface="Comic Sans MS" pitchFamily="66" charset="0"/>
              </a:rPr>
              <a:t>Rotação de culturas</a:t>
            </a:r>
            <a:endParaRPr lang="pt-BR" sz="6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graphicFrame>
        <p:nvGraphicFramePr>
          <p:cNvPr id="2533379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-468313" y="1301750"/>
          <a:ext cx="5903913" cy="5799138"/>
        </p:xfrm>
        <a:graphic>
          <a:graphicData uri="http://schemas.openxmlformats.org/presentationml/2006/ole">
            <p:oleObj spid="_x0000_s4098" name="Gráfico" r:id="rId3" imgW="5381625" imgH="5286375" progId="">
              <p:embed followColorScheme="full"/>
            </p:oleObj>
          </a:graphicData>
        </a:graphic>
      </p:graphicFrame>
      <p:sp>
        <p:nvSpPr>
          <p:cNvPr id="2533380" name="Rectangle 4"/>
          <p:cNvSpPr>
            <a:spLocks noChangeArrowheads="1"/>
          </p:cNvSpPr>
          <p:nvPr/>
        </p:nvSpPr>
        <p:spPr bwMode="auto">
          <a:xfrm>
            <a:off x="2771775" y="3071810"/>
            <a:ext cx="17287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25 %</a:t>
            </a:r>
          </a:p>
        </p:txBody>
      </p:sp>
      <p:sp>
        <p:nvSpPr>
          <p:cNvPr id="2533381" name="Rectangle 5"/>
          <p:cNvSpPr>
            <a:spLocks noChangeArrowheads="1"/>
          </p:cNvSpPr>
          <p:nvPr/>
        </p:nvSpPr>
        <p:spPr bwMode="auto">
          <a:xfrm>
            <a:off x="2843213" y="4943472"/>
            <a:ext cx="17287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sz="2800" b="1">
                <a:solidFill>
                  <a:schemeClr val="bg1"/>
                </a:solidFill>
                <a:latin typeface="Comic Sans MS" pitchFamily="66" charset="0"/>
              </a:rPr>
              <a:t>25 %</a:t>
            </a:r>
          </a:p>
        </p:txBody>
      </p:sp>
      <p:sp>
        <p:nvSpPr>
          <p:cNvPr id="2533382" name="Rectangle 6"/>
          <p:cNvSpPr>
            <a:spLocks noChangeArrowheads="1"/>
          </p:cNvSpPr>
          <p:nvPr/>
        </p:nvSpPr>
        <p:spPr bwMode="auto">
          <a:xfrm>
            <a:off x="971550" y="4943472"/>
            <a:ext cx="172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sz="2800" b="1">
                <a:solidFill>
                  <a:schemeClr val="bg1"/>
                </a:solidFill>
                <a:latin typeface="Comic Sans MS" pitchFamily="66" charset="0"/>
              </a:rPr>
              <a:t>25 %</a:t>
            </a:r>
          </a:p>
        </p:txBody>
      </p:sp>
      <p:sp>
        <p:nvSpPr>
          <p:cNvPr id="2533383" name="Rectangle 7"/>
          <p:cNvSpPr>
            <a:spLocks noChangeArrowheads="1"/>
          </p:cNvSpPr>
          <p:nvPr/>
        </p:nvSpPr>
        <p:spPr bwMode="auto">
          <a:xfrm>
            <a:off x="971550" y="3143247"/>
            <a:ext cx="17287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sz="2800" b="1" dirty="0">
                <a:solidFill>
                  <a:schemeClr val="bg1"/>
                </a:solidFill>
                <a:latin typeface="Comic Sans MS" pitchFamily="66" charset="0"/>
              </a:rPr>
              <a:t>25 %</a:t>
            </a:r>
          </a:p>
        </p:txBody>
      </p:sp>
      <p:sp>
        <p:nvSpPr>
          <p:cNvPr id="2533384" name="Line 8"/>
          <p:cNvSpPr>
            <a:spLocks noChangeShapeType="1"/>
          </p:cNvSpPr>
          <p:nvPr/>
        </p:nvSpPr>
        <p:spPr bwMode="auto">
          <a:xfrm>
            <a:off x="3419475" y="3357563"/>
            <a:ext cx="3889375" cy="35004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533385" name="Line 9"/>
          <p:cNvSpPr>
            <a:spLocks noChangeShapeType="1"/>
          </p:cNvSpPr>
          <p:nvPr/>
        </p:nvSpPr>
        <p:spPr bwMode="auto">
          <a:xfrm flipV="1">
            <a:off x="3419475" y="1341438"/>
            <a:ext cx="3889375" cy="20161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pic>
        <p:nvPicPr>
          <p:cNvPr id="2533386" name="Picture 10" descr="Ukraine_05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08850" y="4076700"/>
            <a:ext cx="1835150" cy="1382713"/>
          </a:xfrm>
          <a:prstGeom prst="rect">
            <a:avLst/>
          </a:prstGeom>
          <a:noFill/>
        </p:spPr>
      </p:pic>
      <p:pic>
        <p:nvPicPr>
          <p:cNvPr id="2533387" name="Picture 11" descr="Ukraine_05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308850" y="1341438"/>
            <a:ext cx="1835150" cy="1382712"/>
          </a:xfrm>
          <a:prstGeom prst="rect">
            <a:avLst/>
          </a:prstGeom>
          <a:noFill/>
        </p:spPr>
      </p:pic>
      <p:pic>
        <p:nvPicPr>
          <p:cNvPr id="2533388" name="Picture 12" descr="Ukraine_06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08850" y="2708275"/>
            <a:ext cx="1835150" cy="1381125"/>
          </a:xfrm>
          <a:prstGeom prst="rect">
            <a:avLst/>
          </a:prstGeom>
          <a:noFill/>
        </p:spPr>
      </p:pic>
      <p:pic>
        <p:nvPicPr>
          <p:cNvPr id="2533389" name="Picture 13" descr="Ukraine_06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308850" y="5475288"/>
            <a:ext cx="1835150" cy="1382712"/>
          </a:xfrm>
          <a:prstGeom prst="rect">
            <a:avLst/>
          </a:prstGeom>
          <a:noFill/>
        </p:spPr>
      </p:pic>
      <p:pic>
        <p:nvPicPr>
          <p:cNvPr id="2533390" name="Picture 14" descr="FRGassen6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508625" y="3716338"/>
            <a:ext cx="1793875" cy="1346200"/>
          </a:xfrm>
          <a:prstGeom prst="rect">
            <a:avLst/>
          </a:prstGeom>
          <a:noFill/>
        </p:spPr>
      </p:pic>
      <p:pic>
        <p:nvPicPr>
          <p:cNvPr id="2533391" name="Picture 15" descr="DSC0479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508625" y="2349500"/>
            <a:ext cx="1800225" cy="1350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3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53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33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33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33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33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33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33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33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3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33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33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533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533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33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533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533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33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33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33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533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533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533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33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33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33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3384" grpId="0" animBg="1"/>
      <p:bldP spid="253338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smtClean="0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6628" name="Picture 4" descr="Aveia + Nabo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28625" y="1235075"/>
            <a:ext cx="8715375" cy="35171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pt-BR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5 kg/m</a:t>
            </a:r>
            <a:r>
              <a:rPr lang="pt-BR" sz="6000" b="1" baseline="30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2</a:t>
            </a:r>
            <a:r>
              <a:rPr lang="pt-BR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: 50 </a:t>
            </a:r>
            <a:r>
              <a:rPr lang="pt-BR" sz="6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ton</a:t>
            </a:r>
            <a:r>
              <a:rPr lang="pt-BR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/ha</a:t>
            </a:r>
          </a:p>
          <a:p>
            <a:pPr>
              <a:lnSpc>
                <a:spcPct val="200000"/>
              </a:lnSpc>
              <a:defRPr/>
            </a:pPr>
            <a:r>
              <a:rPr lang="pt-BR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20 % MS: 10 </a:t>
            </a:r>
            <a:r>
              <a:rPr lang="pt-BR" sz="6000" b="1" dirty="0" err="1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ton</a:t>
            </a:r>
            <a:r>
              <a:rPr lang="pt-BR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/ha</a:t>
            </a:r>
          </a:p>
        </p:txBody>
      </p:sp>
      <p:sp>
        <p:nvSpPr>
          <p:cNvPr id="9" name="Elipse 8"/>
          <p:cNvSpPr/>
          <p:nvPr/>
        </p:nvSpPr>
        <p:spPr>
          <a:xfrm>
            <a:off x="4000497" y="1571624"/>
            <a:ext cx="4643470" cy="17145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0" y="3429000"/>
            <a:ext cx="4143372" cy="17145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4500562" y="3429000"/>
            <a:ext cx="4214842" cy="17145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7" name="Seta para a direita 16"/>
          <p:cNvSpPr/>
          <p:nvPr/>
        </p:nvSpPr>
        <p:spPr>
          <a:xfrm rot="7901656">
            <a:off x="3701679" y="2997546"/>
            <a:ext cx="1168400" cy="4889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8" name="Seta para a direita 17"/>
          <p:cNvSpPr/>
          <p:nvPr/>
        </p:nvSpPr>
        <p:spPr>
          <a:xfrm rot="175205">
            <a:off x="4226946" y="4012641"/>
            <a:ext cx="488950" cy="4889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85750" y="5072063"/>
            <a:ext cx="8715375" cy="1512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pt-BR" sz="5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9 % NPK...: 900 kg/ha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0" y="0"/>
            <a:ext cx="9144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80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Adubação verde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50"/>
                            </p:stCondLst>
                            <p:childTnLst>
                              <p:par>
                                <p:cTn id="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0" grpId="0" animBg="1"/>
      <p:bldP spid="16" grpId="0" animBg="1"/>
      <p:bldP spid="17" grpId="0" animBg="1"/>
      <p:bldP spid="18" grpId="0" animBg="1"/>
      <p:bldP spid="1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D:\0_WFotos\0 0 www.dirceugassen.com\dirceugassen.com\Fotos Dirceu\Solos\Solo_perfil_Culiacan Sinaloa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97650"/>
            <a:ext cx="2133600" cy="260350"/>
          </a:xfrm>
          <a:prstGeom prst="rect">
            <a:avLst/>
          </a:prstGeom>
          <a:noFill/>
        </p:spPr>
        <p:txBody>
          <a:bodyPr/>
          <a:lstStyle/>
          <a:p>
            <a:fld id="{C6D2639A-4B69-41EB-90C0-EFB07B337805}" type="slidenum">
              <a:rPr lang="pt-BR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pPr/>
              <a:t>86</a:t>
            </a:fld>
            <a:endParaRPr lang="pt-BR"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26988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60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Quanto é 1% MO solo?</a:t>
            </a:r>
            <a:endParaRPr lang="pt-BR" sz="48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rot="5400000">
            <a:off x="-857288" y="4500570"/>
            <a:ext cx="2714644" cy="1588"/>
          </a:xfrm>
          <a:prstGeom prst="straightConnector1">
            <a:avLst/>
          </a:prstGeom>
          <a:ln w="101600">
            <a:solidFill>
              <a:srgbClr val="FFFF00"/>
            </a:solidFill>
            <a:headEnd type="arrow"/>
            <a:tailEnd type="arrow"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785786" y="3500438"/>
            <a:ext cx="8358214" cy="1921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1</a:t>
            </a:r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0 cm: 100 mm: 100 l/m</a:t>
            </a:r>
            <a:r>
              <a:rPr lang="es-ES" sz="4800" b="1" baseline="3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2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s-ES" sz="4800" b="1" baseline="30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1%: 1 kg/m</a:t>
            </a:r>
            <a:r>
              <a:rPr lang="es-ES" sz="4800" b="1" baseline="30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2</a:t>
            </a:r>
            <a:r>
              <a:rPr lang="es-ES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omic Sans MS" pitchFamily="66" charset="0"/>
              </a:rPr>
              <a:t>: 10 t/ha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26628" name="Picture 4" descr="Aveia + Nabo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ixaDeTexto 19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80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</a:t>
            </a:r>
            <a:r>
              <a:rPr lang="pt-BR" sz="80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Adubar a </a:t>
            </a:r>
            <a:r>
              <a:rPr lang="pt-BR" sz="8000" b="1" dirty="0" err="1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adubção</a:t>
            </a:r>
            <a:r>
              <a:rPr lang="pt-BR" sz="80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verde</a:t>
            </a:r>
            <a:endParaRPr lang="pt-BR" sz="8000" b="1" dirty="0"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rance_28out200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4739" name="Line 3"/>
          <p:cNvSpPr>
            <a:spLocks noChangeShapeType="1"/>
          </p:cNvSpPr>
          <p:nvPr/>
        </p:nvSpPr>
        <p:spPr bwMode="auto">
          <a:xfrm flipH="1" flipV="1">
            <a:off x="5219700" y="2420938"/>
            <a:ext cx="0" cy="23034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80322" dir="1106097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804740" name="Line 4"/>
          <p:cNvSpPr>
            <a:spLocks noChangeShapeType="1"/>
          </p:cNvSpPr>
          <p:nvPr/>
        </p:nvSpPr>
        <p:spPr bwMode="auto">
          <a:xfrm>
            <a:off x="5940425" y="3932238"/>
            <a:ext cx="0" cy="273685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>
            <a:outerShdw dist="68392" dir="1308085" algn="ctr" rotWithShape="0">
              <a:srgbClr val="FFFF0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804741" name="Text Box 5"/>
          <p:cNvSpPr txBox="1">
            <a:spLocks noChangeArrowheads="1"/>
          </p:cNvSpPr>
          <p:nvPr/>
        </p:nvSpPr>
        <p:spPr bwMode="auto">
          <a:xfrm>
            <a:off x="4214810" y="5786454"/>
            <a:ext cx="1503899" cy="769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21" tIns="45711" rIns="91421" bIns="45711">
            <a:spAutoFit/>
          </a:bodyPr>
          <a:lstStyle/>
          <a:p>
            <a:pPr marL="342900" indent="-342900">
              <a:defRPr/>
            </a:pP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Água</a:t>
            </a:r>
          </a:p>
        </p:txBody>
      </p:sp>
      <p:sp>
        <p:nvSpPr>
          <p:cNvPr id="2804742" name="Text Box 6"/>
          <p:cNvSpPr txBox="1">
            <a:spLocks noChangeArrowheads="1"/>
          </p:cNvSpPr>
          <p:nvPr/>
        </p:nvSpPr>
        <p:spPr bwMode="auto">
          <a:xfrm>
            <a:off x="4071934" y="1571612"/>
            <a:ext cx="2492952" cy="7694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lIns="91421" tIns="45711" rIns="91421" bIns="45711">
            <a:spAutoFit/>
          </a:bodyPr>
          <a:lstStyle/>
          <a:p>
            <a:pPr marL="342900" indent="-342900">
              <a:defRPr/>
            </a:pPr>
            <a:r>
              <a:rPr lang="pt-BR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Oxigênio</a:t>
            </a:r>
          </a:p>
        </p:txBody>
      </p:sp>
      <p:sp>
        <p:nvSpPr>
          <p:cNvPr id="2804743" name="Line 7"/>
          <p:cNvSpPr>
            <a:spLocks noChangeShapeType="1"/>
          </p:cNvSpPr>
          <p:nvPr/>
        </p:nvSpPr>
        <p:spPr bwMode="auto">
          <a:xfrm>
            <a:off x="0" y="3598863"/>
            <a:ext cx="3671888" cy="460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804744" name="Line 8"/>
          <p:cNvSpPr>
            <a:spLocks noChangeShapeType="1"/>
          </p:cNvSpPr>
          <p:nvPr/>
        </p:nvSpPr>
        <p:spPr bwMode="auto">
          <a:xfrm>
            <a:off x="0" y="4606925"/>
            <a:ext cx="3671888" cy="460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2804745" name="Picture 9" descr="Poste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 contrast="18000"/>
          </a:blip>
          <a:srcRect/>
          <a:stretch>
            <a:fillRect/>
          </a:stretch>
        </p:blipFill>
        <p:spPr bwMode="auto">
          <a:xfrm>
            <a:off x="4714875" y="-123825"/>
            <a:ext cx="6929438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04746" name="Text Box 10"/>
          <p:cNvSpPr txBox="1">
            <a:spLocks noChangeArrowheads="1"/>
          </p:cNvSpPr>
          <p:nvPr/>
        </p:nvSpPr>
        <p:spPr bwMode="auto">
          <a:xfrm>
            <a:off x="6696075" y="6519446"/>
            <a:ext cx="2447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AR" sz="1200" b="1" dirty="0">
                <a:ln>
                  <a:solidFill>
                    <a:sysClr val="windowText" lastClr="000000"/>
                  </a:solidFill>
                </a:ln>
                <a:solidFill>
                  <a:schemeClr val="hlink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DN Gassen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0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0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0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0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0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0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2" presetClass="entr" presetSubtype="4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280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280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804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804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280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2804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60098" name="Picture 2" descr="D:\0_WFotos\0 0 www.dirceugassen.com\dirceugassen.com\Fotos Dirceu\Impacto ambiente\Erosao\Erosao_01_Santa Barbara_0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0" y="3929063"/>
            <a:ext cx="3143250" cy="23574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0099" name="Picture 3" descr="D:\0_WFotos\0 0 www.dirceugassen.com\dirceugassen.com\Fotos Dirceu\Impacto ambiente\Fogo\Fogo_0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33988" y="1428750"/>
            <a:ext cx="3143250" cy="23574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0100" name="Picture 4" descr="D:\0_WFotos\0 0 www.dirceugassen.com\dirceugassen.com\Fotos Dirceu\Maquinas\Grade_01_PR280602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38" y="3946525"/>
            <a:ext cx="3214687" cy="24114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0101" name="Picture 5" descr="D:\0_WFotos\0 0 www.dirceugassen.com\dirceugassen.com\Fotos Dirceu\Plantas daninhas\Planta daninha_01_cerrados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57250" y="1428750"/>
            <a:ext cx="3143250" cy="235743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DF22BCA3-77E2-46EB-83C9-96E56D2BE334}" type="slidenum">
              <a:rPr lang="pt-BR"/>
              <a:pPr>
                <a:defRPr/>
              </a:pPr>
              <a:t>89</a:t>
            </a:fld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" y="-142900"/>
            <a:ext cx="9144001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rgbClr val="003300">
                      <a:alpha val="40000"/>
                    </a:srgbClr>
                  </a:glow>
                </a:effectLst>
              </a:rPr>
              <a:t>Ciclo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rgbClr val="003300">
                      <a:alpha val="40000"/>
                    </a:srgbClr>
                  </a:glow>
                </a:effectLst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rgbClr val="003300">
                      <a:alpha val="40000"/>
                    </a:srgbClr>
                  </a:glow>
                </a:effectLst>
              </a:rPr>
              <a:t>da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rgbClr val="003300">
                      <a:alpha val="40000"/>
                    </a:srgbClr>
                  </a:glow>
                </a:effectLst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rgbClr val="003300">
                      <a:alpha val="40000"/>
                    </a:srgbClr>
                  </a:glow>
                </a:effectLst>
              </a:rPr>
              <a:t>pobreza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39700">
                  <a:srgbClr val="0033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57224" y="3272853"/>
            <a:ext cx="314327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Pousio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/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monocultura</a:t>
            </a:r>
            <a:endParaRPr lang="pt-BR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14942" y="3214686"/>
            <a:ext cx="314327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Fogo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/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pouca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palha</a:t>
            </a:r>
            <a:endParaRPr lang="pt-BR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86380" y="5786454"/>
            <a:ext cx="307183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Grade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57224" y="5715016"/>
            <a:ext cx="307183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Erosão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8" name="Seta para a direita 17"/>
          <p:cNvSpPr/>
          <p:nvPr/>
        </p:nvSpPr>
        <p:spPr>
          <a:xfrm flipV="1">
            <a:off x="4214813" y="2071688"/>
            <a:ext cx="928687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 rot="5400000" flipV="1">
            <a:off x="8251031" y="3536157"/>
            <a:ext cx="928687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Seta para a direita 19"/>
          <p:cNvSpPr/>
          <p:nvPr/>
        </p:nvSpPr>
        <p:spPr>
          <a:xfrm rot="10800000" flipV="1">
            <a:off x="4214813" y="5072063"/>
            <a:ext cx="928687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Seta para a direita 20"/>
          <p:cNvSpPr/>
          <p:nvPr/>
        </p:nvSpPr>
        <p:spPr>
          <a:xfrm rot="16200000" flipV="1">
            <a:off x="-35719" y="3464719"/>
            <a:ext cx="928688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4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2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2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2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200"/>
                            </p:stCondLst>
                            <p:childTnLst>
                              <p:par>
                                <p:cTn id="5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2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04800" y="0"/>
            <a:ext cx="883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8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Plantio Direto</a:t>
            </a:r>
            <a:endParaRPr lang="pt-BR" sz="8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2844" y="1785926"/>
            <a:ext cx="8915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É objetivo ou meta?</a:t>
            </a:r>
          </a:p>
          <a:p>
            <a:pPr algn="ctr">
              <a:defRPr/>
            </a:pP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pt-BR" sz="6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Ou meio para produção sustentável?</a:t>
            </a:r>
            <a:endParaRPr lang="pt-BR" sz="60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923FE54-B2C9-47B0-90F6-76FD1F441664}" type="slidenum">
              <a:rPr lang="pt-BR"/>
              <a:pPr>
                <a:defRPr/>
              </a:pPr>
              <a:t>90</a:t>
            </a:fld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1" y="-142900"/>
            <a:ext cx="9144001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rgbClr val="003300">
                      <a:alpha val="40000"/>
                    </a:srgbClr>
                  </a:glow>
                </a:effectLst>
              </a:rPr>
              <a:t>Ciclo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39700">
                    <a:srgbClr val="003300">
                      <a:alpha val="40000"/>
                    </a:srgbClr>
                  </a:glow>
                </a:effectLst>
                <a:latin typeface="Comic Sans MS" pitchFamily="66" charset="0"/>
              </a:rPr>
              <a:t> virtuoso</a:t>
            </a:r>
            <a:endParaRPr lang="pt-BR" sz="8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39700">
                  <a:srgbClr val="0033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pic>
        <p:nvPicPr>
          <p:cNvPr id="61443" name="Picture 3" descr="C:\0_WFotos\0 0 www.dirceugassen.com\dirceugassen.com\Fotos Dirceu\Semeadura\Soja_PD_04_SRosa_01nov199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88" y="1571625"/>
            <a:ext cx="3071812" cy="2303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44" name="Picture 4" descr="C:\0_WFotos\0 0 www.dirceugassen.com\dirceugassen.com\Fotos Dirceu\Raizes\Girassol_01_raizes_Australi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86375" y="1500188"/>
            <a:ext cx="3071813" cy="23034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45" name="Picture 5" descr="C:\0_WFotos\0 0 www.dirceugassen.com\dirceugassen.com\Fotos Dirceu\Solos\Palha_Tupa_03mai2002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28688" y="4054475"/>
            <a:ext cx="3071812" cy="2303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46" name="Picture 6" descr="C:\0_WFotos\0 0 www.dirceugassen.com\dirceugassen.com\Fotos Dirceu\Lavouras\Adubação Verde\Mostarda_Ukraine_nov200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86375" y="4071938"/>
            <a:ext cx="3119438" cy="23399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928662" y="3272853"/>
            <a:ext cx="307183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Plantio Direto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86380" y="3214686"/>
            <a:ext cx="307183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Raízes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286380" y="5857892"/>
            <a:ext cx="307183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Rotação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28662" y="5786454"/>
            <a:ext cx="307183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FF00">
                      <a:alpha val="40000"/>
                    </a:srgbClr>
                  </a:glow>
                </a:effectLst>
                <a:latin typeface="Comic Sans MS" pitchFamily="66" charset="0"/>
              </a:rPr>
              <a:t>Palha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FF00">
                    <a:alpha val="40000"/>
                  </a:srgbClr>
                </a:glow>
              </a:effectLst>
              <a:latin typeface="Comic Sans MS" pitchFamily="66" charset="0"/>
            </a:endParaRPr>
          </a:p>
        </p:txBody>
      </p:sp>
      <p:sp>
        <p:nvSpPr>
          <p:cNvPr id="18" name="Seta para a direita 17"/>
          <p:cNvSpPr/>
          <p:nvPr/>
        </p:nvSpPr>
        <p:spPr>
          <a:xfrm flipV="1">
            <a:off x="4214813" y="2071688"/>
            <a:ext cx="928687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 rot="5400000" flipV="1">
            <a:off x="8251031" y="3536157"/>
            <a:ext cx="928687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Seta para a direita 19"/>
          <p:cNvSpPr/>
          <p:nvPr/>
        </p:nvSpPr>
        <p:spPr>
          <a:xfrm rot="10800000" flipV="1">
            <a:off x="4214813" y="5072063"/>
            <a:ext cx="928687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Seta para a direita 20"/>
          <p:cNvSpPr/>
          <p:nvPr/>
        </p:nvSpPr>
        <p:spPr>
          <a:xfrm rot="16200000" flipV="1">
            <a:off x="-35719" y="3464719"/>
            <a:ext cx="928688" cy="857250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4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6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600"/>
                            </p:stCondLst>
                            <p:childTnLst>
                              <p:par>
                                <p:cTn id="5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6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Futuro</a:t>
            </a:r>
            <a:r>
              <a:rPr lang="en-US" sz="6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/</a:t>
            </a:r>
            <a:r>
              <a:rPr lang="en-US" sz="6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necessidades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083E0B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1214422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- Colheita distribuição de palha</a:t>
            </a:r>
          </a:p>
          <a:p>
            <a:pPr>
              <a:buFontTx/>
              <a:buChar char="-"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Controle de tráfego</a:t>
            </a:r>
          </a:p>
          <a:p>
            <a:pPr>
              <a:buFontTx/>
              <a:buChar char="-"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Melhoria processos </a:t>
            </a:r>
            <a:r>
              <a: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pt-BR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agric</a:t>
            </a:r>
            <a:r>
              <a: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.precisão)</a:t>
            </a:r>
          </a:p>
          <a:p>
            <a:pPr>
              <a:buFontTx/>
              <a:buChar char="-"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Compreensão ciclos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C, N, H</a:t>
            </a:r>
            <a:r>
              <a:rPr lang="pt-BR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2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O</a:t>
            </a:r>
            <a:endParaRPr lang="pt-BR" sz="44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Rotação como princípio</a:t>
            </a:r>
          </a:p>
          <a:p>
            <a:pPr>
              <a:buFontTx/>
              <a:buChar char="-"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Adubação verde</a:t>
            </a:r>
          </a:p>
          <a:p>
            <a:pPr>
              <a:buFontTx/>
              <a:buChar char="-"/>
            </a:pPr>
            <a:r>
              <a:rPr lang="pt-BR" sz="4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Rotação 3 culturas/ano</a:t>
            </a:r>
          </a:p>
          <a:p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83E0B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Obrigado</a:t>
            </a:r>
            <a:endParaRPr lang="en-US" sz="13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083E0B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1026" name="Picture 2" descr="C:\Documents and Settings\Dirceu Gassen\Meus documentos\Minhas imagens\FRVerd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86683" y="5426648"/>
            <a:ext cx="1357317" cy="1431352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214686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0322" dir="1106097" algn="ctr" rotWithShape="0">
              <a:schemeClr val="tx1"/>
            </a:outerShdw>
          </a:effectLst>
        </p:spPr>
        <p:txBody>
          <a:bodyPr lIns="92075" tIns="46038" rIns="92075" bIns="46038"/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s-ES" sz="2800" b="1" u="none" dirty="0">
                <a:solidFill>
                  <a:schemeClr val="bg1"/>
                </a:solidFill>
                <a:latin typeface="Comic Sans MS" pitchFamily="66" charset="0"/>
              </a:rPr>
              <a:t>Dirceu N. Gassen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s-ES" sz="2400" b="1" u="none" dirty="0">
                <a:solidFill>
                  <a:schemeClr val="bg1"/>
                </a:solidFill>
                <a:latin typeface="Comic Sans MS" pitchFamily="66" charset="0"/>
              </a:rPr>
              <a:t>Gerente técnico da Cooplantio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s-ES" sz="2000" b="1" u="none" dirty="0">
                <a:solidFill>
                  <a:schemeClr val="bg1"/>
                </a:solidFill>
                <a:latin typeface="Comic Sans MS" pitchFamily="66" charset="0"/>
              </a:rPr>
              <a:t>Cooperativa dos Agricultores de Plantio Direto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14364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400" b="1" u="none" dirty="0" smtClean="0">
                <a:solidFill>
                  <a:srgbClr val="FFFF00"/>
                </a:solidFill>
                <a:latin typeface="Comic Sans MS" pitchFamily="66" charset="0"/>
              </a:rPr>
              <a:t>dirceu@dirceugassen.com</a:t>
            </a:r>
            <a:endParaRPr lang="pt-BR" sz="2400" b="1" u="none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4"/>
            <a:ext cx="9144000" cy="662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0" y="457200"/>
          <a:ext cx="91440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0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5000" b="1">
                <a:solidFill>
                  <a:schemeClr val="bg1"/>
                </a:solidFill>
                <a:effectLst/>
              </a:rPr>
              <a:t>Área sob plantio direto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571472" y="57148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s-ES" sz="1600" b="1" dirty="0" err="1">
                <a:solidFill>
                  <a:schemeClr val="bg1"/>
                </a:solidFill>
                <a:effectLst/>
              </a:rPr>
              <a:t>Milhões</a:t>
            </a:r>
            <a:r>
              <a:rPr lang="es-ES" sz="1600" b="1" dirty="0">
                <a:solidFill>
                  <a:schemeClr val="bg1"/>
                </a:solidFill>
                <a:effectLst/>
              </a:rPr>
              <a:t> ha</a:t>
            </a:r>
          </a:p>
        </p:txBody>
      </p:sp>
      <p:pic>
        <p:nvPicPr>
          <p:cNvPr id="35845" name="Picture 5" descr="Cat b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285852" y="4857760"/>
            <a:ext cx="2417758" cy="1044414"/>
          </a:xfrm>
          <a:prstGeom prst="rect">
            <a:avLst/>
          </a:prstGeom>
          <a:noFill/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7308850" y="5530850"/>
            <a:ext cx="133191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3400" b="1">
                <a:solidFill>
                  <a:srgbClr val="00FF00"/>
                </a:solidFill>
                <a:effectLst/>
              </a:rPr>
              <a:t>RS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5219700" y="3143248"/>
            <a:ext cx="392430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600" b="1" dirty="0">
                <a:solidFill>
                  <a:srgbClr val="66FFFF"/>
                </a:solidFill>
                <a:effectLst/>
              </a:rPr>
              <a:t>Argentina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5715008" y="1000108"/>
            <a:ext cx="1800225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3400" b="1" dirty="0">
                <a:solidFill>
                  <a:srgbClr val="FFFF00"/>
                </a:solidFill>
                <a:effectLst/>
              </a:rPr>
              <a:t>Brasil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series" animBg="0"/>
        </p:bldSub>
      </p:bldGraphic>
      <p:bldP spid="35846" grpId="0"/>
      <p:bldP spid="35847" grpId="0"/>
      <p:bldP spid="3584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33CC33">
                      <a:alpha val="40000"/>
                    </a:srgb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Sequencia</a:t>
            </a:r>
            <a:endParaRPr lang="pt-BR" sz="5400" b="1" u="none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rgbClr val="33CC33">
                    <a:alpha val="40000"/>
                  </a:srgb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4800" y="857232"/>
            <a:ext cx="88392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Processos</a:t>
            </a:r>
          </a:p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Mudanças </a:t>
            </a:r>
            <a:r>
              <a:rPr lang="pt-BR" sz="4000" b="1" u="none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agua</a:t>
            </a: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planta terra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Plantio direto </a:t>
            </a:r>
            <a:r>
              <a:rPr lang="pt-BR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defição</a:t>
            </a:r>
            <a:endParaRPr lang="pt-BR" sz="4000" b="1" dirty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Evolução PD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Adubação verde palha MO C</a:t>
            </a:r>
          </a:p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Manejo de água chuvas, crosta, infiltração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Controle de tráfego</a:t>
            </a:r>
          </a:p>
          <a:p>
            <a:pPr>
              <a:buFontTx/>
              <a:buChar char="-"/>
              <a:defRPr/>
            </a:pPr>
            <a:r>
              <a:rPr lang="pt-BR" sz="4000" b="1" u="none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50800" dir="5400000" algn="ctr" rotWithShape="0">
                    <a:schemeClr val="tx1">
                      <a:alpha val="74000"/>
                    </a:schemeClr>
                  </a:outerShdw>
                </a:effectLst>
                <a:latin typeface="Comic Sans MS" pitchFamily="66" charset="0"/>
              </a:rPr>
              <a:t> </a:t>
            </a:r>
            <a:endParaRPr lang="pt-BR" sz="4000" b="1" u="none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50800" dir="5400000" algn="ctr" rotWithShape="0">
                  <a:schemeClr val="tx1">
                    <a:alpha val="74000"/>
                  </a:scheme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762</Words>
  <Application>Microsoft Office PowerPoint</Application>
  <PresentationFormat>Apresentação na tela (4:3)</PresentationFormat>
  <Paragraphs>248</Paragraphs>
  <Slides>95</Slides>
  <Notes>3</Notes>
  <HiddenSlides>1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95</vt:i4>
      </vt:variant>
    </vt:vector>
  </HeadingPairs>
  <TitlesOfParts>
    <vt:vector size="98" baseType="lpstr">
      <vt:lpstr>Tema do Office</vt:lpstr>
      <vt:lpstr>Acrobat Document</vt:lpstr>
      <vt:lpstr>Gráfico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Rotação de culturas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</vt:vector>
  </TitlesOfParts>
  <Company>Particular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Dirceu</dc:creator>
  <cp:lastModifiedBy>Usuário</cp:lastModifiedBy>
  <cp:revision>69</cp:revision>
  <dcterms:created xsi:type="dcterms:W3CDTF">2009-08-08T02:12:11Z</dcterms:created>
  <dcterms:modified xsi:type="dcterms:W3CDTF">2010-05-17T19:04:01Z</dcterms:modified>
</cp:coreProperties>
</file>