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rawings/legacyDiagramText1.bin" ContentType="application/vnd.ms-office.legacyDiagramText"/>
  <Override PartName="/ppt/drawings/legacyDiagramText2.bin" ContentType="application/vnd.ms-office.legacyDiagramText"/>
  <Override PartName="/ppt/drawings/legacyDiagramText3.bin" ContentType="application/vnd.ms-office.legacyDiagramText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566" r:id="rId2"/>
    <p:sldId id="582" r:id="rId3"/>
    <p:sldId id="434" r:id="rId4"/>
    <p:sldId id="435" r:id="rId5"/>
    <p:sldId id="567" r:id="rId6"/>
    <p:sldId id="609" r:id="rId7"/>
    <p:sldId id="568" r:id="rId8"/>
    <p:sldId id="610" r:id="rId9"/>
    <p:sldId id="611" r:id="rId10"/>
    <p:sldId id="612" r:id="rId11"/>
    <p:sldId id="613" r:id="rId12"/>
    <p:sldId id="576" r:id="rId13"/>
    <p:sldId id="615" r:id="rId14"/>
    <p:sldId id="616" r:id="rId15"/>
    <p:sldId id="629" r:id="rId16"/>
    <p:sldId id="525" r:id="rId17"/>
    <p:sldId id="617" r:id="rId18"/>
    <p:sldId id="618" r:id="rId19"/>
    <p:sldId id="619" r:id="rId20"/>
    <p:sldId id="620" r:id="rId21"/>
    <p:sldId id="622" r:id="rId22"/>
    <p:sldId id="621" r:id="rId23"/>
    <p:sldId id="623" r:id="rId24"/>
    <p:sldId id="624" r:id="rId25"/>
    <p:sldId id="625" r:id="rId26"/>
    <p:sldId id="507" r:id="rId27"/>
    <p:sldId id="508" r:id="rId28"/>
    <p:sldId id="627" r:id="rId29"/>
    <p:sldId id="628" r:id="rId30"/>
    <p:sldId id="626" r:id="rId31"/>
    <p:sldId id="548" r:id="rId32"/>
    <p:sldId id="614" r:id="rId33"/>
    <p:sldId id="519" r:id="rId34"/>
    <p:sldId id="509" r:id="rId35"/>
    <p:sldId id="553" r:id="rId36"/>
    <p:sldId id="600" r:id="rId37"/>
    <p:sldId id="596" r:id="rId38"/>
    <p:sldId id="603" r:id="rId39"/>
    <p:sldId id="599" r:id="rId40"/>
    <p:sldId id="604" r:id="rId41"/>
    <p:sldId id="605" r:id="rId42"/>
    <p:sldId id="607" r:id="rId4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bg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bg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bg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bg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bg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CC"/>
    <a:srgbClr val="FFCC00"/>
    <a:srgbClr val="339933"/>
    <a:srgbClr val="0066FF"/>
    <a:srgbClr val="3366CC"/>
    <a:srgbClr val="FF33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131" autoAdjust="0"/>
    <p:restoredTop sz="94660"/>
  </p:normalViewPr>
  <p:slideViewPr>
    <p:cSldViewPr>
      <p:cViewPr>
        <p:scale>
          <a:sx n="70" d="100"/>
          <a:sy n="70" d="100"/>
        </p:scale>
        <p:origin x="-1200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06/relationships/legacyDocTextInfo" Target="legacyDocTextInfo.bin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3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6" Type="http://schemas.openxmlformats.org/officeDocument/2006/relationships/slide" Target="slides/slide34.xml"/><Relationship Id="rId5" Type="http://schemas.openxmlformats.org/officeDocument/2006/relationships/slide" Target="slides/slide28.xml"/><Relationship Id="rId4" Type="http://schemas.openxmlformats.org/officeDocument/2006/relationships/slide" Target="slides/slide26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1BB2ED68-A54B-4462-AC9E-93E5367374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506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A2ECC160-0175-4053-A41F-7ED330746D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875"/>
            <a:ext cx="9144000" cy="0"/>
          </a:xfrm>
          <a:prstGeom prst="line">
            <a:avLst/>
          </a:prstGeom>
          <a:noFill/>
          <a:ln w="5715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ake@terra.com.br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63" descr="DSC04277"/>
          <p:cNvPicPr>
            <a:picLocks noChangeAspect="1" noChangeArrowheads="1"/>
          </p:cNvPicPr>
          <p:nvPr/>
        </p:nvPicPr>
        <p:blipFill>
          <a:blip r:embed="rId3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827088" y="630238"/>
            <a:ext cx="6826250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5" descr="DSC000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70188" y="3433763"/>
            <a:ext cx="3097212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9" descr="DSC00135"/>
          <p:cNvPicPr>
            <a:picLocks noChangeAspect="1" noChangeArrowheads="1"/>
          </p:cNvPicPr>
          <p:nvPr/>
        </p:nvPicPr>
        <p:blipFill>
          <a:blip r:embed="rId5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0" y="1844675"/>
            <a:ext cx="2771775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0726" name="Rectangle 38"/>
          <p:cNvSpPr>
            <a:spLocks noChangeArrowheads="1"/>
          </p:cNvSpPr>
          <p:nvPr/>
        </p:nvSpPr>
        <p:spPr bwMode="auto">
          <a:xfrm>
            <a:off x="0" y="0"/>
            <a:ext cx="9144000" cy="1844675"/>
          </a:xfrm>
          <a:prstGeom prst="rect">
            <a:avLst/>
          </a:prstGeom>
          <a:solidFill>
            <a:schemeClr val="tx1">
              <a:alpha val="7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pt-BR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 INTEGRAÇÃO </a:t>
            </a:r>
            <a:br>
              <a:rPr lang="pt-BR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</a:br>
            <a:r>
              <a:rPr lang="pt-BR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AGRICULTURA-PECUÁRIA</a:t>
            </a:r>
            <a:endParaRPr lang="pt-BR" sz="26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itchFamily="34" charset="-128"/>
            </a:endParaRPr>
          </a:p>
        </p:txBody>
      </p:sp>
      <p:graphicFrame>
        <p:nvGraphicFramePr>
          <p:cNvPr id="1026" name="Diagram 51"/>
          <p:cNvGraphicFramePr>
            <a:graphicFrameLocks/>
          </p:cNvGraphicFramePr>
          <p:nvPr/>
        </p:nvGraphicFramePr>
        <p:xfrm>
          <a:off x="2771775" y="1700213"/>
          <a:ext cx="3025775" cy="3025775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  <p:pic>
        <p:nvPicPr>
          <p:cNvPr id="1038" name="Picture 59" descr="DSC00034"/>
          <p:cNvPicPr>
            <a:picLocks noChangeAspect="1" noChangeArrowheads="1"/>
          </p:cNvPicPr>
          <p:nvPr/>
        </p:nvPicPr>
        <p:blipFill>
          <a:blip r:embed="rId6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5867400" y="1844675"/>
            <a:ext cx="3313113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62"/>
          <p:cNvSpPr>
            <a:spLocks noChangeArrowheads="1"/>
          </p:cNvSpPr>
          <p:nvPr/>
        </p:nvSpPr>
        <p:spPr bwMode="auto">
          <a:xfrm>
            <a:off x="0" y="5734050"/>
            <a:ext cx="9180513" cy="968375"/>
          </a:xfrm>
          <a:prstGeom prst="rect">
            <a:avLst/>
          </a:prstGeom>
          <a:gradFill rotWithShape="1">
            <a:gsLst>
              <a:gs pos="0">
                <a:schemeClr val="tx1">
                  <a:alpha val="17998"/>
                </a:schemeClr>
              </a:gs>
              <a:gs pos="100000">
                <a:schemeClr val="tx1">
                  <a:alpha val="17998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110000"/>
              </a:lnSpc>
              <a:buFont typeface="Wingdings" pitchFamily="2" charset="2"/>
              <a:buNone/>
            </a:pPr>
            <a:r>
              <a:rPr lang="af-ZA" sz="2400" b="1">
                <a:solidFill>
                  <a:schemeClr val="tx2"/>
                </a:solidFill>
                <a:latin typeface="Arial Unicode MS" pitchFamily="34" charset="-128"/>
              </a:rPr>
              <a:t>Ake Bernard Van Der Vinne </a:t>
            </a:r>
          </a:p>
          <a:p>
            <a:pPr marL="342900" indent="-342900" algn="ctr">
              <a:lnSpc>
                <a:spcPct val="110000"/>
              </a:lnSpc>
              <a:buFont typeface="Wingdings" pitchFamily="2" charset="2"/>
              <a:buNone/>
            </a:pPr>
            <a:r>
              <a:rPr lang="pt-BR" sz="2400" b="1">
                <a:solidFill>
                  <a:schemeClr val="tx2"/>
                </a:solidFill>
                <a:latin typeface="Arial Unicode MS" pitchFamily="34" charset="-128"/>
              </a:rPr>
              <a:t>Fazenda Cabeceira - Maracaju/MS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07950" y="406400"/>
            <a:ext cx="8893175" cy="10064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sz="3200">
                <a:latin typeface="Arial Unicode MS" pitchFamily="34" charset="-128"/>
              </a:rPr>
              <a:t>MÉDIA HISTÓRICA DOS RESULTADOS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sz="2800">
                <a:latin typeface="Arial Unicode MS" pitchFamily="34" charset="-128"/>
              </a:rPr>
              <a:t>Faz. Cabeceira Safra 2003 a 2009</a:t>
            </a:r>
          </a:p>
        </p:txBody>
      </p:sp>
      <p:graphicFrame>
        <p:nvGraphicFramePr>
          <p:cNvPr id="434179" name="Group 3"/>
          <p:cNvGraphicFramePr>
            <a:graphicFrameLocks noGrp="1"/>
          </p:cNvGraphicFramePr>
          <p:nvPr>
            <p:ph/>
          </p:nvPr>
        </p:nvGraphicFramePr>
        <p:xfrm>
          <a:off x="0" y="2205038"/>
          <a:ext cx="8785225" cy="3671887"/>
        </p:xfrm>
        <a:graphic>
          <a:graphicData uri="http://schemas.openxmlformats.org/drawingml/2006/table">
            <a:tbl>
              <a:tblPr/>
              <a:tblGrid>
                <a:gridCol w="2468563"/>
                <a:gridCol w="1995487"/>
                <a:gridCol w="1944688"/>
                <a:gridCol w="2376487"/>
              </a:tblGrid>
              <a:tr h="8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Culturas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Produtividade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Custo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Lucro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Algodão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209 @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140 @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69 @ ou 1297,00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Soja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62 sc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38 sc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24 sc. ou 770,64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Pastagem 1</a:t>
                      </a:r>
                      <a:r>
                        <a:rPr kumimoji="0" lang="pt-BR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0 </a:t>
                      </a: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ano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20 @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12 @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8 @ ou 459,43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Milho Safrinha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79 sc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56 sc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23 sc. ou 347,30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Aveia + Tanzania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6@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2,8 @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3,2 @ ou 183,77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lide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0000CC"/>
          </a:solidFill>
        </p:spPr>
        <p:txBody>
          <a:bodyPr/>
          <a:lstStyle/>
          <a:p>
            <a:pPr eaLnBrk="1" hangingPunct="1"/>
            <a:r>
              <a:rPr lang="pt-BR" sz="3600" smtClean="0">
                <a:solidFill>
                  <a:srgbClr val="FFFF00"/>
                </a:solidFill>
              </a:rPr>
              <a:t>Pecuária(Pastagens)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2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3573463"/>
            <a:ext cx="4176713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1957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424862" cy="641350"/>
          </a:xfrm>
          <a:prstGeom prst="rect">
            <a:avLst/>
          </a:prstGeom>
          <a:solidFill>
            <a:srgbClr val="0000C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None/>
              <a:defRPr/>
            </a:pPr>
            <a:r>
              <a:rPr lang="pt-B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Agricultura (Culturas)</a:t>
            </a:r>
          </a:p>
        </p:txBody>
      </p:sp>
      <p:pic>
        <p:nvPicPr>
          <p:cNvPr id="6157" name="Picture 6" descr="DSC0002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650" y="692150"/>
            <a:ext cx="41036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7" descr="DSC0003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9338" y="3716338"/>
            <a:ext cx="40338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8" descr="DSC033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690563"/>
            <a:ext cx="4033837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Diagram 20"/>
          <p:cNvGraphicFramePr>
            <a:graphicFrameLocks/>
          </p:cNvGraphicFramePr>
          <p:nvPr/>
        </p:nvGraphicFramePr>
        <p:xfrm>
          <a:off x="1690688" y="692150"/>
          <a:ext cx="6265862" cy="5905500"/>
        </p:xfrm>
        <a:graphic>
          <a:graphicData uri="http://schemas.openxmlformats.org/drawingml/2006/compatibility">
            <com:legacyDrawing xmlns:com="http://schemas.openxmlformats.org/drawingml/2006/compatibility" spid="_x0000_s6146"/>
          </a:graphicData>
        </a:graphic>
      </p:graphicFrame>
      <p:pic>
        <p:nvPicPr>
          <p:cNvPr id="6160" name="Picture 29" descr="CAPULHO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62800" y="5516563"/>
            <a:ext cx="1730375" cy="1296987"/>
          </a:xfrm>
          <a:prstGeom prst="rect">
            <a:avLst/>
          </a:prstGeom>
          <a:solidFill>
            <a:schemeClr val="tx1"/>
          </a:solidFill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x17"/>
          <p:cNvPicPr preferRelativeResize="0"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2600" b="1" i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PLANTIO DIRETO DA SOJA EM PASTAGEM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pt-BR" sz="2800" b="1" i="1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2555875" y="4437063"/>
            <a:ext cx="5111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PALHADA DA PASTAGEM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x15"/>
          <p:cNvPicPr preferRelativeResize="0"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38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pt-BR" sz="2800" b="1" i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2271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pt-BR" sz="2800" b="1" i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MILHO SAFRINHA 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pt-BR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PRODUÇÃO DE GRÃOS E FORMAÇÃO DE PASTO AO MESMO TEMPO.</a:t>
            </a:r>
            <a:r>
              <a:rPr lang="pt-BR" sz="2800" b="1" i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pt-BR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024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25" y="28575"/>
            <a:ext cx="91090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pt-BR" sz="2800" b="1" i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73225"/>
          </a:xfrm>
          <a:prstGeom prst="rect">
            <a:avLst/>
          </a:prstGeom>
          <a:solidFill>
            <a:schemeClr val="tx1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i="1">
                <a:solidFill>
                  <a:srgbClr val="FFFF00"/>
                </a:solidFill>
                <a:latin typeface="Arial Unicode MS" pitchFamily="34" charset="-128"/>
              </a:rPr>
              <a:t>MILHO SAFRINHA 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i="1">
                <a:solidFill>
                  <a:srgbClr val="FFFF00"/>
                </a:solidFill>
                <a:latin typeface="Arial Unicode MS" pitchFamily="34" charset="-128"/>
              </a:rPr>
              <a:t>PRODUÇÃO DE GRÃOS E FORMAÇÃO DE PASTO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i="1">
                <a:solidFill>
                  <a:srgbClr val="FFFF00"/>
                </a:solidFill>
                <a:latin typeface="Arial Unicode MS" pitchFamily="34" charset="-128"/>
              </a:rPr>
              <a:t>AO MESMO TEMPO. </a:t>
            </a:r>
            <a:endParaRPr lang="pt-BR" sz="2800">
              <a:solidFill>
                <a:srgbClr val="FFFF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lum bright="-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MILHO SAFRINHA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PASTO FORMADO NA PIOR ÉPOCA DO ANO.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0484" name="Picture 4" descr="DSC0012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24975" cy="73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CaixaDeTexto 5"/>
          <p:cNvSpPr txBox="1">
            <a:spLocks noChangeArrowheads="1"/>
          </p:cNvSpPr>
          <p:nvPr/>
        </p:nvSpPr>
        <p:spPr bwMode="auto">
          <a:xfrm>
            <a:off x="0" y="0"/>
            <a:ext cx="8929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pt-BR"/>
              <a:t>Algodão</a:t>
            </a:r>
          </a:p>
          <a:p>
            <a:pPr>
              <a:buFontTx/>
              <a:buNone/>
            </a:pPr>
            <a:r>
              <a:rPr lang="pt-BR" sz="2000"/>
              <a:t>Após milho safrinha+Braquiária ruziziensis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1508" name="Picture 4" descr="DSC001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CaixaDeTexto 5"/>
          <p:cNvSpPr txBox="1">
            <a:spLocks noChangeArrowheads="1"/>
          </p:cNvSpPr>
          <p:nvPr/>
        </p:nvSpPr>
        <p:spPr bwMode="auto">
          <a:xfrm>
            <a:off x="0" y="0"/>
            <a:ext cx="8929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pt-BR">
                <a:solidFill>
                  <a:schemeClr val="tx1"/>
                </a:solidFill>
              </a:rPr>
              <a:t>Algodão</a:t>
            </a:r>
          </a:p>
          <a:p>
            <a:pPr>
              <a:buFontTx/>
              <a:buNone/>
            </a:pPr>
            <a:r>
              <a:rPr lang="pt-BR" sz="2000">
                <a:solidFill>
                  <a:schemeClr val="tx1"/>
                </a:solidFill>
              </a:rPr>
              <a:t>Após milho safrinha+Braquiária ruziziensis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2532" name="Picture 4" descr="DSC0078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96875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0" y="4214818"/>
            <a:ext cx="8715404" cy="1606594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pt-BR" sz="6000" dirty="0">
                <a:solidFill>
                  <a:srgbClr val="FFFF00"/>
                </a:solidFill>
              </a:rPr>
              <a:t>Algodão</a:t>
            </a:r>
          </a:p>
          <a:p>
            <a:pPr>
              <a:buFontTx/>
              <a:buNone/>
              <a:defRPr/>
            </a:pPr>
            <a:r>
              <a:rPr lang="pt-BR" sz="3200" dirty="0">
                <a:solidFill>
                  <a:srgbClr val="FFFF00"/>
                </a:solidFill>
              </a:rPr>
              <a:t>Cobertura de milho safrinha+</a:t>
            </a:r>
            <a:r>
              <a:rPr lang="pt-BR" sz="3200" dirty="0" err="1">
                <a:solidFill>
                  <a:srgbClr val="FFFF00"/>
                </a:solidFill>
              </a:rPr>
              <a:t>Braquiária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>
                <a:solidFill>
                  <a:srgbClr val="FFFF00"/>
                </a:solidFill>
              </a:rPr>
              <a:t>ruziziensis</a:t>
            </a:r>
            <a:endParaRPr lang="pt-BR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0" y="1663700"/>
          <a:ext cx="5340350" cy="5194300"/>
        </p:xfrm>
        <a:graphic>
          <a:graphicData uri="http://schemas.openxmlformats.org/presentationml/2006/ole">
            <p:oleObj spid="_x0000_s3074" name="Imagem de bitmap" r:id="rId3" imgW="3142857" imgH="3057143" progId="Paint.Picture">
              <p:embed/>
            </p:oleObj>
          </a:graphicData>
        </a:graphic>
      </p:graphicFrame>
      <p:sp>
        <p:nvSpPr>
          <p:cNvPr id="393221" name="Rectangle 5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pt-BR" sz="3600" b="1" i="1" u="sng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1.972 </a:t>
            </a:r>
          </a:p>
        </p:txBody>
      </p:sp>
      <p:pic>
        <p:nvPicPr>
          <p:cNvPr id="3076" name="Picture 7" descr="ga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364163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37075" y="3357563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9"/>
          <p:cNvSpPr>
            <a:spLocks noChangeArrowheads="1"/>
          </p:cNvSpPr>
          <p:nvPr/>
        </p:nvSpPr>
        <p:spPr bwMode="auto">
          <a:xfrm>
            <a:off x="0" y="554038"/>
            <a:ext cx="9144000" cy="1219200"/>
          </a:xfrm>
          <a:prstGeom prst="rect">
            <a:avLst/>
          </a:prstGeom>
          <a:gradFill rotWithShape="1">
            <a:gsLst>
              <a:gs pos="0">
                <a:srgbClr val="000066">
                  <a:alpha val="79999"/>
                </a:srgbClr>
              </a:gs>
              <a:gs pos="100000">
                <a:srgbClr val="43438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sz="4000">
                <a:solidFill>
                  <a:srgbClr val="FFFF00"/>
                </a:solidFill>
                <a:latin typeface="Century" pitchFamily="18" charset="0"/>
              </a:rPr>
              <a:t>COMO ENTREI NA INTEGRAÇÃO LAVOURA x PASTAGEM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3556" name="Picture 4" descr="DSC0126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68313" y="-387350"/>
            <a:ext cx="9793288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39750" y="2420938"/>
            <a:ext cx="7664450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pt-BR" sz="4800"/>
              <a:t>Descompactação</a:t>
            </a:r>
            <a:r>
              <a:rPr lang="pt-BR"/>
              <a:t> do solo;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1010027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-71438" y="-26988"/>
            <a:ext cx="9251951" cy="1371601"/>
          </a:xfrm>
          <a:prstGeom prst="rect">
            <a:avLst/>
          </a:prstGeom>
          <a:solidFill>
            <a:srgbClr val="0000CC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2600">
                <a:solidFill>
                  <a:srgbClr val="FFFF00"/>
                </a:solidFill>
                <a:latin typeface="Arial Unicode MS" pitchFamily="34" charset="-128"/>
              </a:rPr>
              <a:t>PLANTIO DIRETO DA SOJA EM PASTAGEM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sz="2400">
                <a:solidFill>
                  <a:srgbClr val="FFFF00"/>
                </a:solidFill>
                <a:latin typeface="Arial Unicode MS" pitchFamily="34" charset="-128"/>
              </a:rPr>
              <a:t>NÃO TEM PROBLEMA DE COMPACTAÇÃO PARA SOJA.</a:t>
            </a:r>
            <a:r>
              <a:rPr lang="pt-BR" sz="2800">
                <a:solidFill>
                  <a:srgbClr val="FFFF00"/>
                </a:solidFill>
                <a:latin typeface="Arial Unicode MS" pitchFamily="34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101019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615951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sz="3200">
                <a:solidFill>
                  <a:srgbClr val="FFFF00"/>
                </a:solidFill>
                <a:latin typeface="Arial Unicode MS" pitchFamily="34" charset="-128"/>
              </a:rPr>
              <a:t>ROLO COMPACTADOR 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622300"/>
            <a:ext cx="9144000" cy="935038"/>
          </a:xfrm>
          <a:prstGeom prst="rect">
            <a:avLst/>
          </a:prstGeom>
          <a:solidFill>
            <a:srgbClr val="0000CC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2400" b="1">
                <a:solidFill>
                  <a:srgbClr val="FFFF00"/>
                </a:solidFill>
                <a:latin typeface="Arial Unicode MS" pitchFamily="34" charset="-128"/>
              </a:rPr>
              <a:t>FORMAÇÃO DA PASTAGEM EM PLANTIO DIRETO SOBRE A RESTEVA DE SOJA OU ALGODÃO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7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pitchFamily="18" charset="0"/>
              </a:rPr>
              <a:t>CONSERVAÇÃO DO SOLO NA LAVOURA</a:t>
            </a:r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68413"/>
            <a:ext cx="9144000" cy="5589587"/>
          </a:xfrm>
        </p:spPr>
        <p:txBody>
          <a:bodyPr/>
          <a:lstStyle/>
          <a:p>
            <a:pPr eaLnBrk="1" hangingPunct="1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800" b="1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t-BR" sz="2500" b="1" smtClean="0">
                <a:solidFill>
                  <a:schemeClr val="bg1"/>
                </a:solidFill>
                <a:latin typeface="Comic Sans MS" pitchFamily="66" charset="0"/>
              </a:rPr>
              <a:t>ELIMINA PERDAS DO SOLO.</a:t>
            </a:r>
          </a:p>
          <a:p>
            <a:pPr eaLnBrk="1" hangingPunct="1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500" b="1" smtClean="0">
                <a:solidFill>
                  <a:schemeClr val="bg1"/>
                </a:solidFill>
                <a:latin typeface="Comic Sans MS" pitchFamily="66" charset="0"/>
              </a:rPr>
              <a:t> RETENÇÃO DE ÁGUA NO SOLO. </a:t>
            </a:r>
          </a:p>
          <a:p>
            <a:pPr eaLnBrk="1" hangingPunct="1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500" b="1" smtClean="0">
                <a:solidFill>
                  <a:schemeClr val="bg1"/>
                </a:solidFill>
                <a:latin typeface="Comic Sans MS" pitchFamily="66" charset="0"/>
              </a:rPr>
              <a:t> REDUZ A TEMPERATURA NO SOLO.</a:t>
            </a:r>
          </a:p>
          <a:p>
            <a:pPr eaLnBrk="1" hangingPunct="1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500" b="1" smtClean="0">
                <a:solidFill>
                  <a:schemeClr val="bg1"/>
                </a:solidFill>
                <a:latin typeface="Comic Sans MS" pitchFamily="66" charset="0"/>
              </a:rPr>
              <a:t> REDUÇÃO DOS CUSTOS.</a:t>
            </a:r>
          </a:p>
          <a:p>
            <a:pPr eaLnBrk="1" hangingPunct="1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500" b="1" smtClean="0">
                <a:solidFill>
                  <a:schemeClr val="bg1"/>
                </a:solidFill>
                <a:latin typeface="Comic Sans MS" pitchFamily="66" charset="0"/>
              </a:rPr>
              <a:t> AUMENTO MATÉRIA ORGÂNICA.</a:t>
            </a:r>
          </a:p>
          <a:p>
            <a:pPr eaLnBrk="1" hangingPunct="1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500" b="1" smtClean="0">
                <a:solidFill>
                  <a:schemeClr val="bg1"/>
                </a:solidFill>
                <a:latin typeface="Comic Sans MS" pitchFamily="66" charset="0"/>
              </a:rPr>
              <a:t> AUMENTO VIDA MICROBIANA NO SOLO.</a:t>
            </a:r>
          </a:p>
          <a:p>
            <a:pPr eaLnBrk="1" hangingPunct="1"/>
            <a:endParaRPr lang="pt-BR" sz="2800" smtClean="0">
              <a:solidFill>
                <a:srgbClr val="3333FF"/>
              </a:solidFill>
            </a:endParaRPr>
          </a:p>
        </p:txBody>
      </p:sp>
      <p:sp>
        <p:nvSpPr>
          <p:cNvPr id="289799" name="Rectangle 7"/>
          <p:cNvSpPr>
            <a:spLocks noChangeArrowheads="1"/>
          </p:cNvSpPr>
          <p:nvPr/>
        </p:nvSpPr>
        <p:spPr bwMode="auto">
          <a:xfrm>
            <a:off x="0" y="620713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sto MT" pitchFamily="18" charset="0"/>
              </a:rPr>
              <a:t>PLANTIO DIRETO - VANTAGENS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9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9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9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9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9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9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9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9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6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x17"/>
          <p:cNvPicPr preferRelativeResize="0"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519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429000"/>
            <a:ext cx="91805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10"/>
          <p:cNvSpPr txBox="1">
            <a:spLocks noChangeArrowheads="1"/>
          </p:cNvSpPr>
          <p:nvPr/>
        </p:nvSpPr>
        <p:spPr bwMode="auto">
          <a:xfrm>
            <a:off x="250825" y="0"/>
            <a:ext cx="7416800" cy="778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b="1">
                <a:solidFill>
                  <a:srgbClr val="3333FF"/>
                </a:solidFill>
              </a:rPr>
              <a:t>      FATORES LIMITANTES NA TERRA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endParaRPr lang="pt-BR" sz="2800" b="1">
              <a:solidFill>
                <a:srgbClr val="3333FF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b="1">
                <a:solidFill>
                  <a:srgbClr val="FFFF00"/>
                </a:solidFill>
              </a:rPr>
              <a:t>Químico: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b="1">
                <a:solidFill>
                  <a:srgbClr val="3333FF"/>
                </a:solidFill>
              </a:rPr>
              <a:t>Comprar com elementos químicos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endParaRPr lang="pt-BR" sz="2800" b="1">
              <a:solidFill>
                <a:srgbClr val="3333FF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b="1">
                <a:solidFill>
                  <a:srgbClr val="FFFF00"/>
                </a:solidFill>
              </a:rPr>
              <a:t>Físico: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b="1">
                <a:solidFill>
                  <a:srgbClr val="3333FF"/>
                </a:solidFill>
              </a:rPr>
              <a:t>Criar com plantio direto e com pastagem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endParaRPr lang="pt-BR" sz="2800" b="1">
              <a:solidFill>
                <a:srgbClr val="3333FF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endParaRPr lang="pt-BR" sz="2800" b="1">
              <a:solidFill>
                <a:srgbClr val="FFFF00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b="1">
                <a:solidFill>
                  <a:srgbClr val="FFFF00"/>
                </a:solidFill>
              </a:rPr>
              <a:t>Biológico: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2800" b="1">
                <a:solidFill>
                  <a:srgbClr val="3333FF"/>
                </a:solidFill>
              </a:rPr>
              <a:t>Rotação de culturas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endParaRPr lang="pt-BR" sz="2800" b="1">
              <a:solidFill>
                <a:srgbClr val="3333FF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endParaRPr lang="pt-BR" sz="2800" b="1">
              <a:solidFill>
                <a:srgbClr val="3333FF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endParaRPr lang="pt-BR" sz="2800" b="1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5" descr="P805039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4468813" y="0"/>
            <a:ext cx="184150" cy="661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110000"/>
              </a:lnSpc>
              <a:buFont typeface="Wingdings" pitchFamily="2" charset="2"/>
              <a:buNone/>
            </a:pPr>
            <a:endParaRPr lang="pt-BR" sz="3400" b="1">
              <a:solidFill>
                <a:srgbClr val="3399FF"/>
              </a:solidFill>
              <a:latin typeface="Calisto MT" pitchFamily="18" charset="0"/>
            </a:endParaRPr>
          </a:p>
        </p:txBody>
      </p:sp>
      <p:sp>
        <p:nvSpPr>
          <p:cNvPr id="350218" name="Text Box 10"/>
          <p:cNvSpPr txBox="1">
            <a:spLocks noChangeArrowheads="1"/>
          </p:cNvSpPr>
          <p:nvPr/>
        </p:nvSpPr>
        <p:spPr bwMode="auto">
          <a:xfrm>
            <a:off x="539750" y="5445125"/>
            <a:ext cx="7900988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4000" b="1"/>
              <a:t>“É O SEGREDO DO SUCESSO”</a:t>
            </a:r>
          </a:p>
        </p:txBody>
      </p:sp>
      <p:sp>
        <p:nvSpPr>
          <p:cNvPr id="350219" name="Rectangle 11"/>
          <p:cNvSpPr>
            <a:spLocks noChangeArrowheads="1"/>
          </p:cNvSpPr>
          <p:nvPr/>
        </p:nvSpPr>
        <p:spPr bwMode="auto">
          <a:xfrm>
            <a:off x="0" y="115888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3200" b="1" i="1">
                <a:solidFill>
                  <a:srgbClr val="00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pitchFamily="18" charset="0"/>
              </a:rPr>
              <a:t>MANEJO DE PASTO CORRETO</a:t>
            </a:r>
            <a:r>
              <a:rPr lang="pt-BR" sz="3200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pitchFamily="18" charset="0"/>
              </a:rPr>
              <a:t> </a:t>
            </a:r>
          </a:p>
        </p:txBody>
      </p:sp>
      <p:sp>
        <p:nvSpPr>
          <p:cNvPr id="350221" name="Rectangle 13"/>
          <p:cNvSpPr>
            <a:spLocks noChangeArrowheads="1"/>
          </p:cNvSpPr>
          <p:nvPr/>
        </p:nvSpPr>
        <p:spPr bwMode="auto">
          <a:xfrm>
            <a:off x="0" y="1511300"/>
            <a:ext cx="91440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800" b="1"/>
              <a:t> </a:t>
            </a:r>
            <a:r>
              <a:rPr lang="pt-BR" sz="2500" b="1">
                <a:solidFill>
                  <a:srgbClr val="99CCFF"/>
                </a:solidFill>
              </a:rPr>
              <a:t>AUMENTA A PRODUÇÃO DE PASTO;</a:t>
            </a:r>
          </a:p>
          <a:p>
            <a:pPr marL="342900" indent="-342900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500" b="1">
                <a:solidFill>
                  <a:srgbClr val="99CCFF"/>
                </a:solidFill>
              </a:rPr>
              <a:t>MAIOR PRODUÇÃO DE CARNE;</a:t>
            </a:r>
            <a:endParaRPr lang="pt-BR" sz="2800" b="1">
              <a:solidFill>
                <a:srgbClr val="99CCFF"/>
              </a:solidFill>
            </a:endParaRPr>
          </a:p>
          <a:p>
            <a:pPr marL="342900" indent="-342900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500" b="1">
                <a:solidFill>
                  <a:srgbClr val="99CCFF"/>
                </a:solidFill>
              </a:rPr>
              <a:t>PRODUZ COBERTURA PARA O SOLO;</a:t>
            </a:r>
          </a:p>
          <a:p>
            <a:pPr marL="342900" indent="-342900">
              <a:lnSpc>
                <a:spcPct val="190000"/>
              </a:lnSpc>
              <a:buClr>
                <a:schemeClr val="tx1"/>
              </a:buClr>
              <a:buSzPct val="120000"/>
              <a:buFont typeface="Wingdings" pitchFamily="2" charset="2"/>
              <a:buChar char="Ä"/>
            </a:pPr>
            <a:r>
              <a:rPr lang="pt-BR" sz="2500" b="1">
                <a:solidFill>
                  <a:srgbClr val="99CCFF"/>
                </a:solidFill>
              </a:rPr>
              <a:t> MELHORA AS CONDIÇÕES FÍSICAS DO SOLO;</a:t>
            </a:r>
          </a:p>
          <a:p>
            <a:pPr marL="342900" indent="-342900"/>
            <a:endParaRPr lang="pt-BR" sz="2800" b="1">
              <a:solidFill>
                <a:srgbClr val="99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0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0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0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0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0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0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0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0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0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0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0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0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8" grpId="0"/>
      <p:bldP spid="35022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DSC02857"/>
          <p:cNvPicPr>
            <a:picLocks noChangeAspect="1" noChangeArrowheads="1"/>
          </p:cNvPicPr>
          <p:nvPr/>
        </p:nvPicPr>
        <p:blipFill>
          <a:blip r:embed="rId2" cstate="email">
            <a:lum bright="-60000" contrast="-6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pt-BR" sz="2800" smtClean="0">
                <a:solidFill>
                  <a:srgbClr val="FFFF00"/>
                </a:solidFill>
                <a:latin typeface="Arial Rounded MT Bold" pitchFamily="34" charset="0"/>
              </a:rPr>
              <a:t>BENEFÍCIOS DA PASTAGEM PARA A AGRICULTURA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917575"/>
            <a:ext cx="91440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3600">
                <a:latin typeface="Arial Rounded MT Bold" pitchFamily="34" charset="0"/>
              </a:rPr>
              <a:t>Cobertura do solo para o plantio direto;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3600">
                <a:latin typeface="Arial Rounded MT Bold" pitchFamily="34" charset="0"/>
              </a:rPr>
              <a:t>Reciclagem de nutrientes;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3600">
                <a:latin typeface="Arial Rounded MT Bold" pitchFamily="34" charset="0"/>
              </a:rPr>
              <a:t>Descompactação do solo;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3600">
                <a:latin typeface="Arial Rounded MT Bold" pitchFamily="34" charset="0"/>
              </a:rPr>
              <a:t>Aumento da matéria orgânica;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3600">
                <a:latin typeface="Arial Rounded MT Bold" pitchFamily="34" charset="0"/>
              </a:rPr>
              <a:t>Melhora a estrutura do solo;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3600">
                <a:latin typeface="Arial Rounded MT Bold" pitchFamily="34" charset="0"/>
              </a:rPr>
              <a:t>Maior armazenamento de água no solo;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3600">
                <a:latin typeface="Arial Rounded MT Bold" pitchFamily="34" charset="0"/>
              </a:rPr>
              <a:t>Quebra dos ciclos de pragas;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</a:pPr>
            <a:r>
              <a:rPr lang="pt-BR" sz="3600">
                <a:latin typeface="Arial Rounded MT Bold" pitchFamily="34" charset="0"/>
              </a:rPr>
              <a:t>Rotação de culturas.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DSC04286"/>
          <p:cNvPicPr>
            <a:picLocks noChangeAspect="1" noChangeArrowheads="1"/>
          </p:cNvPicPr>
          <p:nvPr/>
        </p:nvPicPr>
        <p:blipFill>
          <a:blip r:embed="rId2" cstate="email">
            <a:lum bright="-60000" contrast="-60000"/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DSC00807"/>
          <p:cNvPicPr>
            <a:picLocks noChangeAspect="1" noChangeArrowheads="1"/>
          </p:cNvPicPr>
          <p:nvPr/>
        </p:nvPicPr>
        <p:blipFill>
          <a:blip r:embed="rId3" cstate="email">
            <a:lum bright="-60000" contrast="-60000"/>
          </a:blip>
          <a:srcRect/>
          <a:stretch>
            <a:fillRect/>
          </a:stretch>
        </p:blipFill>
        <p:spPr bwMode="auto">
          <a:xfrm>
            <a:off x="4572000" y="0"/>
            <a:ext cx="4572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pt-BR" sz="3200" smtClean="0">
                <a:solidFill>
                  <a:srgbClr val="FFFF00"/>
                </a:solidFill>
              </a:rPr>
              <a:t>BENEFÍCIOS DA AGRICULTURA</a:t>
            </a:r>
            <a:br>
              <a:rPr lang="pt-BR" sz="3200" smtClean="0">
                <a:solidFill>
                  <a:srgbClr val="FFFF00"/>
                </a:solidFill>
              </a:rPr>
            </a:br>
            <a:r>
              <a:rPr lang="pt-BR" sz="3200" smtClean="0">
                <a:solidFill>
                  <a:srgbClr val="FFFF00"/>
                </a:solidFill>
              </a:rPr>
              <a:t>PARA A PECUÁRIA</a:t>
            </a:r>
          </a:p>
        </p:txBody>
      </p:sp>
      <p:pic>
        <p:nvPicPr>
          <p:cNvPr id="38917" name="Picture 11" descr="DSC01219"/>
          <p:cNvPicPr>
            <a:picLocks noChangeAspect="1" noChangeArrowheads="1"/>
          </p:cNvPicPr>
          <p:nvPr/>
        </p:nvPicPr>
        <p:blipFill>
          <a:blip r:embed="rId4" cstate="email">
            <a:lum bright="-60000" contrast="-60000"/>
          </a:blip>
          <a:srcRect/>
          <a:stretch>
            <a:fillRect/>
          </a:stretch>
        </p:blipFill>
        <p:spPr bwMode="auto">
          <a:xfrm>
            <a:off x="0" y="3357563"/>
            <a:ext cx="45720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4" descr="DSC00023"/>
          <p:cNvPicPr>
            <a:picLocks noChangeAspect="1" noChangeArrowheads="1"/>
          </p:cNvPicPr>
          <p:nvPr/>
        </p:nvPicPr>
        <p:blipFill>
          <a:blip r:embed="rId5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4500563" y="3357563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0" y="1801813"/>
            <a:ext cx="9144000" cy="5011737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pt-BR" sz="4000" smtClean="0">
                <a:solidFill>
                  <a:schemeClr val="bg1"/>
                </a:solidFill>
              </a:rPr>
              <a:t>Fornecimento de nutrientes para pastagem;</a:t>
            </a:r>
          </a:p>
          <a:p>
            <a:pPr eaLnBrk="1" hangingPunct="1">
              <a:buFontTx/>
              <a:buNone/>
            </a:pPr>
            <a:r>
              <a:rPr lang="pt-BR" sz="4000" smtClean="0">
                <a:solidFill>
                  <a:schemeClr val="bg1"/>
                </a:solidFill>
              </a:rPr>
              <a:t>Produção de forragem na seca;</a:t>
            </a:r>
            <a:endParaRPr lang="pt-PT" sz="40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pt-BR" sz="4000" smtClean="0">
                <a:solidFill>
                  <a:schemeClr val="bg1"/>
                </a:solidFill>
              </a:rPr>
              <a:t>Facilita a troca de espécie forrageira;</a:t>
            </a:r>
          </a:p>
          <a:p>
            <a:pPr eaLnBrk="1" hangingPunct="1">
              <a:buFontTx/>
              <a:buNone/>
            </a:pPr>
            <a:r>
              <a:rPr lang="pt-BR" sz="4000" smtClean="0">
                <a:solidFill>
                  <a:schemeClr val="bg1"/>
                </a:solidFill>
              </a:rPr>
              <a:t>Custo baixo na reforma de pastagem;</a:t>
            </a:r>
            <a:endParaRPr lang="pt-PT" sz="40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pt-PT" sz="4000" smtClean="0">
                <a:solidFill>
                  <a:schemeClr val="bg1"/>
                </a:solidFill>
              </a:rPr>
              <a:t>Retorno mais rápido do capital investido.</a:t>
            </a:r>
          </a:p>
          <a:p>
            <a:pPr eaLnBrk="1" hangingPunct="1">
              <a:buFontTx/>
              <a:buNone/>
            </a:pPr>
            <a:r>
              <a:rPr lang="pt-PT" sz="4000" smtClean="0">
                <a:solidFill>
                  <a:schemeClr val="bg1"/>
                </a:solidFill>
              </a:rPr>
              <a:t>Quebra dos ciclos de pragas</a:t>
            </a:r>
            <a:endParaRPr lang="pt-BR" sz="40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pt-BR" sz="4000" smtClean="0">
                <a:solidFill>
                  <a:schemeClr val="bg1"/>
                </a:solidFill>
              </a:rPr>
              <a:t>Rotação de culturas</a:t>
            </a:r>
            <a:endParaRPr lang="pt-PT" sz="4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-152400" y="533400"/>
            <a:ext cx="960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algn="ctr">
              <a:lnSpc>
                <a:spcPct val="130000"/>
              </a:lnSpc>
              <a:buFont typeface="Wingdings" pitchFamily="2" charset="2"/>
              <a:buNone/>
              <a:defRPr/>
            </a:pPr>
            <a:endParaRPr lang="pt-BR" sz="34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3600" b="1" i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PRODUTIVIDADE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pt-BR" sz="2400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449541" name="Group 5"/>
          <p:cNvGraphicFramePr>
            <a:graphicFrameLocks noGrp="1"/>
          </p:cNvGraphicFramePr>
          <p:nvPr/>
        </p:nvGraphicFramePr>
        <p:xfrm>
          <a:off x="0" y="908050"/>
          <a:ext cx="9144000" cy="5949950"/>
        </p:xfrm>
        <a:graphic>
          <a:graphicData uri="http://schemas.openxmlformats.org/drawingml/2006/table">
            <a:tbl>
              <a:tblPr/>
              <a:tblGrid>
                <a:gridCol w="3733800"/>
                <a:gridCol w="2362200"/>
                <a:gridCol w="3048000"/>
              </a:tblGrid>
              <a:tr h="1377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1" i="1" u="sng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1" i="1" u="sng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9558" name="Text Box 22"/>
          <p:cNvSpPr txBox="1">
            <a:spLocks noChangeArrowheads="1"/>
          </p:cNvSpPr>
          <p:nvPr/>
        </p:nvSpPr>
        <p:spPr bwMode="auto">
          <a:xfrm>
            <a:off x="323850" y="1052513"/>
            <a:ext cx="2759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32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LAVOURA</a:t>
            </a:r>
          </a:p>
        </p:txBody>
      </p:sp>
      <p:sp>
        <p:nvSpPr>
          <p:cNvPr id="449559" name="Text Box 23"/>
          <p:cNvSpPr txBox="1">
            <a:spLocks noChangeArrowheads="1"/>
          </p:cNvSpPr>
          <p:nvPr/>
        </p:nvSpPr>
        <p:spPr bwMode="auto">
          <a:xfrm>
            <a:off x="323850" y="4797425"/>
            <a:ext cx="2759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32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PECUÁRIA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0" y="1773238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sz="3200" i="1">
                <a:solidFill>
                  <a:srgbClr val="FFFF00"/>
                </a:solidFill>
              </a:rPr>
              <a:t>Pesquisa      Assistência         Produtor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0" y="6021388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sz="3200" b="1" i="1">
                <a:solidFill>
                  <a:srgbClr val="FFFF00"/>
                </a:solidFill>
              </a:rPr>
              <a:t>Pesquisa     ?      Produtor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lum bright="-40000" contrast="-40000"/>
          </a:blip>
          <a:srcRect/>
          <a:stretch>
            <a:fillRect/>
          </a:stretch>
        </p:blipFill>
        <p:spPr bwMode="auto">
          <a:xfrm>
            <a:off x="0" y="-26988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63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5157788"/>
            <a:ext cx="7991475" cy="1574800"/>
          </a:xfrm>
          <a:gradFill rotWithShape="1">
            <a:gsLst>
              <a:gs pos="0">
                <a:schemeClr val="tx2">
                  <a:alpha val="50000"/>
                </a:schemeClr>
              </a:gs>
              <a:gs pos="100000">
                <a:schemeClr val="tx2">
                  <a:gamma/>
                  <a:tint val="73725"/>
                  <a:invGamma/>
                  <a:alpha val="39999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pt-BR" sz="8800" smtClean="0">
                <a:solidFill>
                  <a:schemeClr val="bg1"/>
                </a:solidFill>
              </a:rPr>
              <a:t>Obrigado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541338"/>
            <a:ext cx="8713788" cy="2455862"/>
          </a:xfrm>
          <a:solidFill>
            <a:schemeClr val="tx1">
              <a:alpha val="27843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smtClean="0">
                <a:solidFill>
                  <a:srgbClr val="00FF00"/>
                </a:solidFill>
              </a:rPr>
              <a:t>Ake Bernard Van der Vinne</a:t>
            </a:r>
          </a:p>
          <a:p>
            <a:pPr algn="ctr" eaLnBrk="1" hangingPunct="1">
              <a:buFontTx/>
              <a:buNone/>
            </a:pPr>
            <a:r>
              <a:rPr lang="pt-BR" smtClean="0">
                <a:solidFill>
                  <a:srgbClr val="00FF00"/>
                </a:solidFill>
              </a:rPr>
              <a:t>Faz. Cabeceira/Maracaju MS</a:t>
            </a:r>
          </a:p>
          <a:p>
            <a:pPr algn="ctr" eaLnBrk="1" hangingPunct="1">
              <a:buFontTx/>
              <a:buNone/>
            </a:pPr>
            <a:r>
              <a:rPr lang="pt-BR" smtClean="0">
                <a:solidFill>
                  <a:srgbClr val="00FF00"/>
                </a:solidFill>
              </a:rPr>
              <a:t>E-mail: </a:t>
            </a:r>
            <a:r>
              <a:rPr lang="pt-BR" smtClean="0">
                <a:solidFill>
                  <a:srgbClr val="00FF00"/>
                </a:solidFill>
                <a:hlinkClick r:id="rId3"/>
              </a:rPr>
              <a:t>ake@terra.com.br</a:t>
            </a:r>
            <a:endParaRPr lang="pt-BR" smtClean="0">
              <a:solidFill>
                <a:srgbClr val="00FF00"/>
              </a:solidFill>
            </a:endParaRPr>
          </a:p>
          <a:p>
            <a:pPr algn="ctr" eaLnBrk="1" hangingPunct="1">
              <a:buFontTx/>
              <a:buNone/>
            </a:pPr>
            <a:r>
              <a:rPr lang="pt-BR" smtClean="0">
                <a:solidFill>
                  <a:srgbClr val="00FF00"/>
                </a:solidFill>
              </a:rPr>
              <a:t>Fone:(+55 67 3454-1184)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DSC008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6100" y="3213100"/>
            <a:ext cx="4787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0" y="692150"/>
            <a:ext cx="9144000" cy="25209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PORQUE FAZER INTEGRAÇÃO?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ROTAÇÃO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LAVOURA x PASTAGEM ?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noFill/>
        </p:spPr>
        <p:txBody>
          <a:bodyPr/>
          <a:lstStyle/>
          <a:p>
            <a:pPr algn="l" eaLnBrk="1" hangingPunct="1"/>
            <a:r>
              <a:rPr lang="pt-BR" sz="3600" u="sng" smtClean="0">
                <a:solidFill>
                  <a:srgbClr val="008000"/>
                </a:solidFill>
                <a:latin typeface="Arial Unicode MS" pitchFamily="34" charset="-128"/>
              </a:rPr>
              <a:t>1.989 </a:t>
            </a:r>
            <a:r>
              <a:rPr lang="pt-BR" sz="3600" smtClean="0">
                <a:solidFill>
                  <a:srgbClr val="008000"/>
                </a:solidFill>
                <a:latin typeface="Arial Unicode MS" pitchFamily="34" charset="-128"/>
              </a:rPr>
              <a:t/>
            </a:r>
            <a:br>
              <a:rPr lang="pt-BR" sz="3600" smtClean="0">
                <a:solidFill>
                  <a:srgbClr val="008000"/>
                </a:solidFill>
                <a:latin typeface="Arial Unicode MS" pitchFamily="34" charset="-128"/>
              </a:rPr>
            </a:br>
            <a:r>
              <a:rPr lang="pt-BR" sz="3600" smtClean="0">
                <a:solidFill>
                  <a:srgbClr val="008000"/>
                </a:solidFill>
                <a:latin typeface="Arial Unicode MS" pitchFamily="34" charset="-128"/>
              </a:rPr>
              <a:t>	</a:t>
            </a:r>
            <a:endParaRPr lang="pt-BR" sz="3600" u="sng" smtClean="0">
              <a:solidFill>
                <a:srgbClr val="008000"/>
              </a:solidFill>
              <a:latin typeface="Arial Unicode MS" pitchFamily="34" charset="-128"/>
            </a:endParaRPr>
          </a:p>
        </p:txBody>
      </p:sp>
      <p:pic>
        <p:nvPicPr>
          <p:cNvPr id="9221" name="Picture 10" descr="DSC0240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213100"/>
            <a:ext cx="4787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9700" name="Picture 4" descr="P805039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429000"/>
            <a:ext cx="91440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 descr="DSC0012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00013"/>
            <a:ext cx="91440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1957" name="Rectangle 5"/>
          <p:cNvSpPr>
            <a:spLocks noChangeArrowheads="1"/>
          </p:cNvSpPr>
          <p:nvPr/>
        </p:nvSpPr>
        <p:spPr bwMode="auto">
          <a:xfrm>
            <a:off x="179388" y="188913"/>
            <a:ext cx="8964612" cy="1476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pt-BR" sz="3600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pt-BR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integração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pt-BR" sz="3600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pt-BR" sz="36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rotação:</a:t>
            </a:r>
            <a:r>
              <a:rPr lang="pt-BR" sz="3600" b="1" i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lavoura x pastagem</a:t>
            </a:r>
          </a:p>
        </p:txBody>
      </p:sp>
      <p:sp>
        <p:nvSpPr>
          <p:cNvPr id="381958" name="Rectangle 6"/>
          <p:cNvSpPr>
            <a:spLocks noChangeArrowheads="1"/>
          </p:cNvSpPr>
          <p:nvPr/>
        </p:nvSpPr>
        <p:spPr bwMode="auto">
          <a:xfrm>
            <a:off x="0" y="1844675"/>
            <a:ext cx="8964613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Ä"/>
            </a:pPr>
            <a:r>
              <a:rPr lang="pt-BR" sz="2800" b="1">
                <a:solidFill>
                  <a:srgbClr val="99CCFF"/>
                </a:solidFill>
              </a:rPr>
              <a:t>Fim da monocultura da soja;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Ä"/>
            </a:pPr>
            <a:r>
              <a:rPr lang="pt-BR" sz="2800" b="1">
                <a:solidFill>
                  <a:srgbClr val="99CCFF"/>
                </a:solidFill>
              </a:rPr>
              <a:t>Pastagem de alta produção;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Ä"/>
            </a:pPr>
            <a:r>
              <a:rPr lang="pt-BR" sz="2800" b="1">
                <a:solidFill>
                  <a:srgbClr val="99CCFF"/>
                </a:solidFill>
              </a:rPr>
              <a:t>Produção o ano inteiro;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Ä"/>
            </a:pPr>
            <a:r>
              <a:rPr lang="pt-BR" sz="2800" b="1">
                <a:solidFill>
                  <a:srgbClr val="99CCFF"/>
                </a:solidFill>
              </a:rPr>
              <a:t>Cobertura do solo o ano inteiro;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Ä"/>
            </a:pPr>
            <a:r>
              <a:rPr lang="pt-BR" sz="2800" b="1">
                <a:solidFill>
                  <a:srgbClr val="99CCFF"/>
                </a:solidFill>
              </a:rPr>
              <a:t>DESCOMPACTAÇÃO DO SOLO;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Ä"/>
            </a:pPr>
            <a:r>
              <a:rPr lang="pt-BR" sz="2800" b="1">
                <a:solidFill>
                  <a:srgbClr val="99CCFF"/>
                </a:solidFill>
              </a:rPr>
              <a:t>Maior produção;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Ä"/>
            </a:pPr>
            <a:r>
              <a:rPr lang="pt-BR" sz="2800" b="1">
                <a:solidFill>
                  <a:srgbClr val="99CCFF"/>
                </a:solidFill>
              </a:rPr>
              <a:t>Mais segurança na produção;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Ä"/>
            </a:pPr>
            <a:r>
              <a:rPr lang="pt-BR" sz="2800" b="1">
                <a:solidFill>
                  <a:srgbClr val="99CCFF"/>
                </a:solidFill>
              </a:rPr>
              <a:t>Melhor futuro para os filhos;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1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1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1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1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9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19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19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9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9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19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9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19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19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19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19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19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19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19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19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8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mapa, algodão 1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rgbClr val="0000CC">
                  <a:alpha val="39998"/>
                </a:srgbClr>
              </a:gs>
              <a:gs pos="100000">
                <a:srgbClr val="0000B0">
                  <a:alpha val="39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3200">
                <a:solidFill>
                  <a:srgbClr val="FFFF00"/>
                </a:solidFill>
                <a:latin typeface="Arial Unicode MS" pitchFamily="34" charset="-128"/>
              </a:rPr>
              <a:t>AVEIA PRETA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sz="2800">
                <a:latin typeface="Arial Unicode MS" pitchFamily="34" charset="-128"/>
              </a:rPr>
              <a:t>RESISTE A GEADA, MELHOR GANHO DE PESO.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33796" name="Picture 4" descr="Slide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DSC0427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25538"/>
            <a:ext cx="7380288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105727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3600">
                <a:solidFill>
                  <a:srgbClr val="FFFF00"/>
                </a:solidFill>
                <a:latin typeface="Arial Unicode MS" pitchFamily="34" charset="-128"/>
              </a:rPr>
              <a:t>ALGODÃO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sz="3200">
                <a:solidFill>
                  <a:srgbClr val="FFFF00"/>
                </a:solidFill>
                <a:latin typeface="Arial Unicode MS" pitchFamily="34" charset="-128"/>
              </a:rPr>
              <a:t>MAIS UMA CULTURA NA INTEGRAÇÃO.</a:t>
            </a:r>
            <a:r>
              <a:rPr lang="pt-BR" sz="2800">
                <a:solidFill>
                  <a:srgbClr val="FFFF00"/>
                </a:solidFill>
                <a:latin typeface="Arial Unicode MS" pitchFamily="34" charset="-128"/>
              </a:rPr>
              <a:t> </a:t>
            </a:r>
          </a:p>
        </p:txBody>
      </p:sp>
      <p:pic>
        <p:nvPicPr>
          <p:cNvPr id="34820" name="Picture 5" descr="Flor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5600" y="1160463"/>
            <a:ext cx="3721100" cy="27924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34821" name="Picture 6" descr="DSC0003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40363" y="3860800"/>
            <a:ext cx="3703637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2" cstate="email">
            <a:lum bright="-60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5589587"/>
          </a:xfrm>
        </p:spPr>
        <p:txBody>
          <a:bodyPr/>
          <a:lstStyle/>
          <a:p>
            <a:pPr eaLnBrk="1" hangingPunct="1">
              <a:lnSpc>
                <a:spcPct val="190000"/>
              </a:lnSpc>
              <a:buSzPct val="120000"/>
              <a:buFont typeface="Wingdings" pitchFamily="2" charset="2"/>
              <a:buChar char="Ä"/>
            </a:pPr>
            <a:r>
              <a:rPr lang="pt-BR" sz="2400" i="1" smtClean="0">
                <a:solidFill>
                  <a:schemeClr val="bg1"/>
                </a:solidFill>
                <a:latin typeface="Arial Unicode MS" pitchFamily="34" charset="-128"/>
              </a:rPr>
              <a:t>CONSERVAÇÃO DO SOLO NA LAVOURA</a:t>
            </a:r>
            <a:r>
              <a:rPr lang="pt-BR" sz="2400" smtClean="0">
                <a:solidFill>
                  <a:schemeClr val="bg1"/>
                </a:solidFill>
                <a:latin typeface="Arial Unicode MS" pitchFamily="34" charset="-128"/>
              </a:rPr>
              <a:t> </a:t>
            </a:r>
          </a:p>
          <a:p>
            <a:pPr eaLnBrk="1" hangingPunct="1">
              <a:lnSpc>
                <a:spcPct val="190000"/>
              </a:lnSpc>
              <a:buSzPct val="120000"/>
              <a:buFont typeface="Wingdings" pitchFamily="2" charset="2"/>
              <a:buChar char="Ä"/>
            </a:pPr>
            <a:r>
              <a:rPr lang="pt-BR" sz="2400" smtClean="0">
                <a:solidFill>
                  <a:schemeClr val="bg1"/>
                </a:solidFill>
                <a:latin typeface="Arial Unicode MS" pitchFamily="34" charset="-128"/>
              </a:rPr>
              <a:t>ELIMINA PERDAS DO SOLO.</a:t>
            </a:r>
          </a:p>
          <a:p>
            <a:pPr eaLnBrk="1" hangingPunct="1">
              <a:lnSpc>
                <a:spcPct val="190000"/>
              </a:lnSpc>
              <a:buSzPct val="120000"/>
              <a:buFont typeface="Wingdings" pitchFamily="2" charset="2"/>
              <a:buChar char="Ä"/>
            </a:pPr>
            <a:r>
              <a:rPr lang="pt-BR" sz="2400" smtClean="0">
                <a:solidFill>
                  <a:schemeClr val="bg1"/>
                </a:solidFill>
                <a:latin typeface="Arial Unicode MS" pitchFamily="34" charset="-128"/>
              </a:rPr>
              <a:t> RETENÇÃO DE ÁGUA NO SOLO. </a:t>
            </a:r>
          </a:p>
          <a:p>
            <a:pPr eaLnBrk="1" hangingPunct="1">
              <a:lnSpc>
                <a:spcPct val="190000"/>
              </a:lnSpc>
              <a:buSzPct val="120000"/>
              <a:buFont typeface="Wingdings" pitchFamily="2" charset="2"/>
              <a:buChar char="Ä"/>
            </a:pPr>
            <a:r>
              <a:rPr lang="pt-BR" sz="2400" smtClean="0">
                <a:solidFill>
                  <a:schemeClr val="bg1"/>
                </a:solidFill>
                <a:latin typeface="Arial Unicode MS" pitchFamily="34" charset="-128"/>
              </a:rPr>
              <a:t> REDUZ A TEMPERATURA NO SOLO.</a:t>
            </a:r>
          </a:p>
          <a:p>
            <a:pPr eaLnBrk="1" hangingPunct="1">
              <a:lnSpc>
                <a:spcPct val="190000"/>
              </a:lnSpc>
              <a:buSzPct val="120000"/>
              <a:buFont typeface="Wingdings" pitchFamily="2" charset="2"/>
              <a:buChar char="Ä"/>
            </a:pPr>
            <a:r>
              <a:rPr lang="pt-BR" sz="2400" smtClean="0">
                <a:solidFill>
                  <a:schemeClr val="bg1"/>
                </a:solidFill>
                <a:latin typeface="Arial Unicode MS" pitchFamily="34" charset="-128"/>
              </a:rPr>
              <a:t> REDUÇÃO DOS CUSTOS.</a:t>
            </a:r>
          </a:p>
          <a:p>
            <a:pPr eaLnBrk="1" hangingPunct="1">
              <a:lnSpc>
                <a:spcPct val="190000"/>
              </a:lnSpc>
              <a:buSzPct val="120000"/>
              <a:buFont typeface="Wingdings" pitchFamily="2" charset="2"/>
              <a:buChar char="Ä"/>
            </a:pPr>
            <a:r>
              <a:rPr lang="pt-BR" sz="2400" smtClean="0">
                <a:solidFill>
                  <a:schemeClr val="bg1"/>
                </a:solidFill>
                <a:latin typeface="Arial Unicode MS" pitchFamily="34" charset="-128"/>
              </a:rPr>
              <a:t> AUMENTO MATÉRIA ORGÂNICA.</a:t>
            </a:r>
          </a:p>
          <a:p>
            <a:pPr eaLnBrk="1" hangingPunct="1">
              <a:lnSpc>
                <a:spcPct val="190000"/>
              </a:lnSpc>
              <a:buSzPct val="120000"/>
              <a:buFont typeface="Wingdings" pitchFamily="2" charset="2"/>
              <a:buChar char="Ä"/>
            </a:pPr>
            <a:r>
              <a:rPr lang="pt-BR" sz="2400" smtClean="0">
                <a:solidFill>
                  <a:schemeClr val="bg1"/>
                </a:solidFill>
                <a:latin typeface="Arial Unicode MS" pitchFamily="34" charset="-128"/>
              </a:rPr>
              <a:t> AUMENTO VIDA MICROBIANA NO SOLO.</a:t>
            </a:r>
          </a:p>
          <a:p>
            <a:pPr eaLnBrk="1" hangingPunct="1">
              <a:lnSpc>
                <a:spcPct val="80000"/>
              </a:lnSpc>
            </a:pPr>
            <a:endParaRPr lang="pt-BR" sz="24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289799" name="Rectangle 7"/>
          <p:cNvSpPr>
            <a:spLocks noChangeArrowheads="1"/>
          </p:cNvSpPr>
          <p:nvPr/>
        </p:nvSpPr>
        <p:spPr bwMode="auto">
          <a:xfrm>
            <a:off x="0" y="87313"/>
            <a:ext cx="9144000" cy="533400"/>
          </a:xfrm>
          <a:prstGeom prst="rect">
            <a:avLst/>
          </a:prstGeom>
          <a:solidFill>
            <a:srgbClr val="0000CC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sto MT" pitchFamily="18" charset="0"/>
              </a:rPr>
              <a:t>VANTAGENS  DO PLANTIO DIRETO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1010102"/>
          <p:cNvPicPr>
            <a:picLocks noChangeAspect="1" noChangeArrowheads="1"/>
          </p:cNvPicPr>
          <p:nvPr/>
        </p:nvPicPr>
        <p:blipFill>
          <a:blip r:embed="rId2" cstate="email">
            <a:lum bright="-60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8" name="Text Box 10"/>
          <p:cNvSpPr txBox="1">
            <a:spLocks noChangeArrowheads="1"/>
          </p:cNvSpPr>
          <p:nvPr/>
        </p:nvSpPr>
        <p:spPr bwMode="auto">
          <a:xfrm>
            <a:off x="-34925" y="6092825"/>
            <a:ext cx="9144000" cy="762000"/>
          </a:xfrm>
          <a:prstGeom prst="rect">
            <a:avLst/>
          </a:prstGeom>
          <a:solidFill>
            <a:srgbClr val="00008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110000"/>
              </a:lnSpc>
              <a:buFont typeface="Wingdings" pitchFamily="2" charset="2"/>
              <a:buNone/>
            </a:pPr>
            <a:r>
              <a:rPr lang="pt-BR" sz="4000">
                <a:latin typeface="Arial Unicode MS" pitchFamily="34" charset="-128"/>
              </a:rPr>
              <a:t>“É O SEGREDO DO SUCESSO”</a:t>
            </a:r>
          </a:p>
        </p:txBody>
      </p:sp>
      <p:sp>
        <p:nvSpPr>
          <p:cNvPr id="36868" name="Rectangle 11"/>
          <p:cNvSpPr>
            <a:spLocks noChangeArrowheads="1"/>
          </p:cNvSpPr>
          <p:nvPr/>
        </p:nvSpPr>
        <p:spPr bwMode="auto">
          <a:xfrm>
            <a:off x="0" y="0"/>
            <a:ext cx="9144000" cy="965200"/>
          </a:xfrm>
          <a:prstGeom prst="rect">
            <a:avLst/>
          </a:prstGeom>
          <a:solidFill>
            <a:srgbClr val="0000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sz="2800">
                <a:solidFill>
                  <a:srgbClr val="FFFF00"/>
                </a:solidFill>
                <a:latin typeface="Calisto MT" pitchFamily="18" charset="0"/>
              </a:rPr>
              <a:t>VANTAGENS DO MANEJO</a:t>
            </a:r>
          </a:p>
        </p:txBody>
      </p:sp>
      <p:sp>
        <p:nvSpPr>
          <p:cNvPr id="36869" name="Rectangle 13"/>
          <p:cNvSpPr>
            <a:spLocks noChangeArrowheads="1"/>
          </p:cNvSpPr>
          <p:nvPr/>
        </p:nvSpPr>
        <p:spPr bwMode="auto">
          <a:xfrm>
            <a:off x="0" y="1052513"/>
            <a:ext cx="914400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90000"/>
              </a:lnSpc>
              <a:buSzPct val="120000"/>
              <a:buFont typeface="Wingdings" pitchFamily="2" charset="2"/>
              <a:buNone/>
            </a:pPr>
            <a:r>
              <a:rPr lang="pt-BR" sz="2800" b="1">
                <a:latin typeface="Arial Unicode MS" pitchFamily="34" charset="-128"/>
              </a:rPr>
              <a:t>CONSERVAÇÃO DO SOLO NA PECUÁRIA </a:t>
            </a:r>
          </a:p>
          <a:p>
            <a:pPr marL="609600" indent="-609600">
              <a:lnSpc>
                <a:spcPct val="190000"/>
              </a:lnSpc>
              <a:buSzPct val="120000"/>
              <a:buFont typeface="Wingdings" pitchFamily="2" charset="2"/>
              <a:buNone/>
            </a:pPr>
            <a:r>
              <a:rPr lang="pt-BR" sz="2800" b="1">
                <a:latin typeface="Arial Unicode MS" pitchFamily="34" charset="-128"/>
              </a:rPr>
              <a:t>PRODUZ COBERTURA PARA O SOLO.</a:t>
            </a:r>
          </a:p>
          <a:p>
            <a:pPr marL="609600" indent="-609600">
              <a:lnSpc>
                <a:spcPct val="190000"/>
              </a:lnSpc>
              <a:buSzPct val="120000"/>
              <a:buFont typeface="Wingdings" pitchFamily="2" charset="2"/>
              <a:buNone/>
            </a:pPr>
            <a:r>
              <a:rPr lang="pt-BR" sz="2800" b="1">
                <a:latin typeface="Arial Unicode MS" pitchFamily="34" charset="-128"/>
              </a:rPr>
              <a:t> AUMENTA PRODUÇÃO DE PASTO. </a:t>
            </a:r>
          </a:p>
          <a:p>
            <a:pPr marL="609600" indent="-609600">
              <a:lnSpc>
                <a:spcPct val="190000"/>
              </a:lnSpc>
              <a:buSzPct val="120000"/>
              <a:buFont typeface="Wingdings" pitchFamily="2" charset="2"/>
              <a:buNone/>
            </a:pPr>
            <a:r>
              <a:rPr lang="pt-BR" sz="2800" b="1">
                <a:latin typeface="Arial Unicode MS" pitchFamily="34" charset="-128"/>
              </a:rPr>
              <a:t> MAIOR PRODUÇÃO DE CARNE.</a:t>
            </a:r>
          </a:p>
          <a:p>
            <a:pPr marL="609600" indent="-609600">
              <a:lnSpc>
                <a:spcPct val="190000"/>
              </a:lnSpc>
              <a:buSzPct val="120000"/>
              <a:buFont typeface="Wingdings" pitchFamily="2" charset="2"/>
              <a:buNone/>
            </a:pPr>
            <a:r>
              <a:rPr lang="pt-BR" sz="2800" b="1">
                <a:latin typeface="Arial Unicode MS" pitchFamily="34" charset="-128"/>
              </a:rPr>
              <a:t> MELHORA AS CONDIÇÕES FÍSICAS DO SOLO.</a:t>
            </a:r>
          </a:p>
          <a:p>
            <a:pPr marL="609600" indent="-609600">
              <a:buFontTx/>
              <a:buNone/>
            </a:pPr>
            <a:endParaRPr lang="pt-BR" sz="2800">
              <a:solidFill>
                <a:srgbClr val="3333FF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50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308350"/>
            <a:ext cx="4716463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4716463" y="2551113"/>
          <a:ext cx="4427537" cy="4306887"/>
        </p:xfrm>
        <a:graphic>
          <a:graphicData uri="http://schemas.openxmlformats.org/presentationml/2006/ole">
            <p:oleObj spid="_x0000_s2050" name="Imagem de bitmap" r:id="rId4" imgW="3142857" imgH="3057143" progId="Paint.Picture">
              <p:embed/>
            </p:oleObj>
          </a:graphicData>
        </a:graphic>
      </p:graphicFrame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489585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27538" y="-26988"/>
            <a:ext cx="4716462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10"/>
          <p:cNvSpPr txBox="1">
            <a:spLocks noChangeArrowheads="1"/>
          </p:cNvSpPr>
          <p:nvPr/>
        </p:nvSpPr>
        <p:spPr bwMode="auto">
          <a:xfrm>
            <a:off x="4462463" y="2924175"/>
            <a:ext cx="4681537" cy="579438"/>
          </a:xfrm>
          <a:prstGeom prst="rect">
            <a:avLst/>
          </a:prstGeom>
          <a:solidFill>
            <a:schemeClr val="tx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pt-BR" sz="3200">
                <a:latin typeface="Arial" charset="0"/>
              </a:rPr>
              <a:t>Fazenda Cabeceira</a:t>
            </a:r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0" y="3175"/>
            <a:ext cx="9144000" cy="76200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pt-BR">
                <a:latin typeface="Arial Rounded MT Bold" pitchFamily="34" charset="0"/>
              </a:rPr>
              <a:t>Localização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2"/>
          <p:cNvPicPr>
            <a:picLocks noChangeAspect="1" noChangeArrowheads="1"/>
          </p:cNvPicPr>
          <p:nvPr/>
        </p:nvPicPr>
        <p:blipFill>
          <a:blip r:embed="rId2">
            <a:lum bright="-40000" contrast="-40000"/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778" name="Group 178"/>
          <p:cNvGraphicFramePr>
            <a:graphicFrameLocks noGrp="1"/>
          </p:cNvGraphicFramePr>
          <p:nvPr/>
        </p:nvGraphicFramePr>
        <p:xfrm>
          <a:off x="107950" y="941388"/>
          <a:ext cx="8856663" cy="5299075"/>
        </p:xfrm>
        <a:graphic>
          <a:graphicData uri="http://schemas.openxmlformats.org/drawingml/2006/table">
            <a:tbl>
              <a:tblPr/>
              <a:tblGrid>
                <a:gridCol w="3671888"/>
                <a:gridCol w="1806575"/>
                <a:gridCol w="3378200"/>
              </a:tblGrid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Ano/animal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Cabeça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Ganho Médio Diário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80000"/>
                      </a:schemeClr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Ano (1997 a 1999)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00CC">
                            <a:alpha val="30000"/>
                          </a:srgbClr>
                        </a:gs>
                        <a:gs pos="100000">
                          <a:srgbClr val="0000CC">
                            <a:gamma/>
                            <a:shade val="46275"/>
                            <a:invGamma/>
                            <a:alpha val="3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Kg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00CC">
                            <a:alpha val="30000"/>
                          </a:srgbClr>
                        </a:gs>
                        <a:gs pos="100000">
                          <a:srgbClr val="0000CC">
                            <a:gamma/>
                            <a:shade val="46275"/>
                            <a:invGamma/>
                            <a:alpha val="3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Gramas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00CC">
                            <a:alpha val="30000"/>
                          </a:srgbClr>
                        </a:gs>
                        <a:gs pos="100000">
                          <a:srgbClr val="0000CC">
                            <a:gamma/>
                            <a:shade val="46275"/>
                            <a:invGamma/>
                            <a:alpha val="3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Animal Inteiro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776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674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Nelore Inteiro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542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633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Cruzado Inteiro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743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Ano (1999 a 2001)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00CC">
                            <a:alpha val="30000"/>
                          </a:srgbClr>
                        </a:gs>
                        <a:gs pos="100000">
                          <a:srgbClr val="0000CC">
                            <a:gamma/>
                            <a:shade val="76471"/>
                            <a:invGamma/>
                            <a:alpha val="31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Kg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00CC">
                            <a:alpha val="30000"/>
                          </a:srgbClr>
                        </a:gs>
                        <a:gs pos="100000">
                          <a:srgbClr val="0000CC">
                            <a:gamma/>
                            <a:shade val="76471"/>
                            <a:invGamma/>
                            <a:alpha val="31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Gramas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00CC">
                            <a:alpha val="30000"/>
                          </a:srgbClr>
                        </a:gs>
                        <a:gs pos="100000">
                          <a:srgbClr val="0000CC">
                            <a:gamma/>
                            <a:shade val="76471"/>
                            <a:invGamma/>
                            <a:alpha val="31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Animal Castrado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1395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549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Nelore Castrado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501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Cruzado Castrado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677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593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Novilhas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39999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09671" name="Rectangle 71"/>
          <p:cNvSpPr>
            <a:spLocks noChangeArrowheads="1"/>
          </p:cNvSpPr>
          <p:nvPr/>
        </p:nvSpPr>
        <p:spPr bwMode="auto">
          <a:xfrm>
            <a:off x="0" y="73025"/>
            <a:ext cx="9144000" cy="6921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100000">
                <a:schemeClr val="tx1">
                  <a:gamma/>
                  <a:tint val="80000"/>
                  <a:invGamma/>
                  <a:alpha val="39999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3600">
                <a:solidFill>
                  <a:srgbClr val="FFFF00"/>
                </a:solidFill>
                <a:latin typeface="Arial Rounded MT Bold" pitchFamily="34" charset="0"/>
              </a:rPr>
              <a:t>Média do Ganho de peso diário</a:t>
            </a:r>
          </a:p>
        </p:txBody>
      </p:sp>
      <p:sp>
        <p:nvSpPr>
          <p:cNvPr id="39976" name="Rectangle 136"/>
          <p:cNvSpPr>
            <a:spLocks noChangeArrowheads="1"/>
          </p:cNvSpPr>
          <p:nvPr/>
        </p:nvSpPr>
        <p:spPr bwMode="auto">
          <a:xfrm>
            <a:off x="179388" y="6235700"/>
            <a:ext cx="7508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0"/>
              </a:spcBef>
              <a:buFontTx/>
              <a:buNone/>
            </a:pPr>
            <a:r>
              <a:rPr lang="pt-BR" sz="2400">
                <a:latin typeface="Arial Rounded MT Bold" pitchFamily="34" charset="0"/>
              </a:rPr>
              <a:t>Faz. Cabeceira/Regime de pasto com ciclo inteiro</a:t>
            </a:r>
            <a:endParaRPr lang="pt-BR" sz="2400" b="1">
              <a:latin typeface="Arial Rounded MT Bold" pitchFamily="34" charset="0"/>
            </a:endParaRPr>
          </a:p>
        </p:txBody>
      </p:sp>
      <p:sp>
        <p:nvSpPr>
          <p:cNvPr id="39977" name="Line 179"/>
          <p:cNvSpPr>
            <a:spLocks noChangeShapeType="1"/>
          </p:cNvSpPr>
          <p:nvPr/>
        </p:nvSpPr>
        <p:spPr bwMode="auto">
          <a:xfrm>
            <a:off x="1908175" y="6021388"/>
            <a:ext cx="4824413" cy="0"/>
          </a:xfrm>
          <a:prstGeom prst="line">
            <a:avLst/>
          </a:prstGeom>
          <a:noFill/>
          <a:ln w="57150" cmpd="thinThick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9978" name="Oval 180"/>
          <p:cNvSpPr>
            <a:spLocks noChangeArrowheads="1"/>
          </p:cNvSpPr>
          <p:nvPr/>
        </p:nvSpPr>
        <p:spPr bwMode="auto">
          <a:xfrm>
            <a:off x="6732588" y="5588000"/>
            <a:ext cx="1081087" cy="865188"/>
          </a:xfrm>
          <a:prstGeom prst="ellipse">
            <a:avLst/>
          </a:prstGeom>
          <a:noFill/>
          <a:ln w="38100" cmpd="dbl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5"/>
          <p:cNvGraphicFramePr>
            <a:graphicFrameLocks noChangeAspect="1"/>
          </p:cNvGraphicFramePr>
          <p:nvPr>
            <p:ph idx="1"/>
          </p:nvPr>
        </p:nvGraphicFramePr>
        <p:xfrm>
          <a:off x="107950" y="1039813"/>
          <a:ext cx="8785225" cy="5773737"/>
        </p:xfrm>
        <a:graphic>
          <a:graphicData uri="http://schemas.openxmlformats.org/presentationml/2006/ole">
            <p:oleObj spid="_x0000_s7170" name="Gráfico" r:id="rId3" imgW="8696325" imgH="5715000" progId="MSGraph.Chart.8">
              <p:embed followColorScheme="full"/>
            </p:oleObj>
          </a:graphicData>
        </a:graphic>
      </p:graphicFrame>
      <p:sp>
        <p:nvSpPr>
          <p:cNvPr id="7172" name="Text Box 6"/>
          <p:cNvSpPr txBox="1">
            <a:spLocks noChangeArrowheads="1"/>
          </p:cNvSpPr>
          <p:nvPr/>
        </p:nvSpPr>
        <p:spPr bwMode="auto">
          <a:xfrm rot="-5387824">
            <a:off x="-691356" y="2748756"/>
            <a:ext cx="1749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pt-BR" sz="1800">
                <a:solidFill>
                  <a:srgbClr val="FFFF00"/>
                </a:solidFill>
                <a:latin typeface="Times New Roman" pitchFamily="18" charset="0"/>
              </a:rPr>
              <a:t>Gramas por dia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179388" y="0"/>
            <a:ext cx="878522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endParaRPr lang="pt-BR" b="1"/>
          </a:p>
        </p:txBody>
      </p:sp>
      <p:sp>
        <p:nvSpPr>
          <p:cNvPr id="421898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77152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00CC"/>
              </a:gs>
              <a:gs pos="100000">
                <a:schemeClr val="tx2"/>
              </a:gs>
            </a:gsLst>
            <a:lin ang="5400000" scaled="1"/>
          </a:gradFill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  <a:defRPr/>
            </a:pPr>
            <a:r>
              <a:rPr lang="pt-BR">
                <a:solidFill>
                  <a:srgbClr val="FFFF00"/>
                </a:solidFill>
                <a:latin typeface="Arial Unicode MS" pitchFamily="34" charset="-128"/>
              </a:rPr>
              <a:t>Ganho Médio Diário por Animal</a:t>
            </a:r>
          </a:p>
        </p:txBody>
      </p:sp>
      <p:sp>
        <p:nvSpPr>
          <p:cNvPr id="7175" name="Text Box 12"/>
          <p:cNvSpPr txBox="1">
            <a:spLocks noChangeArrowheads="1"/>
          </p:cNvSpPr>
          <p:nvPr/>
        </p:nvSpPr>
        <p:spPr bwMode="auto">
          <a:xfrm>
            <a:off x="900113" y="5661025"/>
            <a:ext cx="3240087" cy="771525"/>
          </a:xfrm>
          <a:prstGeom prst="rect">
            <a:avLst/>
          </a:prstGeom>
          <a:solidFill>
            <a:srgbClr val="0000CC">
              <a:alpha val="79999"/>
            </a:srgbClr>
          </a:solidFill>
          <a:ln w="9525" algn="ctr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pt-BR">
                <a:solidFill>
                  <a:srgbClr val="FFFF00"/>
                </a:solidFill>
                <a:latin typeface="Arial Rounded MT Bold" pitchFamily="34" charset="0"/>
              </a:rPr>
              <a:t>verão</a:t>
            </a:r>
          </a:p>
        </p:txBody>
      </p:sp>
      <p:sp>
        <p:nvSpPr>
          <p:cNvPr id="7176" name="Freeform 15"/>
          <p:cNvSpPr>
            <a:spLocks/>
          </p:cNvSpPr>
          <p:nvPr/>
        </p:nvSpPr>
        <p:spPr bwMode="auto">
          <a:xfrm>
            <a:off x="900113" y="2973388"/>
            <a:ext cx="7632700" cy="2471737"/>
          </a:xfrm>
          <a:custGeom>
            <a:avLst/>
            <a:gdLst>
              <a:gd name="T0" fmla="*/ 0 w 4808"/>
              <a:gd name="T1" fmla="*/ 960437 h 1557"/>
              <a:gd name="T2" fmla="*/ 576262 w 4808"/>
              <a:gd name="T3" fmla="*/ 600075 h 1557"/>
              <a:gd name="T4" fmla="*/ 1079500 w 4808"/>
              <a:gd name="T5" fmla="*/ 384175 h 1557"/>
              <a:gd name="T6" fmla="*/ 1655763 w 4808"/>
              <a:gd name="T7" fmla="*/ 23812 h 1557"/>
              <a:gd name="T8" fmla="*/ 2087562 w 4808"/>
              <a:gd name="T9" fmla="*/ 239712 h 1557"/>
              <a:gd name="T10" fmla="*/ 2663825 w 4808"/>
              <a:gd name="T11" fmla="*/ 384175 h 1557"/>
              <a:gd name="T12" fmla="*/ 3240087 w 4808"/>
              <a:gd name="T13" fmla="*/ 527050 h 1557"/>
              <a:gd name="T14" fmla="*/ 3671888 w 4808"/>
              <a:gd name="T15" fmla="*/ 671512 h 1557"/>
              <a:gd name="T16" fmla="*/ 4679950 w 4808"/>
              <a:gd name="T17" fmla="*/ 1535112 h 1557"/>
              <a:gd name="T18" fmla="*/ 5184774 w 4808"/>
              <a:gd name="T19" fmla="*/ 2039937 h 1557"/>
              <a:gd name="T20" fmla="*/ 5688012 w 4808"/>
              <a:gd name="T21" fmla="*/ 2471737 h 1557"/>
              <a:gd name="T22" fmla="*/ 6192837 w 4808"/>
              <a:gd name="T23" fmla="*/ 2039937 h 1557"/>
              <a:gd name="T24" fmla="*/ 6696075 w 4808"/>
              <a:gd name="T25" fmla="*/ 1463675 h 1557"/>
              <a:gd name="T26" fmla="*/ 7272338 w 4808"/>
              <a:gd name="T27" fmla="*/ 1176337 h 1557"/>
              <a:gd name="T28" fmla="*/ 7632700 w 4808"/>
              <a:gd name="T29" fmla="*/ 960437 h 155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808"/>
              <a:gd name="T46" fmla="*/ 0 h 1557"/>
              <a:gd name="T47" fmla="*/ 4808 w 4808"/>
              <a:gd name="T48" fmla="*/ 1557 h 155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808" h="1557">
                <a:moveTo>
                  <a:pt x="0" y="605"/>
                </a:moveTo>
                <a:cubicBezTo>
                  <a:pt x="125" y="521"/>
                  <a:pt x="250" y="438"/>
                  <a:pt x="363" y="378"/>
                </a:cubicBezTo>
                <a:cubicBezTo>
                  <a:pt x="476" y="318"/>
                  <a:pt x="567" y="302"/>
                  <a:pt x="680" y="242"/>
                </a:cubicBezTo>
                <a:cubicBezTo>
                  <a:pt x="793" y="182"/>
                  <a:pt x="937" y="30"/>
                  <a:pt x="1043" y="15"/>
                </a:cubicBezTo>
                <a:cubicBezTo>
                  <a:pt x="1149" y="0"/>
                  <a:pt x="1209" y="113"/>
                  <a:pt x="1315" y="151"/>
                </a:cubicBezTo>
                <a:cubicBezTo>
                  <a:pt x="1421" y="189"/>
                  <a:pt x="1557" y="212"/>
                  <a:pt x="1678" y="242"/>
                </a:cubicBezTo>
                <a:cubicBezTo>
                  <a:pt x="1799" y="272"/>
                  <a:pt x="1935" y="302"/>
                  <a:pt x="2041" y="332"/>
                </a:cubicBezTo>
                <a:cubicBezTo>
                  <a:pt x="2147" y="362"/>
                  <a:pt x="2162" y="317"/>
                  <a:pt x="2313" y="423"/>
                </a:cubicBezTo>
                <a:cubicBezTo>
                  <a:pt x="2464" y="529"/>
                  <a:pt x="2789" y="823"/>
                  <a:pt x="2948" y="967"/>
                </a:cubicBezTo>
                <a:cubicBezTo>
                  <a:pt x="3107" y="1111"/>
                  <a:pt x="3160" y="1187"/>
                  <a:pt x="3266" y="1285"/>
                </a:cubicBezTo>
                <a:cubicBezTo>
                  <a:pt x="3372" y="1383"/>
                  <a:pt x="3477" y="1557"/>
                  <a:pt x="3583" y="1557"/>
                </a:cubicBezTo>
                <a:cubicBezTo>
                  <a:pt x="3689" y="1557"/>
                  <a:pt x="3795" y="1391"/>
                  <a:pt x="3901" y="1285"/>
                </a:cubicBezTo>
                <a:cubicBezTo>
                  <a:pt x="4007" y="1179"/>
                  <a:pt x="4105" y="1013"/>
                  <a:pt x="4218" y="922"/>
                </a:cubicBezTo>
                <a:cubicBezTo>
                  <a:pt x="4331" y="831"/>
                  <a:pt x="4483" y="794"/>
                  <a:pt x="4581" y="741"/>
                </a:cubicBezTo>
                <a:cubicBezTo>
                  <a:pt x="4679" y="688"/>
                  <a:pt x="4743" y="646"/>
                  <a:pt x="4808" y="605"/>
                </a:cubicBezTo>
              </a:path>
            </a:pathLst>
          </a:custGeom>
          <a:noFill/>
          <a:ln w="57150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77" name="Text Box 16"/>
          <p:cNvSpPr txBox="1">
            <a:spLocks noChangeArrowheads="1"/>
          </p:cNvSpPr>
          <p:nvPr/>
        </p:nvSpPr>
        <p:spPr bwMode="auto">
          <a:xfrm>
            <a:off x="4211638" y="5681663"/>
            <a:ext cx="2808287" cy="771525"/>
          </a:xfrm>
          <a:prstGeom prst="rect">
            <a:avLst/>
          </a:prstGeom>
          <a:solidFill>
            <a:schemeClr val="tx1">
              <a:alpha val="70195"/>
            </a:schemeClr>
          </a:solidFill>
          <a:ln w="9525" algn="ctr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pt-BR">
                <a:latin typeface="Arial Rounded MT Bold" pitchFamily="34" charset="0"/>
              </a:rPr>
              <a:t>Inverno</a:t>
            </a:r>
          </a:p>
        </p:txBody>
      </p:sp>
      <p:sp>
        <p:nvSpPr>
          <p:cNvPr id="7178" name="Text Box 18"/>
          <p:cNvSpPr txBox="1">
            <a:spLocks noChangeArrowheads="1"/>
          </p:cNvSpPr>
          <p:nvPr/>
        </p:nvSpPr>
        <p:spPr bwMode="auto">
          <a:xfrm>
            <a:off x="7019925" y="5681663"/>
            <a:ext cx="2160588" cy="771525"/>
          </a:xfrm>
          <a:prstGeom prst="rect">
            <a:avLst/>
          </a:prstGeom>
          <a:solidFill>
            <a:srgbClr val="0000CC">
              <a:alpha val="79999"/>
            </a:srgbClr>
          </a:solidFill>
          <a:ln w="9525" algn="ctr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pt-BR">
                <a:solidFill>
                  <a:srgbClr val="FFFF00"/>
                </a:solidFill>
                <a:latin typeface="Arial Rounded MT Bold" pitchFamily="34" charset="0"/>
              </a:rPr>
              <a:t>verão</a:t>
            </a:r>
          </a:p>
        </p:txBody>
      </p:sp>
      <p:sp>
        <p:nvSpPr>
          <p:cNvPr id="7179" name="Line 19"/>
          <p:cNvSpPr>
            <a:spLocks noChangeShapeType="1"/>
          </p:cNvSpPr>
          <p:nvPr/>
        </p:nvSpPr>
        <p:spPr bwMode="auto">
          <a:xfrm>
            <a:off x="755650" y="3141663"/>
            <a:ext cx="7991475" cy="0"/>
          </a:xfrm>
          <a:prstGeom prst="line">
            <a:avLst/>
          </a:prstGeom>
          <a:noFill/>
          <a:ln w="57150" cmpd="thinThick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180" name="Text Box 20"/>
          <p:cNvSpPr txBox="1">
            <a:spLocks noChangeArrowheads="1"/>
          </p:cNvSpPr>
          <p:nvPr/>
        </p:nvSpPr>
        <p:spPr bwMode="auto">
          <a:xfrm>
            <a:off x="755650" y="836613"/>
            <a:ext cx="7775575" cy="396875"/>
          </a:xfrm>
          <a:prstGeom prst="rect">
            <a:avLst/>
          </a:prstGeom>
          <a:solidFill>
            <a:schemeClr val="tx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2000">
                <a:latin typeface="Arial Rounded MT Bold" pitchFamily="34" charset="0"/>
              </a:rPr>
              <a:t>  3,5Cabeça                      2,0Cab/ha                                 2,5Cab/ha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6" descr="DSC00217"/>
          <p:cNvPicPr>
            <a:picLocks noChangeAspect="1" noChangeArrowheads="1"/>
          </p:cNvPicPr>
          <p:nvPr/>
        </p:nvPicPr>
        <p:blipFill>
          <a:blip r:embed="rId2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0" y="133350"/>
            <a:ext cx="8964613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82" descr="DSC00021"/>
          <p:cNvPicPr>
            <a:picLocks noChangeAspect="1" noChangeArrowheads="1"/>
          </p:cNvPicPr>
          <p:nvPr/>
        </p:nvPicPr>
        <p:blipFill>
          <a:blip r:embed="rId3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2916238" y="4451350"/>
            <a:ext cx="3240087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84" descr="DSC00034"/>
          <p:cNvPicPr>
            <a:picLocks noChangeAspect="1" noChangeArrowheads="1"/>
          </p:cNvPicPr>
          <p:nvPr/>
        </p:nvPicPr>
        <p:blipFill>
          <a:blip r:embed="rId4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5940425" y="4437063"/>
            <a:ext cx="320357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4810" name="Group 90"/>
          <p:cNvGraphicFramePr>
            <a:graphicFrameLocks noGrp="1"/>
          </p:cNvGraphicFramePr>
          <p:nvPr/>
        </p:nvGraphicFramePr>
        <p:xfrm>
          <a:off x="107950" y="1436688"/>
          <a:ext cx="8785225" cy="2498725"/>
        </p:xfrm>
        <a:graphic>
          <a:graphicData uri="http://schemas.openxmlformats.org/drawingml/2006/table">
            <a:tbl>
              <a:tblPr/>
              <a:tblGrid>
                <a:gridCol w="1874838"/>
                <a:gridCol w="1911350"/>
                <a:gridCol w="4999037"/>
              </a:tblGrid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Verão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Inverno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pt-BR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 </a:t>
                      </a: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Soja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Milho Safrinha ou Aveia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pt-BR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pt-BR" sz="3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Soja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Milheto+Pasto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pt-BR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Pasto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Pasto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40982" name="Rectangle 60"/>
          <p:cNvSpPr>
            <a:spLocks noChangeArrowheads="1"/>
          </p:cNvSpPr>
          <p:nvPr/>
        </p:nvSpPr>
        <p:spPr bwMode="auto">
          <a:xfrm>
            <a:off x="71438" y="219075"/>
            <a:ext cx="8964612" cy="7620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2800">
                <a:solidFill>
                  <a:srgbClr val="FFFF00"/>
                </a:solidFill>
                <a:latin typeface="Arial Rounded MT Bold" pitchFamily="34" charset="0"/>
              </a:rPr>
              <a:t>1.993</a:t>
            </a:r>
            <a:br>
              <a:rPr lang="pt-BR" sz="2800">
                <a:solidFill>
                  <a:srgbClr val="FFFF00"/>
                </a:solidFill>
                <a:latin typeface="Arial Rounded MT Bold" pitchFamily="34" charset="0"/>
              </a:rPr>
            </a:br>
            <a:r>
              <a:rPr lang="pt-BR" sz="2800">
                <a:solidFill>
                  <a:srgbClr val="FFFF00"/>
                </a:solidFill>
                <a:latin typeface="Arial Rounded MT Bold" pitchFamily="34" charset="0"/>
              </a:rPr>
              <a:t>INICIO DA INTEGRAÇÃO COMO ROTAÇÃO</a:t>
            </a:r>
          </a:p>
        </p:txBody>
      </p:sp>
      <p:pic>
        <p:nvPicPr>
          <p:cNvPr id="40983" name="Picture 85" descr="DSC00217"/>
          <p:cNvPicPr>
            <a:picLocks noChangeAspect="1" noChangeArrowheads="1"/>
          </p:cNvPicPr>
          <p:nvPr/>
        </p:nvPicPr>
        <p:blipFill>
          <a:blip r:embed="rId5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0" y="4454525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4" name="Text Box 91"/>
          <p:cNvSpPr txBox="1">
            <a:spLocks noChangeArrowheads="1"/>
          </p:cNvSpPr>
          <p:nvPr/>
        </p:nvSpPr>
        <p:spPr bwMode="auto">
          <a:xfrm>
            <a:off x="107950" y="4005263"/>
            <a:ext cx="51847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2400" b="1">
                <a:latin typeface="Centaur" pitchFamily="18" charset="0"/>
              </a:rPr>
              <a:t>Faz. Cabeceira/Maracaju 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9144000" cy="866775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pt-BR" sz="3600" smtClean="0">
                <a:solidFill>
                  <a:srgbClr val="FFFF00"/>
                </a:solidFill>
                <a:latin typeface="Arial Unicode MS" pitchFamily="34" charset="-128"/>
              </a:rPr>
              <a:t> PROBLEMAS NA LAVOURA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07950" y="1628775"/>
            <a:ext cx="6192838" cy="1981200"/>
          </a:xfrm>
          <a:prstGeom prst="rect">
            <a:avLst/>
          </a:prstGeom>
          <a:solidFill>
            <a:srgbClr val="0066FF"/>
          </a:solidFill>
          <a:ln w="19050">
            <a:solidFill>
              <a:srgbClr val="000066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3200" u="sng">
                <a:solidFill>
                  <a:srgbClr val="FFFF00"/>
                </a:solidFill>
                <a:latin typeface="Arial Unicode MS" pitchFamily="34" charset="-128"/>
              </a:rPr>
              <a:t>VERÃO </a:t>
            </a:r>
            <a:r>
              <a:rPr lang="pt-BR" sz="3200">
                <a:solidFill>
                  <a:srgbClr val="FFFF00"/>
                </a:solidFill>
                <a:latin typeface="Arial Unicode MS" pitchFamily="34" charset="-128"/>
              </a:rPr>
              <a:t/>
            </a:r>
            <a:br>
              <a:rPr lang="pt-BR" sz="3200">
                <a:solidFill>
                  <a:srgbClr val="FFFF00"/>
                </a:solidFill>
                <a:latin typeface="Arial Unicode MS" pitchFamily="34" charset="-128"/>
              </a:rPr>
            </a:br>
            <a:r>
              <a:rPr lang="pt-BR" sz="3200">
                <a:solidFill>
                  <a:schemeClr val="tx1"/>
                </a:solidFill>
                <a:latin typeface="Arial Unicode MS" pitchFamily="34" charset="-128"/>
              </a:rPr>
              <a:t>Falta de culturas viáveis, para fazer ROTAÇÃO com a soja.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07950" y="4292600"/>
            <a:ext cx="6192838" cy="1981200"/>
          </a:xfrm>
          <a:prstGeom prst="rect">
            <a:avLst/>
          </a:prstGeom>
          <a:solidFill>
            <a:srgbClr val="0066FF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pt-BR" sz="3200" u="sng">
                <a:solidFill>
                  <a:srgbClr val="FFFF00"/>
                </a:solidFill>
                <a:latin typeface="Arial Unicode MS" pitchFamily="34" charset="-128"/>
              </a:rPr>
              <a:t>INVERNO </a:t>
            </a:r>
            <a:r>
              <a:rPr lang="pt-BR" sz="3200">
                <a:solidFill>
                  <a:srgbClr val="FFFF00"/>
                </a:solidFill>
                <a:latin typeface="Arial Unicode MS" pitchFamily="34" charset="-128"/>
              </a:rPr>
              <a:t/>
            </a:r>
            <a:br>
              <a:rPr lang="pt-BR" sz="3200">
                <a:solidFill>
                  <a:srgbClr val="FFFF00"/>
                </a:solidFill>
                <a:latin typeface="Arial Unicode MS" pitchFamily="34" charset="-128"/>
              </a:rPr>
            </a:br>
            <a:r>
              <a:rPr lang="pt-BR" sz="3200">
                <a:solidFill>
                  <a:schemeClr val="tx1"/>
                </a:solidFill>
                <a:latin typeface="Arial Unicode MS" pitchFamily="34" charset="-128"/>
              </a:rPr>
              <a:t>Falta de culturas viáveis, para fazer COBERTURA para o plantio direto.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34925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3600" u="sng">
                <a:solidFill>
                  <a:srgbClr val="008000"/>
                </a:solidFill>
                <a:latin typeface="Arial Unicode MS" pitchFamily="34" charset="-128"/>
              </a:rPr>
              <a:t>1.989 </a:t>
            </a:r>
            <a:r>
              <a:rPr lang="pt-BR" sz="3600">
                <a:solidFill>
                  <a:srgbClr val="008000"/>
                </a:solidFill>
                <a:latin typeface="Arial Unicode MS" pitchFamily="34" charset="-128"/>
              </a:rPr>
              <a:t>	</a:t>
            </a:r>
            <a:endParaRPr lang="pt-BR" sz="3600" u="sng">
              <a:solidFill>
                <a:srgbClr val="008000"/>
              </a:solidFill>
              <a:latin typeface="Arial Unicode MS" pitchFamily="34" charset="-128"/>
            </a:endParaRPr>
          </a:p>
        </p:txBody>
      </p:sp>
      <p:pic>
        <p:nvPicPr>
          <p:cNvPr id="10246" name="Picture 8" descr="DSC008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72225" y="1557338"/>
            <a:ext cx="27717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9" descr="DSC000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43663" y="4221163"/>
            <a:ext cx="2700337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4" descr="Amapa, algodão 113"/>
          <p:cNvPicPr>
            <a:picLocks noChangeAspect="1" noChangeArrowheads="1"/>
          </p:cNvPicPr>
          <p:nvPr/>
        </p:nvPicPr>
        <p:blipFill>
          <a:blip r:embed="rId2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6588125" y="1628775"/>
            <a:ext cx="2555875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1" descr="DSC00217"/>
          <p:cNvPicPr>
            <a:picLocks noChangeAspect="1" noChangeArrowheads="1"/>
          </p:cNvPicPr>
          <p:nvPr/>
        </p:nvPicPr>
        <p:blipFill>
          <a:blip r:embed="rId3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0" y="1646238"/>
            <a:ext cx="6948488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DSC00021"/>
          <p:cNvPicPr>
            <a:picLocks noChangeAspect="1" noChangeArrowheads="1"/>
          </p:cNvPicPr>
          <p:nvPr/>
        </p:nvPicPr>
        <p:blipFill>
          <a:blip r:embed="rId4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6624638" y="4986338"/>
            <a:ext cx="2519362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DSC00034"/>
          <p:cNvPicPr>
            <a:picLocks noChangeAspect="1" noChangeArrowheads="1"/>
          </p:cNvPicPr>
          <p:nvPr/>
        </p:nvPicPr>
        <p:blipFill>
          <a:blip r:embed="rId5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6624638" y="3109913"/>
            <a:ext cx="2519362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24012" name="Group 76"/>
          <p:cNvGraphicFramePr>
            <a:graphicFrameLocks noGrp="1"/>
          </p:cNvGraphicFramePr>
          <p:nvPr/>
        </p:nvGraphicFramePr>
        <p:xfrm>
          <a:off x="34925" y="1092200"/>
          <a:ext cx="9144000" cy="3779838"/>
        </p:xfrm>
        <a:graphic>
          <a:graphicData uri="http://schemas.openxmlformats.org/drawingml/2006/table">
            <a:tbl>
              <a:tblPr/>
              <a:tblGrid>
                <a:gridCol w="1951038"/>
                <a:gridCol w="1989137"/>
                <a:gridCol w="5203825"/>
              </a:tblGrid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Verão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Inverno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>
                        <a:alpha val="80000"/>
                      </a:srgbClr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pt-BR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 </a:t>
                      </a: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Soja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Aveia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pt-BR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pt-BR" sz="3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Soja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Milho Safrinha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pt-BR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Soja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Milheto+Pasto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pt-BR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Pasto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Pasto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pt-BR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Pasto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Pasto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1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42012" name="Rectangle 32"/>
          <p:cNvSpPr>
            <a:spLocks noChangeArrowheads="1"/>
          </p:cNvSpPr>
          <p:nvPr/>
        </p:nvSpPr>
        <p:spPr bwMode="auto">
          <a:xfrm>
            <a:off x="71438" y="44450"/>
            <a:ext cx="9072562" cy="98107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2800">
                <a:solidFill>
                  <a:srgbClr val="FFFF00"/>
                </a:solidFill>
                <a:latin typeface="Arial Rounded MT Bold" pitchFamily="34" charset="0"/>
              </a:rPr>
              <a:t>1.997</a:t>
            </a:r>
            <a:br>
              <a:rPr lang="pt-BR" sz="2800">
                <a:solidFill>
                  <a:srgbClr val="FFFF00"/>
                </a:solidFill>
                <a:latin typeface="Arial Rounded MT Bold" pitchFamily="34" charset="0"/>
              </a:rPr>
            </a:br>
            <a:r>
              <a:rPr lang="pt-BR" sz="2800">
                <a:solidFill>
                  <a:srgbClr val="FFFF00"/>
                </a:solidFill>
                <a:latin typeface="Arial Rounded MT Bold" pitchFamily="34" charset="0"/>
              </a:rPr>
              <a:t>EVOLUÇÃO DO SISTEMA INTEGRAÇÃO</a:t>
            </a:r>
          </a:p>
        </p:txBody>
      </p:sp>
      <p:pic>
        <p:nvPicPr>
          <p:cNvPr id="42013" name="Picture 72" descr="DSC02465"/>
          <p:cNvPicPr>
            <a:picLocks noChangeAspect="1" noChangeArrowheads="1"/>
          </p:cNvPicPr>
          <p:nvPr/>
        </p:nvPicPr>
        <p:blipFill>
          <a:blip r:embed="rId6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0" y="4908550"/>
            <a:ext cx="2627313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14" name="Text Box 73"/>
          <p:cNvSpPr txBox="1">
            <a:spLocks noChangeArrowheads="1"/>
          </p:cNvSpPr>
          <p:nvPr/>
        </p:nvSpPr>
        <p:spPr bwMode="auto">
          <a:xfrm>
            <a:off x="0" y="4868863"/>
            <a:ext cx="51847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2400" b="1">
                <a:latin typeface="Centaur" pitchFamily="18" charset="0"/>
              </a:rPr>
              <a:t>Faz. Cabeceira/Maracaju 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2" descr="Amapa, algodão 113"/>
          <p:cNvPicPr>
            <a:picLocks noChangeAspect="1" noChangeArrowheads="1"/>
          </p:cNvPicPr>
          <p:nvPr/>
        </p:nvPicPr>
        <p:blipFill>
          <a:blip r:embed="rId2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36513" y="123825"/>
            <a:ext cx="9107487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4"/>
          <p:cNvSpPr>
            <a:spLocks noChangeArrowheads="1"/>
          </p:cNvSpPr>
          <p:nvPr/>
        </p:nvSpPr>
        <p:spPr bwMode="auto">
          <a:xfrm>
            <a:off x="34925" y="44450"/>
            <a:ext cx="9072563" cy="98107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2800">
                <a:solidFill>
                  <a:srgbClr val="FFFF00"/>
                </a:solidFill>
                <a:latin typeface="Arial Rounded MT Bold" pitchFamily="34" charset="0"/>
              </a:rPr>
              <a:t>1.997</a:t>
            </a:r>
            <a:br>
              <a:rPr lang="pt-BR" sz="2800">
                <a:solidFill>
                  <a:srgbClr val="FFFF00"/>
                </a:solidFill>
                <a:latin typeface="Arial Rounded MT Bold" pitchFamily="34" charset="0"/>
              </a:rPr>
            </a:br>
            <a:r>
              <a:rPr lang="pt-BR" sz="2800">
                <a:solidFill>
                  <a:srgbClr val="FFFF00"/>
                </a:solidFill>
                <a:latin typeface="Arial Rounded MT Bold" pitchFamily="34" charset="0"/>
              </a:rPr>
              <a:t>EVOLUÇÃO DO SISTEMA INTEGRAÇÃO</a:t>
            </a:r>
          </a:p>
        </p:txBody>
      </p:sp>
      <p:pic>
        <p:nvPicPr>
          <p:cNvPr id="43012" name="Picture 60" descr="DSC00021"/>
          <p:cNvPicPr>
            <a:picLocks noChangeAspect="1" noChangeArrowheads="1"/>
          </p:cNvPicPr>
          <p:nvPr/>
        </p:nvPicPr>
        <p:blipFill>
          <a:blip r:embed="rId3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2555875" y="4986338"/>
            <a:ext cx="25193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64" descr="DSC00034"/>
          <p:cNvPicPr>
            <a:picLocks noChangeAspect="1" noChangeArrowheads="1"/>
          </p:cNvPicPr>
          <p:nvPr/>
        </p:nvPicPr>
        <p:blipFill>
          <a:blip r:embed="rId4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0" y="4954588"/>
            <a:ext cx="251936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26078" name="Group 94"/>
          <p:cNvGraphicFramePr>
            <a:graphicFrameLocks noGrp="1"/>
          </p:cNvGraphicFramePr>
          <p:nvPr/>
        </p:nvGraphicFramePr>
        <p:xfrm>
          <a:off x="0" y="1125538"/>
          <a:ext cx="9144000" cy="3140075"/>
        </p:xfrm>
        <a:graphic>
          <a:graphicData uri="http://schemas.openxmlformats.org/drawingml/2006/table">
            <a:tbl>
              <a:tblPr/>
              <a:tblGrid>
                <a:gridCol w="1798638"/>
                <a:gridCol w="1873250"/>
                <a:gridCol w="5472112"/>
              </a:tblGrid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Verão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Inverno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>
                        <a:alpha val="80000"/>
                      </a:srgbClr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pt-BR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 </a:t>
                      </a: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Soja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Milho+</a:t>
                      </a:r>
                      <a:r>
                        <a:rPr kumimoji="0" lang="pt-BR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B.ruziziensis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pt-BR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pt-BR" sz="3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Algodão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Aveia+Tanzania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pt-BR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Soja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P.galinha+Aruana ou Aries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pt-BR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pt-B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Aruana ou Aries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Aruana ou Aries</a:t>
                      </a:r>
                      <a:endParaRPr kumimoji="0" lang="pt-BR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alpha val="39999"/>
                          </a:schemeClr>
                        </a:gs>
                        <a:gs pos="100000">
                          <a:schemeClr val="tx2">
                            <a:alpha val="39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43033" name="Picture 92" descr="DSC00059"/>
          <p:cNvPicPr>
            <a:picLocks noChangeAspect="1" noChangeArrowheads="1"/>
          </p:cNvPicPr>
          <p:nvPr/>
        </p:nvPicPr>
        <p:blipFill>
          <a:blip r:embed="rId5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4787900" y="4965700"/>
            <a:ext cx="252095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4" name="Picture 93" descr="DSC04286"/>
          <p:cNvPicPr>
            <a:picLocks noChangeAspect="1" noChangeArrowheads="1"/>
          </p:cNvPicPr>
          <p:nvPr/>
        </p:nvPicPr>
        <p:blipFill>
          <a:blip r:embed="rId6" cstate="email">
            <a:lum bright="-40000" contrast="-40000"/>
          </a:blip>
          <a:srcRect/>
          <a:stretch>
            <a:fillRect/>
          </a:stretch>
        </p:blipFill>
        <p:spPr bwMode="auto">
          <a:xfrm>
            <a:off x="6732588" y="4949825"/>
            <a:ext cx="24479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5" name="Text Box 95"/>
          <p:cNvSpPr txBox="1">
            <a:spLocks noChangeArrowheads="1"/>
          </p:cNvSpPr>
          <p:nvPr/>
        </p:nvSpPr>
        <p:spPr bwMode="auto">
          <a:xfrm>
            <a:off x="34925" y="4365625"/>
            <a:ext cx="51847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2400" b="1">
                <a:latin typeface="Centaur" pitchFamily="18" charset="0"/>
              </a:rPr>
              <a:t>Faz. Cabeceira/Maracaju 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08050"/>
            <a:ext cx="464343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rgbClr val="0000CC"/>
          </a:solidFill>
        </p:spPr>
        <p:txBody>
          <a:bodyPr/>
          <a:lstStyle/>
          <a:p>
            <a:pPr eaLnBrk="1" hangingPunct="1"/>
            <a:r>
              <a:rPr lang="pt-BR" smtClean="0">
                <a:solidFill>
                  <a:srgbClr val="FFFF00"/>
                </a:solidFill>
              </a:rPr>
              <a:t>Pecuária(Pastagens)</a:t>
            </a:r>
          </a:p>
        </p:txBody>
      </p:sp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908050"/>
            <a:ext cx="4500562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9" descr="Amapa, algodão 11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3438525"/>
            <a:ext cx="4716462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14"/>
          <p:cNvSpPr txBox="1">
            <a:spLocks noChangeArrowheads="1"/>
          </p:cNvSpPr>
          <p:nvPr/>
        </p:nvSpPr>
        <p:spPr bwMode="auto">
          <a:xfrm>
            <a:off x="4572000" y="3403600"/>
            <a:ext cx="45720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pt-BR" sz="2400">
                <a:solidFill>
                  <a:schemeClr val="tx1"/>
                </a:solidFill>
                <a:latin typeface="Arial Unicode MS" pitchFamily="34" charset="-128"/>
              </a:rPr>
              <a:t>Tanzania+Aveia</a:t>
            </a:r>
          </a:p>
        </p:txBody>
      </p:sp>
      <p:pic>
        <p:nvPicPr>
          <p:cNvPr id="44039" name="Picture 16" descr="DSC00023"/>
          <p:cNvPicPr>
            <a:picLocks noChangeAspect="1" noChangeArrowheads="1"/>
          </p:cNvPicPr>
          <p:nvPr/>
        </p:nvPicPr>
        <p:blipFill>
          <a:blip r:embed="rId5" cstate="email">
            <a:lum bright="20000" contrast="20000"/>
          </a:blip>
          <a:srcRect/>
          <a:stretch>
            <a:fillRect/>
          </a:stretch>
        </p:blipFill>
        <p:spPr bwMode="auto">
          <a:xfrm>
            <a:off x="0" y="3400425"/>
            <a:ext cx="4643438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17"/>
          <p:cNvSpPr txBox="1">
            <a:spLocks noChangeArrowheads="1"/>
          </p:cNvSpPr>
          <p:nvPr/>
        </p:nvSpPr>
        <p:spPr bwMode="auto">
          <a:xfrm>
            <a:off x="71438" y="3403600"/>
            <a:ext cx="45720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2000" i="1">
                <a:solidFill>
                  <a:schemeClr val="tx1"/>
                </a:solidFill>
                <a:latin typeface="Arial Unicode MS" pitchFamily="34" charset="-128"/>
              </a:rPr>
              <a:t>B.ruziziensis+</a:t>
            </a:r>
            <a:r>
              <a:rPr lang="pt-BR" sz="2400">
                <a:solidFill>
                  <a:schemeClr val="tx1"/>
                </a:solidFill>
                <a:latin typeface="Arial Unicode MS" pitchFamily="34" charset="-128"/>
              </a:rPr>
              <a:t>Milho Safrinha </a:t>
            </a:r>
          </a:p>
        </p:txBody>
      </p:sp>
      <p:sp>
        <p:nvSpPr>
          <p:cNvPr id="44041" name="Text Box 18"/>
          <p:cNvSpPr txBox="1">
            <a:spLocks noChangeArrowheads="1"/>
          </p:cNvSpPr>
          <p:nvPr/>
        </p:nvSpPr>
        <p:spPr bwMode="auto">
          <a:xfrm>
            <a:off x="0" y="6400800"/>
            <a:ext cx="4643438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pt-BR" sz="2400">
                <a:solidFill>
                  <a:schemeClr val="tx1"/>
                </a:solidFill>
                <a:latin typeface="Arial Unicode MS" pitchFamily="34" charset="-128"/>
              </a:rPr>
              <a:t>Aruana ou 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pt-BR" sz="3600" u="sng">
                <a:solidFill>
                  <a:srgbClr val="008000"/>
                </a:solidFill>
                <a:latin typeface="Arial Unicode MS" pitchFamily="34" charset="-128"/>
              </a:rPr>
              <a:t>1.989 </a:t>
            </a:r>
            <a:endParaRPr lang="pt-BR" sz="3600">
              <a:solidFill>
                <a:srgbClr val="008000"/>
              </a:solidFill>
              <a:latin typeface="Arial Unicode MS" pitchFamily="34" charset="-128"/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106363" y="1412875"/>
            <a:ext cx="5113337" cy="2447925"/>
          </a:xfrm>
          <a:prstGeom prst="rect">
            <a:avLst/>
          </a:prstGeom>
          <a:solidFill>
            <a:srgbClr val="0066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anchor="ctr"/>
          <a:lstStyle/>
          <a:p>
            <a:pPr marL="457200" indent="-457200" algn="just">
              <a:spcBef>
                <a:spcPct val="0"/>
              </a:spcBef>
              <a:buFont typeface="Wingdings" pitchFamily="2" charset="2"/>
              <a:buNone/>
            </a:pPr>
            <a:r>
              <a:rPr lang="pt-BR" sz="3600">
                <a:solidFill>
                  <a:srgbClr val="FFFF00"/>
                </a:solidFill>
                <a:latin typeface="Centaur" pitchFamily="18" charset="0"/>
              </a:rPr>
              <a:t>Falta de pasto no inverno</a:t>
            </a:r>
          </a:p>
          <a:p>
            <a:pPr marL="457200" indent="-457200" algn="just">
              <a:spcBef>
                <a:spcPct val="0"/>
              </a:spcBef>
              <a:buFont typeface="Wingdings" pitchFamily="2" charset="2"/>
              <a:buNone/>
            </a:pPr>
            <a:r>
              <a:rPr lang="pt-BR" sz="3600">
                <a:solidFill>
                  <a:srgbClr val="FFFF00"/>
                </a:solidFill>
                <a:latin typeface="Centaur" pitchFamily="18" charset="0"/>
              </a:rPr>
              <a:t>Pastagem de baixa qualidade</a:t>
            </a: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107950" y="4076700"/>
            <a:ext cx="5111750" cy="2592388"/>
          </a:xfrm>
          <a:prstGeom prst="rect">
            <a:avLst/>
          </a:prstGeom>
          <a:solidFill>
            <a:srgbClr val="0066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pt-BR" sz="2800">
                <a:solidFill>
                  <a:srgbClr val="FFFF00"/>
                </a:solidFill>
                <a:latin typeface="Century" pitchFamily="18" charset="0"/>
              </a:rPr>
              <a:t>Custo alto na reforma da pastagem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pt-BR" sz="2800">
                <a:solidFill>
                  <a:srgbClr val="FFFF00"/>
                </a:solidFill>
                <a:latin typeface="Century" pitchFamily="18" charset="0"/>
              </a:rPr>
              <a:t>Falta de nitrogênio na pastagem</a:t>
            </a: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692150"/>
            <a:ext cx="9144000" cy="57626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sz="3600">
                <a:solidFill>
                  <a:srgbClr val="FFFF00"/>
                </a:solidFill>
                <a:latin typeface="Arial Unicode MS" pitchFamily="34" charset="-128"/>
              </a:rPr>
              <a:t>	PROBLEMAS NA PECUÁRIA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92725" y="1331913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9" descr="DSC000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92725" y="3913188"/>
            <a:ext cx="3852863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CC"/>
          </a:solidFill>
        </p:spPr>
        <p:txBody>
          <a:bodyPr/>
          <a:lstStyle/>
          <a:p>
            <a:pPr eaLnBrk="1" hangingPunct="1"/>
            <a:r>
              <a:rPr lang="pt-BR" smtClean="0">
                <a:solidFill>
                  <a:srgbClr val="FFFF00"/>
                </a:solidFill>
              </a:rPr>
              <a:t>Desafios...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092450"/>
            <a:ext cx="5148263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-36513" y="1196975"/>
            <a:ext cx="5113338" cy="180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pt-BR" sz="2800">
                <a:solidFill>
                  <a:schemeClr val="tx1"/>
                </a:solidFill>
                <a:latin typeface="Arial" charset="0"/>
              </a:rPr>
              <a:t>Monocultura da soja</a:t>
            </a:r>
          </a:p>
          <a:p>
            <a:pPr marL="342900" indent="-342900">
              <a:spcBef>
                <a:spcPct val="50000"/>
              </a:spcBef>
            </a:pPr>
            <a:r>
              <a:rPr lang="pt-BR" sz="2800">
                <a:solidFill>
                  <a:schemeClr val="tx1"/>
                </a:solidFill>
                <a:latin typeface="Arial" charset="0"/>
              </a:rPr>
              <a:t>Pastagem degradada</a:t>
            </a:r>
          </a:p>
          <a:p>
            <a:pPr marL="342900" indent="-342900">
              <a:spcBef>
                <a:spcPct val="50000"/>
              </a:spcBef>
            </a:pPr>
            <a:r>
              <a:rPr lang="pt-BR" sz="2800">
                <a:solidFill>
                  <a:schemeClr val="tx1"/>
                </a:solidFill>
                <a:latin typeface="Arial" charset="0"/>
              </a:rPr>
              <a:t>Falta de cobertura no SPD</a:t>
            </a:r>
          </a:p>
        </p:txBody>
      </p:sp>
      <p:pic>
        <p:nvPicPr>
          <p:cNvPr id="12293" name="Picture 5" descr="DSC0080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8263" y="1125538"/>
            <a:ext cx="39957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3895725"/>
            <a:ext cx="3995737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41" name="Text Box 5"/>
          <p:cNvSpPr txBox="1">
            <a:spLocks noChangeArrowheads="1"/>
          </p:cNvSpPr>
          <p:nvPr/>
        </p:nvSpPr>
        <p:spPr bwMode="auto">
          <a:xfrm>
            <a:off x="395288" y="1844675"/>
            <a:ext cx="77057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None/>
              <a:defRPr/>
            </a:pPr>
            <a:endParaRPr lang="pt-BR" sz="36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0" y="0"/>
            <a:ext cx="9144000" cy="9017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pt-BR" sz="2800">
                <a:solidFill>
                  <a:srgbClr val="FFFF00"/>
                </a:solidFill>
                <a:latin typeface="Arial Unicode MS" pitchFamily="34" charset="-128"/>
              </a:rPr>
              <a:t>ROTAÇÃO – LAVOURA X PASTAGEM</a:t>
            </a:r>
            <a:endParaRPr lang="pt-BR" sz="180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13316" name="Rectangle 9"/>
          <p:cNvSpPr>
            <a:spLocks noChangeArrowheads="1"/>
          </p:cNvSpPr>
          <p:nvPr/>
        </p:nvSpPr>
        <p:spPr bwMode="auto">
          <a:xfrm>
            <a:off x="71438" y="4402138"/>
            <a:ext cx="8964612" cy="2041525"/>
          </a:xfrm>
          <a:prstGeom prst="rect">
            <a:avLst/>
          </a:prstGeom>
          <a:gradFill rotWithShape="1">
            <a:gsLst>
              <a:gs pos="0">
                <a:srgbClr val="0000CC">
                  <a:alpha val="79999"/>
                </a:srgbClr>
              </a:gs>
              <a:gs pos="100000">
                <a:srgbClr val="00005E">
                  <a:alpha val="79999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pt-BR" sz="3200">
                <a:solidFill>
                  <a:srgbClr val="FFFF00"/>
                </a:solidFill>
                <a:latin typeface="Arial Unicode MS" pitchFamily="34" charset="-128"/>
              </a:rPr>
              <a:t>Rotação com a soja;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sz="3200">
                <a:solidFill>
                  <a:srgbClr val="FFFF00"/>
                </a:solidFill>
                <a:latin typeface="Arial Unicode MS" pitchFamily="34" charset="-128"/>
              </a:rPr>
              <a:t>Cobertura para plantio direto;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sz="3200">
                <a:solidFill>
                  <a:srgbClr val="FFFF00"/>
                </a:solidFill>
                <a:latin typeface="Arial Unicode MS" pitchFamily="34" charset="-128"/>
              </a:rPr>
              <a:t>Elimina a deficiência de pastagem no inverno;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sz="3200">
                <a:solidFill>
                  <a:srgbClr val="FFFF00"/>
                </a:solidFill>
                <a:latin typeface="Arial Unicode MS" pitchFamily="34" charset="-128"/>
              </a:rPr>
              <a:t>Reforma de pastagem com baixo custo;</a:t>
            </a:r>
          </a:p>
        </p:txBody>
      </p:sp>
      <p:pic>
        <p:nvPicPr>
          <p:cNvPr id="13317" name="Picture 11" descr="DSC0015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0805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2" descr="DSC0002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90805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2" descr="DSC0427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692150"/>
            <a:ext cx="40322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3" descr="fazenda 05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3716338"/>
            <a:ext cx="40322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2" name="Text Box 4"/>
          <p:cNvSpPr txBox="1">
            <a:spLocks noChangeArrowheads="1"/>
          </p:cNvSpPr>
          <p:nvPr/>
        </p:nvSpPr>
        <p:spPr bwMode="auto">
          <a:xfrm>
            <a:off x="468313" y="44450"/>
            <a:ext cx="8424862" cy="641350"/>
          </a:xfrm>
          <a:prstGeom prst="rect">
            <a:avLst/>
          </a:prstGeom>
          <a:solidFill>
            <a:srgbClr val="0000C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None/>
              <a:defRPr/>
            </a:pPr>
            <a:r>
              <a:rPr lang="pt-B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Rotação no Verão</a:t>
            </a:r>
          </a:p>
        </p:txBody>
      </p:sp>
      <p:pic>
        <p:nvPicPr>
          <p:cNvPr id="4111" name="Picture 5" descr="DSC033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690563"/>
            <a:ext cx="4033837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6" descr="DSC033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716338"/>
            <a:ext cx="4033837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Diagram 7"/>
          <p:cNvGraphicFramePr>
            <a:graphicFrameLocks/>
          </p:cNvGraphicFramePr>
          <p:nvPr/>
        </p:nvGraphicFramePr>
        <p:xfrm>
          <a:off x="1258888" y="765175"/>
          <a:ext cx="6265862" cy="5905500"/>
        </p:xfrm>
        <a:graphic>
          <a:graphicData uri="http://schemas.openxmlformats.org/drawingml/2006/compatibility">
            <com:legacyDrawing xmlns:com="http://schemas.openxmlformats.org/drawingml/2006/compatibility" spid="_x0000_s4098"/>
          </a:graphicData>
        </a:graphic>
      </p:graphicFrame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468313" y="765175"/>
            <a:ext cx="2808287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4800">
                <a:solidFill>
                  <a:schemeClr val="tx1"/>
                </a:solidFill>
                <a:latin typeface="Arial" charset="0"/>
              </a:rPr>
              <a:t>Algodão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5724525" y="692150"/>
            <a:ext cx="2808288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4800">
                <a:solidFill>
                  <a:schemeClr val="tx1"/>
                </a:solidFill>
                <a:latin typeface="Arial" charset="0"/>
              </a:rPr>
              <a:t>Soja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5508625" y="5876925"/>
            <a:ext cx="3240088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4800">
                <a:latin typeface="Arial" charset="0"/>
              </a:rPr>
              <a:t>Pastagem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95288" y="5805488"/>
            <a:ext cx="2808287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4800">
                <a:latin typeface="Arial" charset="0"/>
              </a:rPr>
              <a:t>Soja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2" descr="DSC0240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5" y="642938"/>
            <a:ext cx="41767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3" descr="fazenda 05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97375" y="3643313"/>
            <a:ext cx="424021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4" descr="Amapa, algodão 11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288" y="69215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5" descr="fazenda 05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88" y="3662363"/>
            <a:ext cx="4071937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468313" y="44450"/>
            <a:ext cx="8424862" cy="641350"/>
          </a:xfrm>
          <a:prstGeom prst="rect">
            <a:avLst/>
          </a:prstGeom>
          <a:solidFill>
            <a:srgbClr val="0000C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None/>
              <a:defRPr/>
            </a:pPr>
            <a:r>
              <a:rPr lang="pt-B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Rotação no Inverno</a:t>
            </a:r>
          </a:p>
        </p:txBody>
      </p:sp>
      <p:pic>
        <p:nvPicPr>
          <p:cNvPr id="5137" name="Picture 7" descr="DSC0334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53250" y="692150"/>
            <a:ext cx="16192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Diagram 8"/>
          <p:cNvGraphicFramePr>
            <a:graphicFrameLocks/>
          </p:cNvGraphicFramePr>
          <p:nvPr/>
        </p:nvGraphicFramePr>
        <p:xfrm>
          <a:off x="1214438" y="952500"/>
          <a:ext cx="6265862" cy="5905500"/>
        </p:xfrm>
        <a:graphic>
          <a:graphicData uri="http://schemas.openxmlformats.org/drawingml/2006/compatibility">
            <com:legacyDrawing xmlns:com="http://schemas.openxmlformats.org/drawingml/2006/compatibility" spid="_x0000_s5122"/>
          </a:graphicData>
        </a:graphic>
      </p:graphicFrame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39750" y="2133600"/>
            <a:ext cx="309562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4000">
                <a:latin typeface="Arial" charset="0"/>
              </a:rPr>
              <a:t>Aveia Preta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833438" y="4533900"/>
            <a:ext cx="3095625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4800">
                <a:latin typeface="Arial" charset="0"/>
              </a:rPr>
              <a:t>Pastagem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508625" y="5876925"/>
            <a:ext cx="3240088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4800">
                <a:latin typeface="Arial" charset="0"/>
              </a:rPr>
              <a:t>Pastagem</a:t>
            </a:r>
          </a:p>
        </p:txBody>
      </p:sp>
      <p:pic>
        <p:nvPicPr>
          <p:cNvPr id="5141" name="Picture 21" descr="DSC0427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95288" y="692150"/>
            <a:ext cx="194468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22" descr="DSC0334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95288" y="5229225"/>
            <a:ext cx="187325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4857750" y="2500313"/>
            <a:ext cx="367347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pt-BR" sz="4000">
                <a:latin typeface="Arial" charset="0"/>
              </a:rPr>
              <a:t>Milho Safrinha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pt-BR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pt-BR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8321</TotalTime>
  <Words>839</Words>
  <Application>Microsoft PowerPoint</Application>
  <PresentationFormat>Apresentação na tela (4:3)</PresentationFormat>
  <Paragraphs>265</Paragraphs>
  <Slides>42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42</vt:i4>
      </vt:variant>
    </vt:vector>
  </HeadingPairs>
  <TitlesOfParts>
    <vt:vector size="54" baseType="lpstr">
      <vt:lpstr>Comic Sans MS</vt:lpstr>
      <vt:lpstr>Arial</vt:lpstr>
      <vt:lpstr>Times New Roman</vt:lpstr>
      <vt:lpstr>Arial Unicode MS</vt:lpstr>
      <vt:lpstr>Wingdings</vt:lpstr>
      <vt:lpstr>Arial Rounded MT Bold</vt:lpstr>
      <vt:lpstr>Century</vt:lpstr>
      <vt:lpstr>Centaur</vt:lpstr>
      <vt:lpstr>Calisto MT</vt:lpstr>
      <vt:lpstr>Estrutura padrão</vt:lpstr>
      <vt:lpstr>Imagem de bitmap</vt:lpstr>
      <vt:lpstr>Gráfico do Microsoft Graph</vt:lpstr>
      <vt:lpstr>Slide 1</vt:lpstr>
      <vt:lpstr>Slide 2</vt:lpstr>
      <vt:lpstr>1.989   </vt:lpstr>
      <vt:lpstr> PROBLEMAS NA LAVOURA</vt:lpstr>
      <vt:lpstr>Slide 5</vt:lpstr>
      <vt:lpstr>Desafios...</vt:lpstr>
      <vt:lpstr>Slide 7</vt:lpstr>
      <vt:lpstr>Slide 8</vt:lpstr>
      <vt:lpstr>Slide 9</vt:lpstr>
      <vt:lpstr>Slide 10</vt:lpstr>
      <vt:lpstr>Pecuária(Pastagens)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CONSERVAÇÃO DO SOLO NA LAVOURA</vt:lpstr>
      <vt:lpstr>Slide 24</vt:lpstr>
      <vt:lpstr>Slide 25</vt:lpstr>
      <vt:lpstr>BENEFÍCIOS DA PASTAGEM PARA A AGRICULTURA</vt:lpstr>
      <vt:lpstr>BENEFÍCIOS DA AGRICULTURA PARA A PECUÁRIA</vt:lpstr>
      <vt:lpstr>Slide 28</vt:lpstr>
      <vt:lpstr>Obrigado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Pecuária(Pastagens)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Toshiba </dc:creator>
  <cp:lastModifiedBy>Usuário</cp:lastModifiedBy>
  <cp:revision>1203</cp:revision>
  <dcterms:created xsi:type="dcterms:W3CDTF">2003-04-29T19:25:32Z</dcterms:created>
  <dcterms:modified xsi:type="dcterms:W3CDTF">2010-05-17T19:01:17Z</dcterms:modified>
</cp:coreProperties>
</file>