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327" r:id="rId2"/>
    <p:sldId id="257" r:id="rId3"/>
    <p:sldId id="357" r:id="rId4"/>
    <p:sldId id="381" r:id="rId5"/>
    <p:sldId id="382" r:id="rId6"/>
    <p:sldId id="361" r:id="rId7"/>
    <p:sldId id="362" r:id="rId8"/>
    <p:sldId id="367" r:id="rId9"/>
    <p:sldId id="384" r:id="rId10"/>
    <p:sldId id="385" r:id="rId11"/>
    <p:sldId id="377" r:id="rId12"/>
    <p:sldId id="363" r:id="rId13"/>
    <p:sldId id="395" r:id="rId14"/>
    <p:sldId id="369" r:id="rId15"/>
    <p:sldId id="368" r:id="rId16"/>
    <p:sldId id="386" r:id="rId17"/>
    <p:sldId id="393" r:id="rId18"/>
    <p:sldId id="392" r:id="rId19"/>
    <p:sldId id="388" r:id="rId20"/>
    <p:sldId id="387" r:id="rId21"/>
    <p:sldId id="394" r:id="rId22"/>
    <p:sldId id="372" r:id="rId23"/>
  </p:sldIdLst>
  <p:sldSz cx="9144000" cy="6858000" type="screen4x3"/>
  <p:notesSz cx="6858000" cy="9710738"/>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618"/>
    <a:srgbClr val="007635"/>
    <a:srgbClr val="515151"/>
    <a:srgbClr val="009644"/>
    <a:srgbClr val="A6D86E"/>
    <a:srgbClr val="663300"/>
  </p:clrMru>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Estilo com Tema 1 - Ênfas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Estilo com Tema 2 - Ênfas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Estilo com Tema 2 - Ênfase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2C8C85-51F0-491E-9774-3900AFEF0FD7}" styleName="Estilo Claro 2 - Ênfas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Estilo Claro 1 - Ênfas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Estilo Claro 1 - Ênfas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Estilo Claro 2 - Ênfase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307" autoAdjust="0"/>
    <p:restoredTop sz="94833" autoAdjust="0"/>
  </p:normalViewPr>
  <p:slideViewPr>
    <p:cSldViewPr>
      <p:cViewPr>
        <p:scale>
          <a:sx n="70" d="100"/>
          <a:sy n="70" d="100"/>
        </p:scale>
        <p:origin x="-58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1182"/>
    </p:cViewPr>
  </p:sorterViewPr>
  <p:notesViewPr>
    <p:cSldViewPr>
      <p:cViewPr varScale="1">
        <p:scale>
          <a:sx n="60" d="100"/>
          <a:sy n="60" d="100"/>
        </p:scale>
        <p:origin x="-2490" y="-84"/>
      </p:cViewPr>
      <p:guideLst>
        <p:guide orient="horz" pos="306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Pasta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tiago\AppData\Local\Microsoft\Windows\Temporary%20Internet%20Files\Content.Outlook\91ANDDJ2\2010_03_05_Proje&#231;&#245;es%20da%20produ&#231;&#227;o%20agropecuri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tiago\AppData\Local\Microsoft\Windows\Temporary%20Internet%20Files\Content.Outlook\91ANDDJ2\2010_03_05_Proje&#231;&#245;es%20da%20produ&#231;&#227;o%20agropecuri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Pasta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Pasta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pt-BR"/>
  <c:style val="29"/>
  <c:chart>
    <c:view3D>
      <c:rotX val="30"/>
      <c:rotY val="238"/>
      <c:perspective val="70"/>
    </c:view3D>
    <c:plotArea>
      <c:layout/>
      <c:pie3DChart>
        <c:varyColors val="1"/>
        <c:ser>
          <c:idx val="0"/>
          <c:order val="0"/>
          <c:explosion val="38"/>
          <c:dPt>
            <c:idx val="0"/>
            <c:spPr>
              <a:solidFill>
                <a:srgbClr val="009644"/>
              </a:solidFill>
            </c:spPr>
          </c:dPt>
          <c:dPt>
            <c:idx val="1"/>
            <c:spPr>
              <a:solidFill>
                <a:srgbClr val="A6D86E"/>
              </a:solidFill>
              <a:scene3d>
                <a:camera prst="orthographicFront"/>
                <a:lightRig rig="threePt" dir="t">
                  <a:rot lat="0" lon="0" rev="1200000"/>
                </a:lightRig>
              </a:scene3d>
              <a:sp3d prstMaterial="plastic">
                <a:bevelT w="63500" h="25400"/>
              </a:sp3d>
            </c:spPr>
          </c:dPt>
          <c:val>
            <c:numRef>
              <c:f>Plan1!$Q$12:$Q$13</c:f>
              <c:numCache>
                <c:formatCode>General</c:formatCode>
                <c:ptCount val="2"/>
                <c:pt idx="0">
                  <c:v>19.399999999999999</c:v>
                </c:pt>
                <c:pt idx="1">
                  <c:v>36.4</c:v>
                </c:pt>
              </c:numCache>
            </c:numRef>
          </c:val>
        </c:ser>
      </c:pie3DChart>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pt-BR"/>
  <c:chart>
    <c:autoTitleDeleted val="1"/>
    <c:plotArea>
      <c:layout/>
      <c:lineChart>
        <c:grouping val="standard"/>
        <c:ser>
          <c:idx val="0"/>
          <c:order val="0"/>
          <c:tx>
            <c:v>Boi</c:v>
          </c:tx>
          <c:spPr>
            <a:ln w="63500">
              <a:solidFill>
                <a:srgbClr val="663300"/>
              </a:solidFill>
              <a:prstDash val="solid"/>
            </a:ln>
          </c:spPr>
          <c:marker>
            <c:symbol val="none"/>
          </c:marker>
          <c:dPt>
            <c:idx val="11"/>
            <c:spPr>
              <a:ln w="63500">
                <a:solidFill>
                  <a:srgbClr val="663300"/>
                </a:solidFill>
                <a:prstDash val="sysDash"/>
              </a:ln>
            </c:spPr>
          </c:dPt>
          <c:dPt>
            <c:idx val="12"/>
            <c:spPr>
              <a:ln w="63500">
                <a:solidFill>
                  <a:srgbClr val="663300"/>
                </a:solidFill>
                <a:prstDash val="sysDash"/>
              </a:ln>
            </c:spPr>
          </c:dPt>
          <c:dPt>
            <c:idx val="13"/>
            <c:spPr>
              <a:ln w="63500">
                <a:solidFill>
                  <a:srgbClr val="663300"/>
                </a:solidFill>
                <a:prstDash val="sysDash"/>
              </a:ln>
            </c:spPr>
          </c:dPt>
          <c:dPt>
            <c:idx val="14"/>
            <c:spPr>
              <a:ln w="63500">
                <a:solidFill>
                  <a:srgbClr val="663300"/>
                </a:solidFill>
                <a:prstDash val="sysDash"/>
              </a:ln>
            </c:spPr>
          </c:dPt>
          <c:dPt>
            <c:idx val="15"/>
            <c:spPr>
              <a:ln w="63500">
                <a:solidFill>
                  <a:srgbClr val="663300"/>
                </a:solidFill>
                <a:prstDash val="sysDash"/>
              </a:ln>
            </c:spPr>
          </c:dPt>
          <c:dPt>
            <c:idx val="16"/>
            <c:spPr>
              <a:ln w="63500">
                <a:solidFill>
                  <a:srgbClr val="663300"/>
                </a:solidFill>
                <a:prstDash val="sysDash"/>
              </a:ln>
            </c:spPr>
          </c:dPt>
          <c:dPt>
            <c:idx val="17"/>
            <c:spPr>
              <a:ln w="63500">
                <a:solidFill>
                  <a:srgbClr val="663300"/>
                </a:solidFill>
                <a:prstDash val="sysDash"/>
              </a:ln>
            </c:spPr>
          </c:dPt>
          <c:dPt>
            <c:idx val="18"/>
            <c:spPr>
              <a:ln w="63500">
                <a:solidFill>
                  <a:srgbClr val="663300"/>
                </a:solidFill>
                <a:prstDash val="sysDash"/>
              </a:ln>
            </c:spPr>
          </c:dPt>
          <c:dPt>
            <c:idx val="19"/>
            <c:spPr>
              <a:ln w="63500">
                <a:solidFill>
                  <a:srgbClr val="663300"/>
                </a:solidFill>
                <a:prstDash val="sysDash"/>
              </a:ln>
            </c:spPr>
          </c:dPt>
          <c:dPt>
            <c:idx val="20"/>
            <c:spPr>
              <a:ln w="63500">
                <a:solidFill>
                  <a:srgbClr val="663300"/>
                </a:solidFill>
                <a:prstDash val="sysDash"/>
              </a:ln>
            </c:spPr>
          </c:dPt>
          <c:dLbls>
            <c:dLbl>
              <c:idx val="0"/>
              <c:layout>
                <c:manualLayout>
                  <c:x val="0"/>
                  <c:y val="-5.1395006153641586E-2"/>
                </c:manualLayout>
              </c:layout>
              <c:showVal val="1"/>
            </c:dLbl>
            <c:dLbl>
              <c:idx val="10"/>
              <c:layout>
                <c:manualLayout>
                  <c:x val="-1.42059865817186E-3"/>
                  <c:y val="-6.3729807630515389E-2"/>
                </c:manualLayout>
              </c:layout>
              <c:showVal val="1"/>
            </c:dLbl>
            <c:dLbl>
              <c:idx val="20"/>
              <c:layout>
                <c:manualLayout>
                  <c:x val="-4.2617959745154784E-3"/>
                  <c:y val="-4.317180516905874E-2"/>
                </c:manualLayout>
              </c:layout>
              <c:showVal val="1"/>
            </c:dLbl>
            <c:delete val="1"/>
          </c:dLbls>
          <c:cat>
            <c:numRef>
              <c:f>' Modelo Demanda - Normal'!$E$6:$Y$6</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 Modelo Demanda - Normal'!$E$21:$Y$21</c:f>
              <c:numCache>
                <c:formatCode>_-* #,##0_-;\-* #,##0_-;_-* "-"_-;_-@_-</c:formatCode>
                <c:ptCount val="21"/>
                <c:pt idx="0">
                  <c:v>1923.422</c:v>
                </c:pt>
                <c:pt idx="1">
                  <c:v>2058.0679999999998</c:v>
                </c:pt>
                <c:pt idx="2">
                  <c:v>2444.1799999999998</c:v>
                </c:pt>
                <c:pt idx="3">
                  <c:v>3096.7719999999999</c:v>
                </c:pt>
                <c:pt idx="4">
                  <c:v>3770.7429999999986</c:v>
                </c:pt>
                <c:pt idx="5">
                  <c:v>4658.4800000000005</c:v>
                </c:pt>
                <c:pt idx="6">
                  <c:v>5220.4859999999999</c:v>
                </c:pt>
                <c:pt idx="7">
                  <c:v>5365.9789999999994</c:v>
                </c:pt>
                <c:pt idx="8">
                  <c:v>4122.4779999999992</c:v>
                </c:pt>
                <c:pt idx="9">
                  <c:v>4180</c:v>
                </c:pt>
                <c:pt idx="10">
                  <c:v>4434.1440000000002</c:v>
                </c:pt>
                <c:pt idx="11">
                  <c:v>4703.7399551999997</c:v>
                </c:pt>
                <c:pt idx="12">
                  <c:v>4989.7273444761604</c:v>
                </c:pt>
                <c:pt idx="13">
                  <c:v>5293.1027670203102</c:v>
                </c:pt>
                <c:pt idx="14">
                  <c:v>5614.9234152551435</c:v>
                </c:pt>
                <c:pt idx="15">
                  <c:v>5956.3107589026567</c:v>
                </c:pt>
                <c:pt idx="16">
                  <c:v>6318.4544530439389</c:v>
                </c:pt>
                <c:pt idx="17">
                  <c:v>6702.6164837890137</c:v>
                </c:pt>
                <c:pt idx="18">
                  <c:v>7110.135566003386</c:v>
                </c:pt>
                <c:pt idx="19">
                  <c:v>7542.4318084163888</c:v>
                </c:pt>
                <c:pt idx="20">
                  <c:v>8001.0116623681051</c:v>
                </c:pt>
              </c:numCache>
            </c:numRef>
          </c:val>
        </c:ser>
        <c:ser>
          <c:idx val="2"/>
          <c:order val="1"/>
          <c:tx>
            <c:v>Suínos</c:v>
          </c:tx>
          <c:spPr>
            <a:ln w="63500">
              <a:solidFill>
                <a:srgbClr val="FFC000"/>
              </a:solidFill>
            </a:ln>
          </c:spPr>
          <c:marker>
            <c:symbol val="none"/>
          </c:marker>
          <c:dPt>
            <c:idx val="11"/>
            <c:spPr>
              <a:ln w="63500">
                <a:solidFill>
                  <a:srgbClr val="FFC000"/>
                </a:solidFill>
                <a:prstDash val="sysDash"/>
              </a:ln>
            </c:spPr>
          </c:dPt>
          <c:dPt>
            <c:idx val="12"/>
            <c:spPr>
              <a:ln w="63500">
                <a:solidFill>
                  <a:srgbClr val="FFC000"/>
                </a:solidFill>
                <a:prstDash val="sysDash"/>
              </a:ln>
            </c:spPr>
          </c:dPt>
          <c:dPt>
            <c:idx val="13"/>
            <c:spPr>
              <a:ln w="63500">
                <a:solidFill>
                  <a:srgbClr val="FFC000"/>
                </a:solidFill>
                <a:prstDash val="sysDash"/>
              </a:ln>
            </c:spPr>
          </c:dPt>
          <c:dPt>
            <c:idx val="14"/>
            <c:spPr>
              <a:ln w="63500">
                <a:solidFill>
                  <a:srgbClr val="FFC000"/>
                </a:solidFill>
                <a:prstDash val="sysDash"/>
              </a:ln>
            </c:spPr>
          </c:dPt>
          <c:dPt>
            <c:idx val="15"/>
            <c:spPr>
              <a:ln w="63500">
                <a:solidFill>
                  <a:srgbClr val="FFC000"/>
                </a:solidFill>
                <a:prstDash val="sysDash"/>
              </a:ln>
            </c:spPr>
          </c:dPt>
          <c:dPt>
            <c:idx val="16"/>
            <c:spPr>
              <a:ln w="63500">
                <a:solidFill>
                  <a:srgbClr val="FFC000"/>
                </a:solidFill>
                <a:prstDash val="sysDash"/>
              </a:ln>
            </c:spPr>
          </c:dPt>
          <c:dPt>
            <c:idx val="17"/>
            <c:spPr>
              <a:ln w="63500">
                <a:solidFill>
                  <a:srgbClr val="FFC000"/>
                </a:solidFill>
                <a:prstDash val="sysDash"/>
              </a:ln>
            </c:spPr>
          </c:dPt>
          <c:dPt>
            <c:idx val="18"/>
            <c:spPr>
              <a:ln w="63500">
                <a:solidFill>
                  <a:srgbClr val="FFC000"/>
                </a:solidFill>
                <a:prstDash val="sysDash"/>
              </a:ln>
            </c:spPr>
          </c:dPt>
          <c:dPt>
            <c:idx val="19"/>
            <c:spPr>
              <a:ln w="63500">
                <a:solidFill>
                  <a:srgbClr val="FFC000"/>
                </a:solidFill>
                <a:prstDash val="sysDash"/>
              </a:ln>
            </c:spPr>
          </c:dPt>
          <c:dPt>
            <c:idx val="20"/>
            <c:spPr>
              <a:ln w="63500">
                <a:solidFill>
                  <a:srgbClr val="FFC000"/>
                </a:solidFill>
                <a:prstDash val="sysDash"/>
              </a:ln>
            </c:spPr>
          </c:dPt>
          <c:dLbls>
            <c:dLbl>
              <c:idx val="0"/>
              <c:layout>
                <c:manualLayout>
                  <c:x val="0"/>
                  <c:y val="-2.6725403199893551E-2"/>
                </c:manualLayout>
              </c:layout>
              <c:showVal val="1"/>
            </c:dLbl>
            <c:dLbl>
              <c:idx val="10"/>
              <c:layout>
                <c:manualLayout>
                  <c:x val="-1.42059865817186E-3"/>
                  <c:y val="-6.5785607876661129E-2"/>
                </c:manualLayout>
              </c:layout>
              <c:showVal val="1"/>
            </c:dLbl>
            <c:dLbl>
              <c:idx val="20"/>
              <c:layout>
                <c:manualLayout>
                  <c:x val="0"/>
                  <c:y val="-3.9060204676767497E-2"/>
                </c:manualLayout>
              </c:layout>
              <c:showVal val="1"/>
            </c:dLbl>
            <c:delete val="1"/>
          </c:dLbls>
          <c:cat>
            <c:numRef>
              <c:f>' Modelo Demanda - Normal'!$E$6:$Y$6</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 Modelo Demanda - Baixa'!$E$22:$Y$22</c:f>
              <c:numCache>
                <c:formatCode>_-* #,##0_-;\-* #,##0_-;_-* "-"_-;_-@_-</c:formatCode>
                <c:ptCount val="21"/>
                <c:pt idx="0">
                  <c:v>245.74599999999998</c:v>
                </c:pt>
                <c:pt idx="1">
                  <c:v>176.89000000000001</c:v>
                </c:pt>
                <c:pt idx="2">
                  <c:v>272.93199999999973</c:v>
                </c:pt>
                <c:pt idx="3">
                  <c:v>468.21599999999984</c:v>
                </c:pt>
                <c:pt idx="4">
                  <c:v>660.72500000000002</c:v>
                </c:pt>
                <c:pt idx="5">
                  <c:v>908.63</c:v>
                </c:pt>
                <c:pt idx="6">
                  <c:v>888.20500000000004</c:v>
                </c:pt>
                <c:pt idx="7">
                  <c:v>1016.0940000000004</c:v>
                </c:pt>
                <c:pt idx="8">
                  <c:v>1059.5939999999998</c:v>
                </c:pt>
                <c:pt idx="9">
                  <c:v>1300</c:v>
                </c:pt>
                <c:pt idx="10">
                  <c:v>1560</c:v>
                </c:pt>
                <c:pt idx="11">
                  <c:v>1872</c:v>
                </c:pt>
                <c:pt idx="12">
                  <c:v>2246.4</c:v>
                </c:pt>
                <c:pt idx="13">
                  <c:v>2695.6800000000003</c:v>
                </c:pt>
                <c:pt idx="14">
                  <c:v>2965.2479999999991</c:v>
                </c:pt>
                <c:pt idx="15">
                  <c:v>3261.7727999999997</c:v>
                </c:pt>
                <c:pt idx="16">
                  <c:v>3457.4791680000012</c:v>
                </c:pt>
                <c:pt idx="17">
                  <c:v>3664.9279180800022</c:v>
                </c:pt>
                <c:pt idx="18">
                  <c:v>3884.823593164801</c:v>
                </c:pt>
                <c:pt idx="19">
                  <c:v>4117.9130087546891</c:v>
                </c:pt>
                <c:pt idx="20">
                  <c:v>4364.9877892799705</c:v>
                </c:pt>
              </c:numCache>
            </c:numRef>
          </c:val>
        </c:ser>
        <c:dLbls>
          <c:showVal val="1"/>
        </c:dLbls>
        <c:marker val="1"/>
        <c:axId val="52469760"/>
        <c:axId val="52471296"/>
      </c:lineChart>
      <c:catAx>
        <c:axId val="52469760"/>
        <c:scaling>
          <c:orientation val="minMax"/>
        </c:scaling>
        <c:axPos val="b"/>
        <c:numFmt formatCode="General" sourceLinked="1"/>
        <c:majorTickMark val="none"/>
        <c:tickLblPos val="nextTo"/>
        <c:txPr>
          <a:bodyPr/>
          <a:lstStyle/>
          <a:p>
            <a:pPr>
              <a:defRPr sz="1800"/>
            </a:pPr>
            <a:endParaRPr lang="pt-BR"/>
          </a:p>
        </c:txPr>
        <c:crossAx val="52471296"/>
        <c:crosses val="autoZero"/>
        <c:auto val="1"/>
        <c:lblAlgn val="ctr"/>
        <c:lblOffset val="100"/>
      </c:catAx>
      <c:valAx>
        <c:axId val="52471296"/>
        <c:scaling>
          <c:orientation val="minMax"/>
        </c:scaling>
        <c:delete val="1"/>
        <c:axPos val="l"/>
        <c:numFmt formatCode="_-* #,##0_-;\-* #,##0_-;_-* &quot;-&quot;_-;_-@_-" sourceLinked="1"/>
        <c:majorTickMark val="none"/>
        <c:tickLblPos val="none"/>
        <c:crossAx val="52469760"/>
        <c:crosses val="autoZero"/>
        <c:crossBetween val="between"/>
      </c:valAx>
    </c:plotArea>
    <c:legend>
      <c:legendPos val="t"/>
      <c:layout/>
      <c:txPr>
        <a:bodyPr/>
        <a:lstStyle/>
        <a:p>
          <a:pPr>
            <a:defRPr sz="2400"/>
          </a:pPr>
          <a:endParaRPr lang="pt-BR"/>
        </a:p>
      </c:txPr>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pt-BR"/>
  <c:chart>
    <c:title>
      <c:layout/>
      <c:txPr>
        <a:bodyPr/>
        <a:lstStyle/>
        <a:p>
          <a:pPr>
            <a:defRPr sz="2400"/>
          </a:pPr>
          <a:endParaRPr lang="pt-BR"/>
        </a:p>
      </c:txPr>
    </c:title>
    <c:plotArea>
      <c:layout/>
      <c:lineChart>
        <c:grouping val="standard"/>
        <c:ser>
          <c:idx val="0"/>
          <c:order val="0"/>
          <c:tx>
            <c:v>Aves</c:v>
          </c:tx>
          <c:spPr>
            <a:ln w="63500">
              <a:solidFill>
                <a:srgbClr val="002060"/>
              </a:solidFill>
              <a:prstDash val="solid"/>
            </a:ln>
          </c:spPr>
          <c:marker>
            <c:symbol val="none"/>
          </c:marker>
          <c:dPt>
            <c:idx val="11"/>
            <c:spPr>
              <a:ln w="63500">
                <a:solidFill>
                  <a:srgbClr val="002060"/>
                </a:solidFill>
                <a:prstDash val="sysDash"/>
              </a:ln>
            </c:spPr>
          </c:dPt>
          <c:dPt>
            <c:idx val="12"/>
            <c:spPr>
              <a:ln w="63500">
                <a:solidFill>
                  <a:srgbClr val="002060"/>
                </a:solidFill>
                <a:prstDash val="sysDash"/>
              </a:ln>
            </c:spPr>
          </c:dPt>
          <c:dPt>
            <c:idx val="13"/>
            <c:spPr>
              <a:ln w="63500">
                <a:solidFill>
                  <a:srgbClr val="002060"/>
                </a:solidFill>
                <a:prstDash val="sysDash"/>
              </a:ln>
            </c:spPr>
          </c:dPt>
          <c:dPt>
            <c:idx val="14"/>
            <c:spPr>
              <a:ln w="63500">
                <a:solidFill>
                  <a:srgbClr val="002060"/>
                </a:solidFill>
                <a:prstDash val="sysDash"/>
              </a:ln>
            </c:spPr>
          </c:dPt>
          <c:dPt>
            <c:idx val="15"/>
            <c:spPr>
              <a:ln w="63500">
                <a:solidFill>
                  <a:srgbClr val="002060"/>
                </a:solidFill>
                <a:prstDash val="sysDash"/>
              </a:ln>
            </c:spPr>
          </c:dPt>
          <c:dPt>
            <c:idx val="16"/>
            <c:spPr>
              <a:ln w="63500">
                <a:solidFill>
                  <a:srgbClr val="002060"/>
                </a:solidFill>
                <a:prstDash val="sysDash"/>
              </a:ln>
            </c:spPr>
          </c:dPt>
          <c:dPt>
            <c:idx val="17"/>
            <c:spPr>
              <a:ln w="63500">
                <a:solidFill>
                  <a:srgbClr val="002060"/>
                </a:solidFill>
                <a:prstDash val="sysDash"/>
              </a:ln>
            </c:spPr>
          </c:dPt>
          <c:dPt>
            <c:idx val="18"/>
            <c:spPr>
              <a:ln w="63500">
                <a:solidFill>
                  <a:srgbClr val="002060"/>
                </a:solidFill>
                <a:prstDash val="sysDash"/>
              </a:ln>
            </c:spPr>
          </c:dPt>
          <c:dPt>
            <c:idx val="19"/>
            <c:spPr>
              <a:ln w="63500">
                <a:solidFill>
                  <a:srgbClr val="002060"/>
                </a:solidFill>
                <a:prstDash val="sysDash"/>
              </a:ln>
            </c:spPr>
          </c:dPt>
          <c:dPt>
            <c:idx val="20"/>
            <c:spPr>
              <a:ln w="63500">
                <a:solidFill>
                  <a:srgbClr val="002060"/>
                </a:solidFill>
                <a:prstDash val="sysDash"/>
              </a:ln>
            </c:spPr>
          </c:dPt>
          <c:dLbls>
            <c:dLbl>
              <c:idx val="0"/>
              <c:layout>
                <c:manualLayout>
                  <c:x val="-1.379300857374861E-2"/>
                  <c:y val="-5.997846449907171E-2"/>
                </c:manualLayout>
              </c:layout>
              <c:showVal val="1"/>
            </c:dLbl>
            <c:dLbl>
              <c:idx val="10"/>
              <c:layout>
                <c:manualLayout>
                  <c:x val="-7.6627825409714473E-3"/>
                  <c:y val="-0.10170226553962569"/>
                </c:manualLayout>
              </c:layout>
              <c:showVal val="1"/>
            </c:dLbl>
            <c:dLbl>
              <c:idx val="20"/>
              <c:layout>
                <c:manualLayout>
                  <c:x val="0"/>
                  <c:y val="-4.1724006375231062E-2"/>
                </c:manualLayout>
              </c:layout>
              <c:showVal val="1"/>
            </c:dLbl>
            <c:delete val="1"/>
          </c:dLbls>
          <c:cat>
            <c:numRef>
              <c:f>' Modelo Demanda - Normal'!$E$6:$Y$6</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 Modelo Demanda - Normal'!$E$22:$Y$22</c:f>
              <c:numCache>
                <c:formatCode>_-* #,##0_-;\-* #,##0_-;_-* "-"_-;_-@_-</c:formatCode>
                <c:ptCount val="21"/>
                <c:pt idx="0">
                  <c:v>11978.254999999994</c:v>
                </c:pt>
                <c:pt idx="1">
                  <c:v>13336.754999999994</c:v>
                </c:pt>
                <c:pt idx="2">
                  <c:v>55343.07</c:v>
                </c:pt>
                <c:pt idx="3">
                  <c:v>63918.019</c:v>
                </c:pt>
                <c:pt idx="4">
                  <c:v>67795.612999999998</c:v>
                </c:pt>
                <c:pt idx="5">
                  <c:v>72667.972999999998</c:v>
                </c:pt>
                <c:pt idx="6">
                  <c:v>92032.384999999995</c:v>
                </c:pt>
                <c:pt idx="7">
                  <c:v>106203.61599999999</c:v>
                </c:pt>
                <c:pt idx="8">
                  <c:v>127345.364</c:v>
                </c:pt>
                <c:pt idx="9">
                  <c:v>138000</c:v>
                </c:pt>
                <c:pt idx="10">
                  <c:v>151800</c:v>
                </c:pt>
                <c:pt idx="11">
                  <c:v>166980</c:v>
                </c:pt>
                <c:pt idx="12">
                  <c:v>183678</c:v>
                </c:pt>
                <c:pt idx="13">
                  <c:v>202045.8</c:v>
                </c:pt>
                <c:pt idx="14">
                  <c:v>222250.37999999998</c:v>
                </c:pt>
                <c:pt idx="15">
                  <c:v>244475.41800000001</c:v>
                </c:pt>
                <c:pt idx="16">
                  <c:v>259143.94308</c:v>
                </c:pt>
                <c:pt idx="17">
                  <c:v>274692.57966479997</c:v>
                </c:pt>
                <c:pt idx="18">
                  <c:v>291174.13444468786</c:v>
                </c:pt>
                <c:pt idx="19">
                  <c:v>308644.58251136943</c:v>
                </c:pt>
                <c:pt idx="20">
                  <c:v>327163.25746205141</c:v>
                </c:pt>
              </c:numCache>
            </c:numRef>
          </c:val>
        </c:ser>
        <c:dLbls>
          <c:showVal val="1"/>
        </c:dLbls>
        <c:marker val="1"/>
        <c:axId val="52560640"/>
        <c:axId val="52562176"/>
      </c:lineChart>
      <c:catAx>
        <c:axId val="52560640"/>
        <c:scaling>
          <c:orientation val="minMax"/>
        </c:scaling>
        <c:axPos val="b"/>
        <c:numFmt formatCode="General" sourceLinked="1"/>
        <c:majorTickMark val="none"/>
        <c:tickLblPos val="nextTo"/>
        <c:txPr>
          <a:bodyPr/>
          <a:lstStyle/>
          <a:p>
            <a:pPr>
              <a:defRPr sz="1800"/>
            </a:pPr>
            <a:endParaRPr lang="pt-BR"/>
          </a:p>
        </c:txPr>
        <c:crossAx val="52562176"/>
        <c:crosses val="autoZero"/>
        <c:auto val="1"/>
        <c:lblAlgn val="ctr"/>
        <c:lblOffset val="100"/>
      </c:catAx>
      <c:valAx>
        <c:axId val="52562176"/>
        <c:scaling>
          <c:orientation val="minMax"/>
        </c:scaling>
        <c:delete val="1"/>
        <c:axPos val="l"/>
        <c:numFmt formatCode="_-* #,##0_-;\-* #,##0_-;_-* &quot;-&quot;_-;_-@_-" sourceLinked="1"/>
        <c:majorTickMark val="none"/>
        <c:tickLblPos val="none"/>
        <c:crossAx val="52560640"/>
        <c:crosses val="autoZero"/>
        <c:crossBetween val="between"/>
      </c:valAx>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pt-BR"/>
  <c:style val="28"/>
  <c:chart>
    <c:title>
      <c:layout>
        <c:manualLayout>
          <c:xMode val="edge"/>
          <c:yMode val="edge"/>
          <c:x val="0.21960054214020241"/>
          <c:y val="0.23518550366421218"/>
        </c:manualLayout>
      </c:layout>
      <c:txPr>
        <a:bodyPr/>
        <a:lstStyle/>
        <a:p>
          <a:pPr>
            <a:defRPr u="none"/>
          </a:pPr>
          <a:endParaRPr lang="pt-BR"/>
        </a:p>
      </c:txPr>
    </c:title>
    <c:view3D>
      <c:rotX val="0"/>
      <c:rotY val="0"/>
      <c:perspective val="0"/>
    </c:view3D>
    <c:plotArea>
      <c:layout/>
      <c:bar3DChart>
        <c:barDir val="col"/>
        <c:grouping val="clustered"/>
        <c:ser>
          <c:idx val="0"/>
          <c:order val="0"/>
          <c:tx>
            <c:strRef>
              <c:f>Plan1!$A$2</c:f>
              <c:strCache>
                <c:ptCount val="1"/>
                <c:pt idx="0">
                  <c:v>Carnes</c:v>
                </c:pt>
              </c:strCache>
            </c:strRef>
          </c:tx>
          <c:dLbls>
            <c:dLbl>
              <c:idx val="0"/>
              <c:showVal val="1"/>
            </c:dLbl>
            <c:dLbl>
              <c:idx val="10"/>
              <c:showVal val="1"/>
            </c:dLbl>
            <c:delete val="1"/>
          </c:dLbls>
          <c:cat>
            <c:numRef>
              <c:f>Plan1!$B$1:$L$1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Plan1!$B$2:$L$2</c:f>
              <c:numCache>
                <c:formatCode>_-* #,##0.0_-;\-* #,##0.0_-;_-* "-"??_-;_-@_-</c:formatCode>
                <c:ptCount val="11"/>
                <c:pt idx="0">
                  <c:v>1.5557424</c:v>
                </c:pt>
                <c:pt idx="1">
                  <c:v>1.6870274899200044</c:v>
                </c:pt>
                <c:pt idx="2">
                  <c:v>1.8320272525071315</c:v>
                </c:pt>
                <c:pt idx="3">
                  <c:v>1.9925613825795696</c:v>
                </c:pt>
                <c:pt idx="4">
                  <c:v>2.1451323544324215</c:v>
                </c:pt>
                <c:pt idx="5">
                  <c:v>2.310121965353098</c:v>
                </c:pt>
                <c:pt idx="6">
                  <c:v>2.4498014192108735</c:v>
                </c:pt>
                <c:pt idx="7">
                  <c:v>2.5979268261650872</c:v>
                </c:pt>
                <c:pt idx="8">
                  <c:v>2.7550089067020744</c:v>
                </c:pt>
                <c:pt idx="9">
                  <c:v>2.9215892655060802</c:v>
                </c:pt>
                <c:pt idx="10">
                  <c:v>3.0982422591619598</c:v>
                </c:pt>
              </c:numCache>
            </c:numRef>
          </c:val>
        </c:ser>
        <c:shape val="cylinder"/>
        <c:axId val="53502336"/>
        <c:axId val="53503872"/>
        <c:axId val="0"/>
      </c:bar3DChart>
      <c:catAx>
        <c:axId val="53502336"/>
        <c:scaling>
          <c:orientation val="minMax"/>
        </c:scaling>
        <c:axPos val="b"/>
        <c:numFmt formatCode="General" sourceLinked="1"/>
        <c:majorTickMark val="none"/>
        <c:tickLblPos val="nextTo"/>
        <c:crossAx val="53503872"/>
        <c:crosses val="autoZero"/>
        <c:auto val="1"/>
        <c:lblAlgn val="ctr"/>
        <c:lblOffset val="100"/>
      </c:catAx>
      <c:valAx>
        <c:axId val="53503872"/>
        <c:scaling>
          <c:orientation val="minMax"/>
        </c:scaling>
        <c:axPos val="l"/>
        <c:majorGridlines>
          <c:spPr>
            <a:ln>
              <a:solidFill>
                <a:schemeClr val="bg1">
                  <a:lumMod val="95000"/>
                </a:schemeClr>
              </a:solidFill>
            </a:ln>
          </c:spPr>
        </c:majorGridlines>
        <c:numFmt formatCode="_-* #,##0.0_-;\-* #,##0.0_-;_-* &quot;-&quot;??_-;_-@_-" sourceLinked="1"/>
        <c:majorTickMark val="none"/>
        <c:tickLblPos val="nextTo"/>
        <c:crossAx val="53502336"/>
        <c:crosses val="autoZero"/>
        <c:crossBetween val="between"/>
      </c:valAx>
    </c:plotArea>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pt-BR"/>
  <c:style val="29"/>
  <c:chart>
    <c:title>
      <c:layout>
        <c:manualLayout>
          <c:xMode val="edge"/>
          <c:yMode val="edge"/>
          <c:x val="0.23393217977579925"/>
          <c:y val="0.21401974939308024"/>
        </c:manualLayout>
      </c:layout>
      <c:txPr>
        <a:bodyPr/>
        <a:lstStyle/>
        <a:p>
          <a:pPr>
            <a:defRPr u="none"/>
          </a:pPr>
          <a:endParaRPr lang="pt-BR"/>
        </a:p>
      </c:txPr>
    </c:title>
    <c:view3D>
      <c:rotX val="0"/>
      <c:rotY val="0"/>
      <c:perspective val="0"/>
    </c:view3D>
    <c:plotArea>
      <c:layout/>
      <c:bar3DChart>
        <c:barDir val="col"/>
        <c:grouping val="clustered"/>
        <c:ser>
          <c:idx val="0"/>
          <c:order val="0"/>
          <c:tx>
            <c:strRef>
              <c:f>Plan1!$A$3</c:f>
              <c:strCache>
                <c:ptCount val="1"/>
                <c:pt idx="0">
                  <c:v>Grãos</c:v>
                </c:pt>
              </c:strCache>
            </c:strRef>
          </c:tx>
          <c:dLbls>
            <c:dLbl>
              <c:idx val="0"/>
              <c:showVal val="1"/>
            </c:dLbl>
            <c:dLbl>
              <c:idx val="10"/>
              <c:showVal val="1"/>
            </c:dLbl>
            <c:delete val="1"/>
          </c:dLbls>
          <c:cat>
            <c:numRef>
              <c:f>Plan1!$B$1:$L$1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Plan1!$B$3:$L$3</c:f>
              <c:numCache>
                <c:formatCode>_-* #,##0.0_-;\-* #,##0.0_-;_-* "-"??_-;_-@_-</c:formatCode>
                <c:ptCount val="11"/>
                <c:pt idx="0">
                  <c:v>30</c:v>
                </c:pt>
                <c:pt idx="1">
                  <c:v>30.199624231499989</c:v>
                </c:pt>
                <c:pt idx="2">
                  <c:v>31.782679240692811</c:v>
                </c:pt>
                <c:pt idx="3">
                  <c:v>33.448905202241079</c:v>
                </c:pt>
                <c:pt idx="4">
                  <c:v>35.202681849871652</c:v>
                </c:pt>
                <c:pt idx="5">
                  <c:v>37.04862009129797</c:v>
                </c:pt>
                <c:pt idx="6">
                  <c:v>38.99157423904429</c:v>
                </c:pt>
                <c:pt idx="7">
                  <c:v>41.036654889907474</c:v>
                </c:pt>
                <c:pt idx="8">
                  <c:v>43.189242487543019</c:v>
                </c:pt>
                <c:pt idx="9">
                  <c:v>45.455001604488757</c:v>
                </c:pt>
                <c:pt idx="10">
                  <c:v>47.839895981880595</c:v>
                </c:pt>
              </c:numCache>
            </c:numRef>
          </c:val>
        </c:ser>
        <c:shape val="cylinder"/>
        <c:axId val="53528448"/>
        <c:axId val="53529984"/>
        <c:axId val="0"/>
      </c:bar3DChart>
      <c:catAx>
        <c:axId val="53528448"/>
        <c:scaling>
          <c:orientation val="minMax"/>
        </c:scaling>
        <c:axPos val="b"/>
        <c:numFmt formatCode="General" sourceLinked="1"/>
        <c:majorTickMark val="none"/>
        <c:tickLblPos val="nextTo"/>
        <c:crossAx val="53529984"/>
        <c:crosses val="autoZero"/>
        <c:auto val="1"/>
        <c:lblAlgn val="ctr"/>
        <c:lblOffset val="100"/>
      </c:catAx>
      <c:valAx>
        <c:axId val="53529984"/>
        <c:scaling>
          <c:orientation val="minMax"/>
        </c:scaling>
        <c:axPos val="l"/>
        <c:majorGridlines>
          <c:spPr>
            <a:ln>
              <a:solidFill>
                <a:schemeClr val="bg1">
                  <a:lumMod val="95000"/>
                </a:schemeClr>
              </a:solidFill>
            </a:ln>
          </c:spPr>
        </c:majorGridlines>
        <c:numFmt formatCode="_-* #,##0.0_-;\-* #,##0.0_-;_-* &quot;-&quot;??_-;_-@_-" sourceLinked="1"/>
        <c:majorTickMark val="none"/>
        <c:tickLblPos val="nextTo"/>
        <c:crossAx val="53528448"/>
        <c:crosses val="autoZero"/>
        <c:crossBetween val="between"/>
      </c:valAx>
    </c:plotArea>
    <c:plotVisOnly val="1"/>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2" y="3"/>
            <a:ext cx="2971800" cy="485537"/>
          </a:xfrm>
          <a:prstGeom prst="rect">
            <a:avLst/>
          </a:prstGeom>
        </p:spPr>
        <p:txBody>
          <a:bodyPr vert="horz" lIns="90862" tIns="45430" rIns="90862" bIns="45430" rtlCol="0"/>
          <a:lstStyle>
            <a:lvl1pPr algn="l">
              <a:defRPr sz="1100"/>
            </a:lvl1pPr>
          </a:lstStyle>
          <a:p>
            <a:endParaRPr lang="en-US"/>
          </a:p>
        </p:txBody>
      </p:sp>
      <p:sp>
        <p:nvSpPr>
          <p:cNvPr id="3" name="Espaço Reservado para Data 2"/>
          <p:cNvSpPr>
            <a:spLocks noGrp="1"/>
          </p:cNvSpPr>
          <p:nvPr>
            <p:ph type="dt" sz="quarter" idx="1"/>
          </p:nvPr>
        </p:nvSpPr>
        <p:spPr>
          <a:xfrm>
            <a:off x="3884614" y="3"/>
            <a:ext cx="2971800" cy="485537"/>
          </a:xfrm>
          <a:prstGeom prst="rect">
            <a:avLst/>
          </a:prstGeom>
        </p:spPr>
        <p:txBody>
          <a:bodyPr vert="horz" lIns="90862" tIns="45430" rIns="90862" bIns="45430" rtlCol="0"/>
          <a:lstStyle>
            <a:lvl1pPr algn="r">
              <a:defRPr sz="1100"/>
            </a:lvl1pPr>
          </a:lstStyle>
          <a:p>
            <a:fld id="{7EEF60E7-BDC2-44ED-9B70-3DCAEA43E20C}" type="datetimeFigureOut">
              <a:rPr lang="pt-BR" smtClean="0"/>
              <a:pPr/>
              <a:t>5/5/2010</a:t>
            </a:fld>
            <a:endParaRPr lang="en-US"/>
          </a:p>
        </p:txBody>
      </p:sp>
      <p:sp>
        <p:nvSpPr>
          <p:cNvPr id="4" name="Espaço Reservado para Rodapé 3"/>
          <p:cNvSpPr>
            <a:spLocks noGrp="1"/>
          </p:cNvSpPr>
          <p:nvPr>
            <p:ph type="ftr" sz="quarter" idx="2"/>
          </p:nvPr>
        </p:nvSpPr>
        <p:spPr>
          <a:xfrm>
            <a:off x="2" y="9223518"/>
            <a:ext cx="2971800" cy="485537"/>
          </a:xfrm>
          <a:prstGeom prst="rect">
            <a:avLst/>
          </a:prstGeom>
        </p:spPr>
        <p:txBody>
          <a:bodyPr vert="horz" lIns="90862" tIns="45430" rIns="90862" bIns="45430" rtlCol="0" anchor="b"/>
          <a:lstStyle>
            <a:lvl1pPr algn="l">
              <a:defRPr sz="1100"/>
            </a:lvl1pPr>
          </a:lstStyle>
          <a:p>
            <a:endParaRPr lang="en-US"/>
          </a:p>
        </p:txBody>
      </p:sp>
      <p:sp>
        <p:nvSpPr>
          <p:cNvPr id="5" name="Espaço Reservado para Número de Slide 4"/>
          <p:cNvSpPr>
            <a:spLocks noGrp="1"/>
          </p:cNvSpPr>
          <p:nvPr>
            <p:ph type="sldNum" sz="quarter" idx="3"/>
          </p:nvPr>
        </p:nvSpPr>
        <p:spPr>
          <a:xfrm>
            <a:off x="3884614" y="9223518"/>
            <a:ext cx="2971800" cy="485537"/>
          </a:xfrm>
          <a:prstGeom prst="rect">
            <a:avLst/>
          </a:prstGeom>
        </p:spPr>
        <p:txBody>
          <a:bodyPr vert="horz" lIns="90862" tIns="45430" rIns="90862" bIns="45430" rtlCol="0" anchor="b"/>
          <a:lstStyle>
            <a:lvl1pPr algn="r">
              <a:defRPr sz="1100"/>
            </a:lvl1pPr>
          </a:lstStyle>
          <a:p>
            <a:fld id="{DCCD9B0D-A811-45BC-8D81-7BCBB9CD7CFA}" type="slidenum">
              <a:rPr lang="en-US" smtClean="0"/>
              <a:pPr/>
              <a:t>‹nº›</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2" y="3"/>
            <a:ext cx="2971800" cy="485537"/>
          </a:xfrm>
          <a:prstGeom prst="rect">
            <a:avLst/>
          </a:prstGeom>
        </p:spPr>
        <p:txBody>
          <a:bodyPr vert="horz" lIns="90862" tIns="45430" rIns="90862" bIns="45430" rtlCol="0"/>
          <a:lstStyle>
            <a:lvl1pPr algn="l">
              <a:defRPr sz="1100"/>
            </a:lvl1pPr>
          </a:lstStyle>
          <a:p>
            <a:endParaRPr lang="pt-BR"/>
          </a:p>
        </p:txBody>
      </p:sp>
      <p:sp>
        <p:nvSpPr>
          <p:cNvPr id="3" name="Espaço Reservado para Data 2"/>
          <p:cNvSpPr>
            <a:spLocks noGrp="1"/>
          </p:cNvSpPr>
          <p:nvPr>
            <p:ph type="dt" idx="1"/>
          </p:nvPr>
        </p:nvSpPr>
        <p:spPr>
          <a:xfrm>
            <a:off x="3884614" y="3"/>
            <a:ext cx="2971800" cy="485537"/>
          </a:xfrm>
          <a:prstGeom prst="rect">
            <a:avLst/>
          </a:prstGeom>
        </p:spPr>
        <p:txBody>
          <a:bodyPr vert="horz" lIns="90862" tIns="45430" rIns="90862" bIns="45430" rtlCol="0"/>
          <a:lstStyle>
            <a:lvl1pPr algn="r">
              <a:defRPr sz="1100"/>
            </a:lvl1pPr>
          </a:lstStyle>
          <a:p>
            <a:fld id="{D1E0EDC4-5C21-4CBF-A3D5-C72F6B15F847}" type="datetimeFigureOut">
              <a:rPr lang="pt-BR" smtClean="0"/>
              <a:pPr/>
              <a:t>5/5/2010</a:t>
            </a:fld>
            <a:endParaRPr lang="pt-BR"/>
          </a:p>
        </p:txBody>
      </p:sp>
      <p:sp>
        <p:nvSpPr>
          <p:cNvPr id="4" name="Espaço Reservado para Imagem de Slide 3"/>
          <p:cNvSpPr>
            <a:spLocks noGrp="1" noRot="1" noChangeAspect="1"/>
          </p:cNvSpPr>
          <p:nvPr>
            <p:ph type="sldImg" idx="2"/>
          </p:nvPr>
        </p:nvSpPr>
        <p:spPr>
          <a:xfrm>
            <a:off x="1001713" y="728663"/>
            <a:ext cx="4854575" cy="3641725"/>
          </a:xfrm>
          <a:prstGeom prst="rect">
            <a:avLst/>
          </a:prstGeom>
          <a:noFill/>
          <a:ln w="12700">
            <a:solidFill>
              <a:prstClr val="black"/>
            </a:solidFill>
          </a:ln>
        </p:spPr>
        <p:txBody>
          <a:bodyPr vert="horz" lIns="90862" tIns="45430" rIns="90862" bIns="45430" rtlCol="0" anchor="ctr"/>
          <a:lstStyle/>
          <a:p>
            <a:endParaRPr lang="pt-BR"/>
          </a:p>
        </p:txBody>
      </p:sp>
      <p:sp>
        <p:nvSpPr>
          <p:cNvPr id="5" name="Espaço Reservado para Anotações 4"/>
          <p:cNvSpPr>
            <a:spLocks noGrp="1"/>
          </p:cNvSpPr>
          <p:nvPr>
            <p:ph type="body" sz="quarter" idx="3"/>
          </p:nvPr>
        </p:nvSpPr>
        <p:spPr>
          <a:xfrm>
            <a:off x="685801" y="4612603"/>
            <a:ext cx="5486400" cy="4369831"/>
          </a:xfrm>
          <a:prstGeom prst="rect">
            <a:avLst/>
          </a:prstGeom>
        </p:spPr>
        <p:txBody>
          <a:bodyPr vert="horz" lIns="90862" tIns="45430" rIns="90862" bIns="4543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2" y="9223518"/>
            <a:ext cx="2971800" cy="485537"/>
          </a:xfrm>
          <a:prstGeom prst="rect">
            <a:avLst/>
          </a:prstGeom>
        </p:spPr>
        <p:txBody>
          <a:bodyPr vert="horz" lIns="90862" tIns="45430" rIns="90862" bIns="45430" rtlCol="0" anchor="b"/>
          <a:lstStyle>
            <a:lvl1pPr algn="l">
              <a:defRPr sz="1100"/>
            </a:lvl1pPr>
          </a:lstStyle>
          <a:p>
            <a:endParaRPr lang="pt-BR"/>
          </a:p>
        </p:txBody>
      </p:sp>
      <p:sp>
        <p:nvSpPr>
          <p:cNvPr id="7" name="Espaço Reservado para Número de Slide 6"/>
          <p:cNvSpPr>
            <a:spLocks noGrp="1"/>
          </p:cNvSpPr>
          <p:nvPr>
            <p:ph type="sldNum" sz="quarter" idx="5"/>
          </p:nvPr>
        </p:nvSpPr>
        <p:spPr>
          <a:xfrm>
            <a:off x="3884614" y="9223518"/>
            <a:ext cx="2971800" cy="485537"/>
          </a:xfrm>
          <a:prstGeom prst="rect">
            <a:avLst/>
          </a:prstGeom>
        </p:spPr>
        <p:txBody>
          <a:bodyPr vert="horz" lIns="90862" tIns="45430" rIns="90862" bIns="45430" rtlCol="0" anchor="b"/>
          <a:lstStyle>
            <a:lvl1pPr algn="r">
              <a:defRPr sz="1100"/>
            </a:lvl1pPr>
          </a:lstStyle>
          <a:p>
            <a:fld id="{AB3451C3-4A4F-4970-B7FC-BD0B1F72DA09}" type="slidenum">
              <a:rPr lang="pt-BR" smtClean="0"/>
              <a:pPr/>
              <a:t>‹nº›</a:t>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AB3451C3-4A4F-4970-B7FC-BD0B1F72DA09}" type="slidenum">
              <a:rPr lang="pt-BR" smtClean="0"/>
              <a:pPr/>
              <a:t>1</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u="sng" dirty="0"/>
          </a:p>
        </p:txBody>
      </p:sp>
      <p:sp>
        <p:nvSpPr>
          <p:cNvPr id="4" name="Espaço Reservado para Número de Slide 3"/>
          <p:cNvSpPr>
            <a:spLocks noGrp="1"/>
          </p:cNvSpPr>
          <p:nvPr>
            <p:ph type="sldNum" sz="quarter" idx="10"/>
          </p:nvPr>
        </p:nvSpPr>
        <p:spPr/>
        <p:txBody>
          <a:bodyPr/>
          <a:lstStyle/>
          <a:p>
            <a:fld id="{AB3451C3-4A4F-4970-B7FC-BD0B1F72DA09}" type="slidenum">
              <a:rPr lang="pt-BR" smtClean="0"/>
              <a:pPr/>
              <a:t>7</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b="1" dirty="0" smtClean="0"/>
              <a:t>Slide 9</a:t>
            </a:r>
          </a:p>
          <a:p>
            <a:endParaRPr lang="pt-BR" b="1" dirty="0" smtClean="0"/>
          </a:p>
          <a:p>
            <a:r>
              <a:rPr lang="pt-BR" b="1" dirty="0" smtClean="0"/>
              <a:t>56 </a:t>
            </a:r>
            <a:r>
              <a:rPr lang="pt-BR" b="1" u="sng" dirty="0" smtClean="0"/>
              <a:t>milhões</a:t>
            </a:r>
            <a:r>
              <a:rPr lang="pt-BR" b="1" u="none" dirty="0" smtClean="0"/>
              <a:t>  (minúsculo)</a:t>
            </a:r>
          </a:p>
          <a:p>
            <a:r>
              <a:rPr lang="pt-BR" b="1" u="sng" dirty="0" smtClean="0"/>
              <a:t>19</a:t>
            </a:r>
            <a:r>
              <a:rPr lang="pt-BR" b="1" u="none" dirty="0" smtClean="0"/>
              <a:t> milhões de ha</a:t>
            </a:r>
            <a:r>
              <a:rPr lang="pt-BR" b="1" u="none" baseline="0" dirty="0" smtClean="0"/>
              <a:t> (sem vírgula e 0)</a:t>
            </a:r>
            <a:endParaRPr lang="pt-BR" b="1" u="none" dirty="0"/>
          </a:p>
        </p:txBody>
      </p:sp>
      <p:sp>
        <p:nvSpPr>
          <p:cNvPr id="4" name="Espaço Reservado para Número de Slide 3"/>
          <p:cNvSpPr>
            <a:spLocks noGrp="1"/>
          </p:cNvSpPr>
          <p:nvPr>
            <p:ph type="sldNum" sz="quarter" idx="10"/>
          </p:nvPr>
        </p:nvSpPr>
        <p:spPr/>
        <p:txBody>
          <a:bodyPr/>
          <a:lstStyle/>
          <a:p>
            <a:fld id="{AB3451C3-4A4F-4970-B7FC-BD0B1F72DA09}" type="slidenum">
              <a:rPr lang="pt-BR" smtClean="0"/>
              <a:pPr/>
              <a:t>11</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a:lstStyle/>
          <a:p>
            <a:fld id="{E1EC19AA-68F1-41BB-B464-AB23DC40F192}" type="slidenum">
              <a:rPr lang="pt-BR" smtClean="0">
                <a:latin typeface="Arial" pitchFamily="34" charset="0"/>
                <a:cs typeface="Arial" pitchFamily="34" charset="0"/>
              </a:rPr>
              <a:pPr/>
              <a:t>12</a:t>
            </a:fld>
            <a:endParaRPr lang="pt-BR" smtClean="0">
              <a:latin typeface="Arial" pitchFamily="34" charset="0"/>
              <a:cs typeface="Arial" pitchFamily="34" charset="0"/>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a:ln w="28575">
            <a:solidFill>
              <a:schemeClr val="accent2"/>
            </a:solidFill>
            <a:miter lim="800000"/>
            <a:headEnd/>
            <a:tailEnd/>
          </a:ln>
        </p:spPr>
        <p:txBody>
          <a:bodyPr/>
          <a:lstStyle/>
          <a:p>
            <a:pPr eaLnBrk="1" hangingPunct="1"/>
            <a:r>
              <a:rPr lang="pt-BR" sz="1400" b="1" dirty="0" smtClean="0">
                <a:latin typeface="Arial" pitchFamily="34" charset="0"/>
                <a:ea typeface="ＭＳ Ｐゴシック" pitchFamily="34" charset="-128"/>
              </a:rPr>
              <a:t>Nos últimos 20 anos a produção agrícola mato-grossense  teve um desenvolvimento fantástico. A área plantada cresceu 443% e a produção aumentou 832%. O aumento da produtividade é fruto do desenvolvimento de pesquisas, novas tecnologias, máquinas modernas e novos insumos. </a:t>
            </a:r>
          </a:p>
          <a:p>
            <a:pPr eaLnBrk="1" hangingPunct="1"/>
            <a:r>
              <a:rPr lang="pt-BR" sz="1400" b="1" dirty="0" smtClean="0">
                <a:latin typeface="Arial" pitchFamily="34" charset="0"/>
                <a:ea typeface="ＭＳ Ｐゴシック" pitchFamily="34" charset="-128"/>
              </a:rPr>
              <a:t>	Em Mato Grosso destacamos as pesquisas desenvolvidas pela Fundação MT, entidade privada mantida pelos produtores de soja e de algodão e empresas inseridas no agronegócio. </a:t>
            </a:r>
          </a:p>
          <a:p>
            <a:pPr eaLnBrk="1" hangingPunct="1"/>
            <a:r>
              <a:rPr lang="pt-BR" sz="1400" b="1" dirty="0" smtClean="0">
                <a:latin typeface="Arial" pitchFamily="34" charset="0"/>
                <a:ea typeface="ＭＳ Ｐゴシック" pitchFamily="34" charset="-128"/>
              </a:rPr>
              <a:t>	Com a produtividade de 20 anos atrás, Mato Grosso teria de estar plantando 13,5 milhões de hectares, contra os 7,82 plantados hoje para uma produção de 24 milhões de toneladas. Portanto temos uma economia de 5,6 milhões de hectares.</a:t>
            </a:r>
          </a:p>
          <a:p>
            <a:pPr eaLnBrk="1" hangingPunct="1"/>
            <a:endParaRPr lang="pt-BR" sz="1400" b="1" dirty="0" smtClean="0">
              <a:latin typeface="Arial" pitchFamily="34" charset="0"/>
              <a:ea typeface="ＭＳ Ｐゴシック" pitchFamily="34" charset="-128"/>
            </a:endParaRPr>
          </a:p>
          <a:p>
            <a:pPr eaLnBrk="1" hangingPunct="1"/>
            <a:endParaRPr lang="pt-BR" sz="1400" b="1" dirty="0" smtClean="0">
              <a:latin typeface="Arial" pitchFamily="34" charset="0"/>
              <a:ea typeface="ＭＳ Ｐゴシック" pitchFamily="34" charset="-128"/>
            </a:endParaRPr>
          </a:p>
          <a:p>
            <a:pPr eaLnBrk="1" hangingPunct="1"/>
            <a:endParaRPr lang="pt-BR" sz="1400" b="1" dirty="0" smtClean="0">
              <a:latin typeface="Arial" pitchFamily="34" charset="0"/>
              <a:ea typeface="ＭＳ Ｐゴシック" pitchFamily="34" charset="-128"/>
            </a:endParaRPr>
          </a:p>
          <a:p>
            <a:pPr eaLnBrk="1" hangingPunct="1"/>
            <a:endParaRPr lang="pt-BR" sz="1400" b="1" dirty="0" smtClean="0">
              <a:latin typeface="Arial" pitchFamily="34" charset="0"/>
              <a:ea typeface="ＭＳ Ｐゴシック" pitchFamily="34" charset="-128"/>
            </a:endParaRPr>
          </a:p>
          <a:p>
            <a:pPr eaLnBrk="1" hangingPunct="1"/>
            <a:endParaRPr lang="pt-BR" sz="1400" b="1" dirty="0" smtClean="0">
              <a:latin typeface="Arial" pitchFamily="34" charset="0"/>
              <a:ea typeface="ＭＳ Ｐゴシック" pitchFamily="34" charset="-128"/>
            </a:endParaRPr>
          </a:p>
          <a:p>
            <a:pPr eaLnBrk="1" hangingPunct="1"/>
            <a:endParaRPr lang="pt-BR" sz="1400" b="1" dirty="0" smtClean="0">
              <a:latin typeface="Arial" pitchFamily="34" charset="0"/>
              <a:ea typeface="ＭＳ Ｐゴシック" pitchFamily="34" charset="-128"/>
            </a:endParaRPr>
          </a:p>
          <a:p>
            <a:pPr eaLnBrk="1" hangingPunct="1"/>
            <a:endParaRPr lang="pt-BR" sz="1400" b="1" dirty="0" smtClean="0">
              <a:latin typeface="Arial" pitchFamily="34" charset="0"/>
              <a:ea typeface="ＭＳ Ｐゴシック" pitchFamily="34" charset="-128"/>
            </a:endParaRPr>
          </a:p>
          <a:p>
            <a:pPr eaLnBrk="1" hangingPunct="1"/>
            <a:endParaRPr lang="pt-BR" dirty="0" smtClean="0">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a:lstStyle/>
          <a:p>
            <a:fld id="{E1EC19AA-68F1-41BB-B464-AB23DC40F192}" type="slidenum">
              <a:rPr lang="pt-BR" smtClean="0">
                <a:latin typeface="Arial" pitchFamily="34" charset="0"/>
                <a:cs typeface="Arial" pitchFamily="34" charset="0"/>
              </a:rPr>
              <a:pPr/>
              <a:t>13</a:t>
            </a:fld>
            <a:endParaRPr lang="pt-BR" smtClean="0">
              <a:latin typeface="Arial" pitchFamily="34" charset="0"/>
              <a:cs typeface="Arial" pitchFamily="34" charset="0"/>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a:ln w="28575">
            <a:solidFill>
              <a:schemeClr val="accent2"/>
            </a:solidFill>
            <a:miter lim="800000"/>
            <a:headEnd/>
            <a:tailEnd/>
          </a:ln>
        </p:spPr>
        <p:txBody>
          <a:bodyPr/>
          <a:lstStyle/>
          <a:p>
            <a:pPr eaLnBrk="1" hangingPunct="1"/>
            <a:r>
              <a:rPr lang="pt-BR" sz="1400" b="1" dirty="0" smtClean="0">
                <a:latin typeface="Arial" pitchFamily="34" charset="0"/>
                <a:ea typeface="ＭＳ Ｐゴシック" pitchFamily="34" charset="-128"/>
              </a:rPr>
              <a:t>Nos últimos 20 anos a produção agrícola mato-grossense  teve um desenvolvimento fantástico. A área plantada cresceu 443% e a produção aumentou 832%. O aumento da produtividade é fruto do desenvolvimento de pesquisas, novas tecnologias, máquinas modernas e novos insumos. </a:t>
            </a:r>
          </a:p>
          <a:p>
            <a:pPr eaLnBrk="1" hangingPunct="1"/>
            <a:r>
              <a:rPr lang="pt-BR" sz="1400" b="1" dirty="0" smtClean="0">
                <a:latin typeface="Arial" pitchFamily="34" charset="0"/>
                <a:ea typeface="ＭＳ Ｐゴシック" pitchFamily="34" charset="-128"/>
              </a:rPr>
              <a:t>	Em Mato Grosso destacamos as pesquisas desenvolvidas pela Fundação MT, entidade privada mantida pelos produtores de soja e de algodão e empresas inseridas no agronegócio. </a:t>
            </a:r>
          </a:p>
          <a:p>
            <a:pPr eaLnBrk="1" hangingPunct="1"/>
            <a:r>
              <a:rPr lang="pt-BR" sz="1400" b="1" dirty="0" smtClean="0">
                <a:latin typeface="Arial" pitchFamily="34" charset="0"/>
                <a:ea typeface="ＭＳ Ｐゴシック" pitchFamily="34" charset="-128"/>
              </a:rPr>
              <a:t>	Com a produtividade de 20 anos atrás, Mato Grosso teria de estar plantando 13,5 milhões de hectares, contra os 7,82 plantados hoje para uma produção de 24 milhões de toneladas. Portanto temos uma economia de 5,6 milhões de hectares.</a:t>
            </a:r>
          </a:p>
          <a:p>
            <a:pPr eaLnBrk="1" hangingPunct="1"/>
            <a:endParaRPr lang="pt-BR" sz="1400" b="1" dirty="0" smtClean="0">
              <a:latin typeface="Arial" pitchFamily="34" charset="0"/>
              <a:ea typeface="ＭＳ Ｐゴシック" pitchFamily="34" charset="-128"/>
            </a:endParaRPr>
          </a:p>
          <a:p>
            <a:pPr eaLnBrk="1" hangingPunct="1"/>
            <a:endParaRPr lang="pt-BR" sz="1400" b="1" dirty="0" smtClean="0">
              <a:latin typeface="Arial" pitchFamily="34" charset="0"/>
              <a:ea typeface="ＭＳ Ｐゴシック" pitchFamily="34" charset="-128"/>
            </a:endParaRPr>
          </a:p>
          <a:p>
            <a:pPr eaLnBrk="1" hangingPunct="1"/>
            <a:endParaRPr lang="pt-BR" sz="1400" b="1" dirty="0" smtClean="0">
              <a:latin typeface="Arial" pitchFamily="34" charset="0"/>
              <a:ea typeface="ＭＳ Ｐゴシック" pitchFamily="34" charset="-128"/>
            </a:endParaRPr>
          </a:p>
          <a:p>
            <a:pPr eaLnBrk="1" hangingPunct="1"/>
            <a:endParaRPr lang="pt-BR" sz="1400" b="1" dirty="0" smtClean="0">
              <a:latin typeface="Arial" pitchFamily="34" charset="0"/>
              <a:ea typeface="ＭＳ Ｐゴシック" pitchFamily="34" charset="-128"/>
            </a:endParaRPr>
          </a:p>
          <a:p>
            <a:pPr eaLnBrk="1" hangingPunct="1"/>
            <a:endParaRPr lang="pt-BR" sz="1400" b="1" dirty="0" smtClean="0">
              <a:latin typeface="Arial" pitchFamily="34" charset="0"/>
              <a:ea typeface="ＭＳ Ｐゴシック" pitchFamily="34" charset="-128"/>
            </a:endParaRPr>
          </a:p>
          <a:p>
            <a:pPr eaLnBrk="1" hangingPunct="1"/>
            <a:endParaRPr lang="pt-BR" sz="1400" b="1" dirty="0" smtClean="0">
              <a:latin typeface="Arial" pitchFamily="34" charset="0"/>
              <a:ea typeface="ＭＳ Ｐゴシック" pitchFamily="34" charset="-128"/>
            </a:endParaRPr>
          </a:p>
          <a:p>
            <a:pPr eaLnBrk="1" hangingPunct="1"/>
            <a:endParaRPr lang="pt-BR" sz="1400" b="1" dirty="0" smtClean="0">
              <a:latin typeface="Arial" pitchFamily="34" charset="0"/>
              <a:ea typeface="ＭＳ Ｐゴシック" pitchFamily="34" charset="-128"/>
            </a:endParaRPr>
          </a:p>
          <a:p>
            <a:pPr eaLnBrk="1" hangingPunct="1"/>
            <a:endParaRPr lang="pt-BR" dirty="0" smtClean="0">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5843"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35844"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77ED64-32E6-4717-9818-146980965F07}" type="slidenum">
              <a:rPr lang="pt-BR" smtClean="0">
                <a:latin typeface="Arial" charset="0"/>
                <a:cs typeface="Arial" charset="0"/>
              </a:rPr>
              <a:pPr fontAlgn="base">
                <a:spcBef>
                  <a:spcPct val="0"/>
                </a:spcBef>
                <a:spcAft>
                  <a:spcPct val="0"/>
                </a:spcAft>
              </a:pPr>
              <a:t>15</a:t>
            </a:fld>
            <a:endParaRPr lang="pt-BR"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r>
              <a:rPr lang="pt-BR" smtClean="0"/>
              <a:t>1/13/2010</a:t>
            </a:r>
            <a:endParaRPr lang="pt-BR"/>
          </a:p>
        </p:txBody>
      </p:sp>
      <p:sp>
        <p:nvSpPr>
          <p:cNvPr id="5" name="Espaço Reservado para Rodapé 4"/>
          <p:cNvSpPr>
            <a:spLocks noGrp="1"/>
          </p:cNvSpPr>
          <p:nvPr>
            <p:ph type="ftr" sz="quarter" idx="11"/>
          </p:nvPr>
        </p:nvSpPr>
        <p:spPr/>
        <p:txBody>
          <a:bodyPr/>
          <a:lstStyle/>
          <a:p>
            <a:r>
              <a:rPr lang="pt-BR" smtClean="0"/>
              <a:t>Confidential</a:t>
            </a:r>
            <a:endParaRPr lang="pt-BR"/>
          </a:p>
        </p:txBody>
      </p:sp>
      <p:sp>
        <p:nvSpPr>
          <p:cNvPr id="6" name="Espaço Reservado para Número de Slide 5"/>
          <p:cNvSpPr>
            <a:spLocks noGrp="1"/>
          </p:cNvSpPr>
          <p:nvPr>
            <p:ph type="sldNum" sz="quarter" idx="12"/>
          </p:nvPr>
        </p:nvSpPr>
        <p:spPr/>
        <p:txBody>
          <a:bodyPr/>
          <a:lstStyle/>
          <a:p>
            <a:fld id="{A7EAAF13-8566-4128-AAD5-CC339BDA130C}"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r>
              <a:rPr lang="pt-BR" smtClean="0"/>
              <a:t>1/13/2010</a:t>
            </a:r>
            <a:endParaRPr lang="pt-BR"/>
          </a:p>
        </p:txBody>
      </p:sp>
      <p:sp>
        <p:nvSpPr>
          <p:cNvPr id="5" name="Espaço Reservado para Rodapé 4"/>
          <p:cNvSpPr>
            <a:spLocks noGrp="1"/>
          </p:cNvSpPr>
          <p:nvPr>
            <p:ph type="ftr" sz="quarter" idx="11"/>
          </p:nvPr>
        </p:nvSpPr>
        <p:spPr/>
        <p:txBody>
          <a:bodyPr/>
          <a:lstStyle/>
          <a:p>
            <a:r>
              <a:rPr lang="pt-BR" smtClean="0"/>
              <a:t>Confidential</a:t>
            </a:r>
            <a:endParaRPr lang="pt-BR"/>
          </a:p>
        </p:txBody>
      </p:sp>
      <p:sp>
        <p:nvSpPr>
          <p:cNvPr id="6" name="Espaço Reservado para Número de Slide 5"/>
          <p:cNvSpPr>
            <a:spLocks noGrp="1"/>
          </p:cNvSpPr>
          <p:nvPr>
            <p:ph type="sldNum" sz="quarter" idx="12"/>
          </p:nvPr>
        </p:nvSpPr>
        <p:spPr/>
        <p:txBody>
          <a:bodyPr/>
          <a:lstStyle/>
          <a:p>
            <a:fld id="{A7EAAF13-8566-4128-AAD5-CC339BDA130C}"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r>
              <a:rPr lang="pt-BR" smtClean="0"/>
              <a:t>1/13/2010</a:t>
            </a:r>
            <a:endParaRPr lang="pt-BR"/>
          </a:p>
        </p:txBody>
      </p:sp>
      <p:sp>
        <p:nvSpPr>
          <p:cNvPr id="5" name="Espaço Reservado para Rodapé 4"/>
          <p:cNvSpPr>
            <a:spLocks noGrp="1"/>
          </p:cNvSpPr>
          <p:nvPr>
            <p:ph type="ftr" sz="quarter" idx="11"/>
          </p:nvPr>
        </p:nvSpPr>
        <p:spPr/>
        <p:txBody>
          <a:bodyPr/>
          <a:lstStyle/>
          <a:p>
            <a:r>
              <a:rPr lang="pt-BR" smtClean="0"/>
              <a:t>Confidential</a:t>
            </a:r>
            <a:endParaRPr lang="pt-BR"/>
          </a:p>
        </p:txBody>
      </p:sp>
      <p:sp>
        <p:nvSpPr>
          <p:cNvPr id="6" name="Espaço Reservado para Número de Slide 5"/>
          <p:cNvSpPr>
            <a:spLocks noGrp="1"/>
          </p:cNvSpPr>
          <p:nvPr>
            <p:ph type="sldNum" sz="quarter" idx="12"/>
          </p:nvPr>
        </p:nvSpPr>
        <p:spPr/>
        <p:txBody>
          <a:bodyPr/>
          <a:lstStyle/>
          <a:p>
            <a:fld id="{A7EAAF13-8566-4128-AAD5-CC339BDA130C}"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r>
              <a:rPr lang="pt-BR" smtClean="0"/>
              <a:t>1/13/2010</a:t>
            </a:r>
            <a:endParaRPr lang="pt-BR"/>
          </a:p>
        </p:txBody>
      </p:sp>
      <p:sp>
        <p:nvSpPr>
          <p:cNvPr id="5" name="Espaço Reservado para Rodapé 4"/>
          <p:cNvSpPr>
            <a:spLocks noGrp="1"/>
          </p:cNvSpPr>
          <p:nvPr>
            <p:ph type="ftr" sz="quarter" idx="11"/>
          </p:nvPr>
        </p:nvSpPr>
        <p:spPr/>
        <p:txBody>
          <a:bodyPr/>
          <a:lstStyle/>
          <a:p>
            <a:r>
              <a:rPr lang="pt-BR" smtClean="0"/>
              <a:t>Confidential</a:t>
            </a:r>
            <a:endParaRPr lang="pt-BR"/>
          </a:p>
        </p:txBody>
      </p:sp>
      <p:sp>
        <p:nvSpPr>
          <p:cNvPr id="6" name="Espaço Reservado para Número de Slide 5"/>
          <p:cNvSpPr>
            <a:spLocks noGrp="1"/>
          </p:cNvSpPr>
          <p:nvPr>
            <p:ph type="sldNum" sz="quarter" idx="12"/>
          </p:nvPr>
        </p:nvSpPr>
        <p:spPr/>
        <p:txBody>
          <a:bodyPr/>
          <a:lstStyle/>
          <a:p>
            <a:fld id="{A7EAAF13-8566-4128-AAD5-CC339BDA130C}" type="slidenum">
              <a:rPr lang="pt-BR" smtClean="0"/>
              <a:pPr/>
              <a:t>‹nº›</a:t>
            </a:fld>
            <a:endParaRPr lang="pt-BR"/>
          </a:p>
        </p:txBody>
      </p:sp>
      <p:pic>
        <p:nvPicPr>
          <p:cNvPr id="9" name="Picture 2" descr="\\SERVIDOR\Public\IMEA\2010\NGI - Núcleo de Gerenciamento de Informações\LogoMarcas\Logomarca Sistema Famato\sistema famato\Marca_Famato vertical.jpg"/>
          <p:cNvPicPr>
            <a:picLocks noChangeAspect="1" noChangeArrowheads="1"/>
          </p:cNvPicPr>
          <p:nvPr/>
        </p:nvPicPr>
        <p:blipFill>
          <a:blip r:embed="rId2" cstate="print"/>
          <a:srcRect l="27190" t="10567" r="32892" b="25355"/>
          <a:stretch>
            <a:fillRect/>
          </a:stretch>
        </p:blipFill>
        <p:spPr bwMode="auto">
          <a:xfrm>
            <a:off x="8001024" y="571480"/>
            <a:ext cx="634699" cy="785818"/>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r>
              <a:rPr lang="pt-BR" smtClean="0"/>
              <a:t>1/13/2010</a:t>
            </a:r>
            <a:endParaRPr lang="pt-BR"/>
          </a:p>
        </p:txBody>
      </p:sp>
      <p:sp>
        <p:nvSpPr>
          <p:cNvPr id="5" name="Espaço Reservado para Rodapé 4"/>
          <p:cNvSpPr>
            <a:spLocks noGrp="1"/>
          </p:cNvSpPr>
          <p:nvPr>
            <p:ph type="ftr" sz="quarter" idx="11"/>
          </p:nvPr>
        </p:nvSpPr>
        <p:spPr/>
        <p:txBody>
          <a:bodyPr/>
          <a:lstStyle/>
          <a:p>
            <a:r>
              <a:rPr lang="pt-BR" smtClean="0"/>
              <a:t>Confidential</a:t>
            </a:r>
            <a:endParaRPr lang="pt-BR"/>
          </a:p>
        </p:txBody>
      </p:sp>
      <p:sp>
        <p:nvSpPr>
          <p:cNvPr id="6" name="Espaço Reservado para Número de Slide 5"/>
          <p:cNvSpPr>
            <a:spLocks noGrp="1"/>
          </p:cNvSpPr>
          <p:nvPr>
            <p:ph type="sldNum" sz="quarter" idx="12"/>
          </p:nvPr>
        </p:nvSpPr>
        <p:spPr/>
        <p:txBody>
          <a:bodyPr/>
          <a:lstStyle/>
          <a:p>
            <a:fld id="{A7EAAF13-8566-4128-AAD5-CC339BDA130C}"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r>
              <a:rPr lang="pt-BR" smtClean="0"/>
              <a:t>1/13/2010</a:t>
            </a:r>
            <a:endParaRPr lang="pt-BR"/>
          </a:p>
        </p:txBody>
      </p:sp>
      <p:sp>
        <p:nvSpPr>
          <p:cNvPr id="6" name="Espaço Reservado para Rodapé 5"/>
          <p:cNvSpPr>
            <a:spLocks noGrp="1"/>
          </p:cNvSpPr>
          <p:nvPr>
            <p:ph type="ftr" sz="quarter" idx="11"/>
          </p:nvPr>
        </p:nvSpPr>
        <p:spPr/>
        <p:txBody>
          <a:bodyPr/>
          <a:lstStyle/>
          <a:p>
            <a:r>
              <a:rPr lang="pt-BR" smtClean="0"/>
              <a:t>Confidential</a:t>
            </a:r>
            <a:endParaRPr lang="pt-BR"/>
          </a:p>
        </p:txBody>
      </p:sp>
      <p:sp>
        <p:nvSpPr>
          <p:cNvPr id="7" name="Espaço Reservado para Número de Slide 6"/>
          <p:cNvSpPr>
            <a:spLocks noGrp="1"/>
          </p:cNvSpPr>
          <p:nvPr>
            <p:ph type="sldNum" sz="quarter" idx="12"/>
          </p:nvPr>
        </p:nvSpPr>
        <p:spPr/>
        <p:txBody>
          <a:bodyPr/>
          <a:lstStyle/>
          <a:p>
            <a:fld id="{A7EAAF13-8566-4128-AAD5-CC339BDA130C}"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r>
              <a:rPr lang="pt-BR" smtClean="0"/>
              <a:t>1/13/2010</a:t>
            </a:r>
            <a:endParaRPr lang="pt-BR"/>
          </a:p>
        </p:txBody>
      </p:sp>
      <p:sp>
        <p:nvSpPr>
          <p:cNvPr id="8" name="Espaço Reservado para Rodapé 7"/>
          <p:cNvSpPr>
            <a:spLocks noGrp="1"/>
          </p:cNvSpPr>
          <p:nvPr>
            <p:ph type="ftr" sz="quarter" idx="11"/>
          </p:nvPr>
        </p:nvSpPr>
        <p:spPr/>
        <p:txBody>
          <a:bodyPr/>
          <a:lstStyle/>
          <a:p>
            <a:r>
              <a:rPr lang="pt-BR" smtClean="0"/>
              <a:t>Confidential</a:t>
            </a:r>
            <a:endParaRPr lang="pt-BR"/>
          </a:p>
        </p:txBody>
      </p:sp>
      <p:sp>
        <p:nvSpPr>
          <p:cNvPr id="9" name="Espaço Reservado para Número de Slide 8"/>
          <p:cNvSpPr>
            <a:spLocks noGrp="1"/>
          </p:cNvSpPr>
          <p:nvPr>
            <p:ph type="sldNum" sz="quarter" idx="12"/>
          </p:nvPr>
        </p:nvSpPr>
        <p:spPr/>
        <p:txBody>
          <a:bodyPr/>
          <a:lstStyle/>
          <a:p>
            <a:fld id="{A7EAAF13-8566-4128-AAD5-CC339BDA130C}"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r>
              <a:rPr lang="pt-BR" smtClean="0"/>
              <a:t>1/13/2010</a:t>
            </a:r>
            <a:endParaRPr lang="pt-BR"/>
          </a:p>
        </p:txBody>
      </p:sp>
      <p:sp>
        <p:nvSpPr>
          <p:cNvPr id="4" name="Espaço Reservado para Rodapé 3"/>
          <p:cNvSpPr>
            <a:spLocks noGrp="1"/>
          </p:cNvSpPr>
          <p:nvPr>
            <p:ph type="ftr" sz="quarter" idx="11"/>
          </p:nvPr>
        </p:nvSpPr>
        <p:spPr/>
        <p:txBody>
          <a:bodyPr/>
          <a:lstStyle/>
          <a:p>
            <a:r>
              <a:rPr lang="pt-BR" smtClean="0"/>
              <a:t>Confidential</a:t>
            </a:r>
            <a:endParaRPr lang="pt-BR"/>
          </a:p>
        </p:txBody>
      </p:sp>
      <p:sp>
        <p:nvSpPr>
          <p:cNvPr id="5" name="Espaço Reservado para Número de Slide 4"/>
          <p:cNvSpPr>
            <a:spLocks noGrp="1"/>
          </p:cNvSpPr>
          <p:nvPr>
            <p:ph type="sldNum" sz="quarter" idx="12"/>
          </p:nvPr>
        </p:nvSpPr>
        <p:spPr/>
        <p:txBody>
          <a:bodyPr/>
          <a:lstStyle/>
          <a:p>
            <a:fld id="{A7EAAF13-8566-4128-AAD5-CC339BDA130C}"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r>
              <a:rPr lang="pt-BR" smtClean="0"/>
              <a:t>1/13/2010</a:t>
            </a:r>
            <a:endParaRPr lang="pt-BR"/>
          </a:p>
        </p:txBody>
      </p:sp>
      <p:sp>
        <p:nvSpPr>
          <p:cNvPr id="3" name="Espaço Reservado para Rodapé 2"/>
          <p:cNvSpPr>
            <a:spLocks noGrp="1"/>
          </p:cNvSpPr>
          <p:nvPr>
            <p:ph type="ftr" sz="quarter" idx="11"/>
          </p:nvPr>
        </p:nvSpPr>
        <p:spPr/>
        <p:txBody>
          <a:bodyPr/>
          <a:lstStyle/>
          <a:p>
            <a:r>
              <a:rPr lang="pt-BR" smtClean="0"/>
              <a:t>Confidential</a:t>
            </a:r>
            <a:endParaRPr lang="pt-BR"/>
          </a:p>
        </p:txBody>
      </p:sp>
      <p:sp>
        <p:nvSpPr>
          <p:cNvPr id="4" name="Espaço Reservado para Número de Slide 3"/>
          <p:cNvSpPr>
            <a:spLocks noGrp="1"/>
          </p:cNvSpPr>
          <p:nvPr>
            <p:ph type="sldNum" sz="quarter" idx="12"/>
          </p:nvPr>
        </p:nvSpPr>
        <p:spPr/>
        <p:txBody>
          <a:bodyPr/>
          <a:lstStyle/>
          <a:p>
            <a:fld id="{A7EAAF13-8566-4128-AAD5-CC339BDA130C}"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r>
              <a:rPr lang="pt-BR" smtClean="0"/>
              <a:t>1/13/2010</a:t>
            </a:r>
            <a:endParaRPr lang="pt-BR"/>
          </a:p>
        </p:txBody>
      </p:sp>
      <p:sp>
        <p:nvSpPr>
          <p:cNvPr id="6" name="Espaço Reservado para Rodapé 5"/>
          <p:cNvSpPr>
            <a:spLocks noGrp="1"/>
          </p:cNvSpPr>
          <p:nvPr>
            <p:ph type="ftr" sz="quarter" idx="11"/>
          </p:nvPr>
        </p:nvSpPr>
        <p:spPr/>
        <p:txBody>
          <a:bodyPr/>
          <a:lstStyle/>
          <a:p>
            <a:r>
              <a:rPr lang="pt-BR" smtClean="0"/>
              <a:t>Confidential</a:t>
            </a:r>
            <a:endParaRPr lang="pt-BR"/>
          </a:p>
        </p:txBody>
      </p:sp>
      <p:sp>
        <p:nvSpPr>
          <p:cNvPr id="7" name="Espaço Reservado para Número de Slide 6"/>
          <p:cNvSpPr>
            <a:spLocks noGrp="1"/>
          </p:cNvSpPr>
          <p:nvPr>
            <p:ph type="sldNum" sz="quarter" idx="12"/>
          </p:nvPr>
        </p:nvSpPr>
        <p:spPr/>
        <p:txBody>
          <a:bodyPr/>
          <a:lstStyle/>
          <a:p>
            <a:fld id="{A7EAAF13-8566-4128-AAD5-CC339BDA130C}"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r>
              <a:rPr lang="pt-BR" smtClean="0"/>
              <a:t>1/13/2010</a:t>
            </a:r>
            <a:endParaRPr lang="pt-BR"/>
          </a:p>
        </p:txBody>
      </p:sp>
      <p:sp>
        <p:nvSpPr>
          <p:cNvPr id="6" name="Espaço Reservado para Rodapé 5"/>
          <p:cNvSpPr>
            <a:spLocks noGrp="1"/>
          </p:cNvSpPr>
          <p:nvPr>
            <p:ph type="ftr" sz="quarter" idx="11"/>
          </p:nvPr>
        </p:nvSpPr>
        <p:spPr/>
        <p:txBody>
          <a:bodyPr/>
          <a:lstStyle/>
          <a:p>
            <a:r>
              <a:rPr lang="pt-BR" smtClean="0"/>
              <a:t>Confidential</a:t>
            </a:r>
            <a:endParaRPr lang="pt-BR"/>
          </a:p>
        </p:txBody>
      </p:sp>
      <p:sp>
        <p:nvSpPr>
          <p:cNvPr id="7" name="Espaço Reservado para Número de Slide 6"/>
          <p:cNvSpPr>
            <a:spLocks noGrp="1"/>
          </p:cNvSpPr>
          <p:nvPr>
            <p:ph type="sldNum" sz="quarter" idx="12"/>
          </p:nvPr>
        </p:nvSpPr>
        <p:spPr/>
        <p:txBody>
          <a:bodyPr/>
          <a:lstStyle/>
          <a:p>
            <a:fld id="{A7EAAF13-8566-4128-AAD5-CC339BDA130C}"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dirty="0" smtClean="0"/>
              <a:t>Clique para editar os estilos do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pt-BR" smtClean="0"/>
              <a:t>1/13/2010</a:t>
            </a:r>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smtClean="0"/>
              <a:t>Confidential</a:t>
            </a:r>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AAF13-8566-4128-AAD5-CC339BDA130C}" type="slidenum">
              <a:rPr lang="pt-BR" smtClean="0"/>
              <a:pPr/>
              <a:t>‹nº›</a:t>
            </a:fld>
            <a:endParaRPr lang="pt-BR"/>
          </a:p>
        </p:txBody>
      </p:sp>
      <p:pic>
        <p:nvPicPr>
          <p:cNvPr id="9" name="Picture 2"/>
          <p:cNvPicPr>
            <a:picLocks noChangeAspect="1" noChangeArrowheads="1"/>
          </p:cNvPicPr>
          <p:nvPr/>
        </p:nvPicPr>
        <p:blipFill>
          <a:blip r:embed="rId13" cstate="print"/>
          <a:srcRect b="47771"/>
          <a:stretch>
            <a:fillRect/>
          </a:stretch>
        </p:blipFill>
        <p:spPr bwMode="auto">
          <a:xfrm>
            <a:off x="490538" y="576253"/>
            <a:ext cx="8162925" cy="781045"/>
          </a:xfrm>
          <a:prstGeom prst="rect">
            <a:avLst/>
          </a:prstGeom>
          <a:noFill/>
          <a:ln w="9525">
            <a:noFill/>
            <a:miter lim="800000"/>
            <a:headEnd/>
            <a:tailEnd/>
          </a:ln>
        </p:spPr>
      </p:pic>
      <p:pic>
        <p:nvPicPr>
          <p:cNvPr id="10" name="Picture 2" descr="\\SERVIDOR\Public\IMEA\2010\NGI - Núcleo de Gerenciamento de Informações\LogoMarcas\Logomarca Sistema Famato\sistema famato\Marca_Famato vertical.jpg"/>
          <p:cNvPicPr>
            <a:picLocks noChangeAspect="1" noChangeArrowheads="1"/>
          </p:cNvPicPr>
          <p:nvPr/>
        </p:nvPicPr>
        <p:blipFill>
          <a:blip r:embed="rId14" cstate="print"/>
          <a:srcRect l="27190" t="10567" r="32892" b="25355"/>
          <a:stretch>
            <a:fillRect/>
          </a:stretch>
        </p:blipFill>
        <p:spPr bwMode="auto">
          <a:xfrm>
            <a:off x="8001024" y="571480"/>
            <a:ext cx="634699" cy="785818"/>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a:spLocks noGrp="1"/>
          </p:cNvSpPr>
          <p:nvPr>
            <p:ph type="title"/>
          </p:nvPr>
        </p:nvSpPr>
        <p:spPr>
          <a:xfrm>
            <a:off x="722313" y="4071942"/>
            <a:ext cx="7772400" cy="1362075"/>
          </a:xfrm>
        </p:spPr>
        <p:txBody>
          <a:bodyPr/>
          <a:lstStyle/>
          <a:p>
            <a:r>
              <a:rPr lang="pt-BR" dirty="0" smtClean="0"/>
              <a:t>Demandas do Setor produtivo MATOGROSSENSE</a:t>
            </a:r>
            <a:endParaRPr lang="pt-BR" dirty="0"/>
          </a:p>
        </p:txBody>
      </p:sp>
      <p:sp>
        <p:nvSpPr>
          <p:cNvPr id="12" name="Espaço Reservado para Texto 11"/>
          <p:cNvSpPr>
            <a:spLocks noGrp="1"/>
          </p:cNvSpPr>
          <p:nvPr>
            <p:ph type="body" idx="1"/>
          </p:nvPr>
        </p:nvSpPr>
        <p:spPr>
          <a:xfrm>
            <a:off x="2214546" y="2928934"/>
            <a:ext cx="5000660" cy="714380"/>
          </a:xfrm>
        </p:spPr>
        <p:txBody>
          <a:bodyPr anchor="ctr">
            <a:normAutofit/>
          </a:bodyPr>
          <a:lstStyle/>
          <a:p>
            <a:pPr algn="ctr"/>
            <a:r>
              <a:rPr lang="pt-BR" dirty="0" smtClean="0"/>
              <a:t>Federação da Agricultura e Pecuária do Estado de Mato Grosso</a:t>
            </a:r>
          </a:p>
        </p:txBody>
      </p:sp>
      <p:pic>
        <p:nvPicPr>
          <p:cNvPr id="13" name="Picture 2"/>
          <p:cNvPicPr>
            <a:picLocks noChangeAspect="1" noChangeArrowheads="1"/>
          </p:cNvPicPr>
          <p:nvPr/>
        </p:nvPicPr>
        <p:blipFill>
          <a:blip r:embed="rId3" cstate="print"/>
          <a:srcRect l="33984" t="71249" r="32031" b="20313"/>
          <a:stretch>
            <a:fillRect/>
          </a:stretch>
        </p:blipFill>
        <p:spPr bwMode="auto">
          <a:xfrm>
            <a:off x="357188" y="249238"/>
            <a:ext cx="8358187" cy="1250950"/>
          </a:xfrm>
          <a:prstGeom prst="rect">
            <a:avLst/>
          </a:prstGeom>
          <a:noFill/>
          <a:ln w="9525">
            <a:noFill/>
            <a:miter lim="800000"/>
            <a:headEnd/>
            <a:tailEnd/>
          </a:ln>
        </p:spPr>
      </p:pic>
      <p:pic>
        <p:nvPicPr>
          <p:cNvPr id="9" name="Picture 4" descr="C:\neemias\marcas\famato senar sindicatos-rurais imea.jpg"/>
          <p:cNvPicPr>
            <a:picLocks noChangeAspect="1" noChangeArrowheads="1"/>
          </p:cNvPicPr>
          <p:nvPr/>
        </p:nvPicPr>
        <p:blipFill>
          <a:blip r:embed="rId4" cstate="print"/>
          <a:srcRect t="10326" r="77725" b="-9964"/>
          <a:stretch>
            <a:fillRect/>
          </a:stretch>
        </p:blipFill>
        <p:spPr bwMode="auto">
          <a:xfrm>
            <a:off x="3929058" y="1571612"/>
            <a:ext cx="1214446" cy="1493703"/>
          </a:xfrm>
          <a:prstGeom prst="rect">
            <a:avLst/>
          </a:prstGeom>
          <a:noFill/>
          <a:ln w="9525">
            <a:noFill/>
            <a:miter lim="800000"/>
            <a:headEnd/>
            <a:tailEnd/>
          </a:ln>
        </p:spPr>
      </p:pic>
      <p:sp>
        <p:nvSpPr>
          <p:cNvPr id="6" name="Espaço Reservado para Texto 11"/>
          <p:cNvSpPr txBox="1">
            <a:spLocks/>
          </p:cNvSpPr>
          <p:nvPr/>
        </p:nvSpPr>
        <p:spPr>
          <a:xfrm>
            <a:off x="740769" y="5715016"/>
            <a:ext cx="6851671" cy="71438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2400" b="1" i="0" u="none" strike="noStrike" kern="1200" cap="none" spc="0" normalizeH="0" baseline="0" noProof="0" dirty="0" smtClean="0">
                <a:ln>
                  <a:noFill/>
                </a:ln>
                <a:effectLst/>
                <a:uLnTx/>
                <a:uFillTx/>
                <a:latin typeface="+mn-lt"/>
                <a:ea typeface="+mn-ea"/>
                <a:cs typeface="+mn-cs"/>
              </a:rPr>
              <a:t>Rui Carlos</a:t>
            </a:r>
            <a:r>
              <a:rPr kumimoji="0" lang="pt-BR" sz="2400" b="1" i="0" u="none" strike="noStrike" kern="1200" cap="none" spc="0" normalizeH="0" noProof="0" dirty="0" smtClean="0">
                <a:ln>
                  <a:noFill/>
                </a:ln>
                <a:effectLst/>
                <a:uLnTx/>
                <a:uFillTx/>
                <a:latin typeface="+mn-lt"/>
                <a:ea typeface="+mn-ea"/>
                <a:cs typeface="+mn-cs"/>
              </a:rPr>
              <a:t> Ottoni Prado </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pt-BR" sz="2400" b="1" baseline="0" dirty="0" smtClean="0"/>
              <a:t>Presidente</a:t>
            </a:r>
            <a:r>
              <a:rPr lang="pt-BR" sz="2400" b="1" dirty="0" smtClean="0"/>
              <a:t> </a:t>
            </a:r>
            <a:endParaRPr kumimoji="0" lang="pt-BR" sz="2400" b="1" i="0" u="none" strike="noStrike" kern="1200" cap="none" spc="0" normalizeH="0" baseline="0" noProof="0" dirty="0" smtClean="0">
              <a:ln>
                <a:noFill/>
              </a:ln>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áfico 6"/>
          <p:cNvGraphicFramePr/>
          <p:nvPr/>
        </p:nvGraphicFramePr>
        <p:xfrm>
          <a:off x="3428992" y="2428868"/>
          <a:ext cx="5357850" cy="3500462"/>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29"/>
          <p:cNvGrpSpPr>
            <a:grpSpLocks/>
          </p:cNvGrpSpPr>
          <p:nvPr/>
        </p:nvGrpSpPr>
        <p:grpSpPr bwMode="auto">
          <a:xfrm>
            <a:off x="500034" y="1589290"/>
            <a:ext cx="1530092" cy="1120599"/>
            <a:chOff x="3352800" y="1634978"/>
            <a:chExt cx="5470078" cy="4006870"/>
          </a:xfrm>
        </p:grpSpPr>
        <p:pic>
          <p:nvPicPr>
            <p:cNvPr id="9" name="Picture 31" descr="tela 23-54-1.psd"/>
            <p:cNvPicPr>
              <a:picLocks noChangeAspect="1"/>
            </p:cNvPicPr>
            <p:nvPr/>
          </p:nvPicPr>
          <p:blipFill>
            <a:blip r:embed="rId3" cstate="print"/>
            <a:srcRect/>
            <a:stretch>
              <a:fillRect/>
            </a:stretch>
          </p:blipFill>
          <p:spPr bwMode="auto">
            <a:xfrm>
              <a:off x="3352800" y="2895599"/>
              <a:ext cx="4556759" cy="2746249"/>
            </a:xfrm>
            <a:prstGeom prst="rect">
              <a:avLst/>
            </a:prstGeom>
            <a:noFill/>
            <a:ln w="9525">
              <a:noFill/>
              <a:miter lim="800000"/>
              <a:headEnd/>
              <a:tailEnd/>
            </a:ln>
          </p:spPr>
        </p:pic>
        <p:grpSp>
          <p:nvGrpSpPr>
            <p:cNvPr id="10" name="Group 16"/>
            <p:cNvGrpSpPr>
              <a:grpSpLocks/>
            </p:cNvGrpSpPr>
            <p:nvPr/>
          </p:nvGrpSpPr>
          <p:grpSpPr bwMode="auto">
            <a:xfrm>
              <a:off x="6237186" y="1634978"/>
              <a:ext cx="2585692" cy="1535260"/>
              <a:chOff x="7153173" y="2015978"/>
              <a:chExt cx="2585692" cy="1535260"/>
            </a:xfrm>
          </p:grpSpPr>
          <p:sp>
            <p:nvSpPr>
              <p:cNvPr id="11" name="Text Box 141"/>
              <p:cNvSpPr txBox="1">
                <a:spLocks noChangeArrowheads="1"/>
              </p:cNvSpPr>
              <p:nvPr/>
            </p:nvSpPr>
            <p:spPr bwMode="auto">
              <a:xfrm>
                <a:off x="7153173" y="2015978"/>
                <a:ext cx="2585692" cy="1320589"/>
              </a:xfrm>
              <a:prstGeom prst="rect">
                <a:avLst/>
              </a:prstGeom>
              <a:noFill/>
              <a:ln w="9525">
                <a:noFill/>
                <a:miter lim="800000"/>
                <a:headEnd/>
                <a:tailEnd/>
              </a:ln>
            </p:spPr>
            <p:txBody>
              <a:bodyPr wrap="none" lIns="91438" tIns="45718" rIns="91438" bIns="45718">
                <a:spAutoFit/>
              </a:bodyPr>
              <a:lstStyle/>
              <a:p>
                <a:r>
                  <a:rPr lang="pt-BR" dirty="0" smtClean="0">
                    <a:latin typeface="Arial Black" pitchFamily="34" charset="0"/>
                  </a:rPr>
                  <a:t>62%</a:t>
                </a:r>
                <a:endParaRPr lang="pt-BR" dirty="0">
                  <a:latin typeface="Arial Black" pitchFamily="34" charset="0"/>
                </a:endParaRPr>
              </a:p>
            </p:txBody>
          </p:sp>
          <p:sp>
            <p:nvSpPr>
              <p:cNvPr id="12" name="Line 146"/>
              <p:cNvSpPr>
                <a:spLocks noChangeShapeType="1"/>
              </p:cNvSpPr>
              <p:nvPr/>
            </p:nvSpPr>
            <p:spPr bwMode="auto">
              <a:xfrm>
                <a:off x="7164388" y="2109788"/>
                <a:ext cx="0" cy="1441450"/>
              </a:xfrm>
              <a:prstGeom prst="line">
                <a:avLst/>
              </a:prstGeom>
              <a:noFill/>
              <a:ln w="9525">
                <a:solidFill>
                  <a:schemeClr val="tx1"/>
                </a:solidFill>
                <a:round/>
                <a:headEnd/>
                <a:tailEnd/>
              </a:ln>
            </p:spPr>
            <p:txBody>
              <a:bodyPr lIns="91438" tIns="45718" rIns="91438" bIns="45718"/>
              <a:lstStyle/>
              <a:p>
                <a:endParaRPr lang="en-US"/>
              </a:p>
            </p:txBody>
          </p:sp>
        </p:grpSp>
      </p:grpSp>
      <p:grpSp>
        <p:nvGrpSpPr>
          <p:cNvPr id="15" name="Group 65"/>
          <p:cNvGrpSpPr>
            <a:grpSpLocks/>
          </p:cNvGrpSpPr>
          <p:nvPr/>
        </p:nvGrpSpPr>
        <p:grpSpPr bwMode="auto">
          <a:xfrm>
            <a:off x="2085956" y="1602106"/>
            <a:ext cx="4800600" cy="1000132"/>
            <a:chOff x="2286000" y="990600"/>
            <a:chExt cx="4800600" cy="1581150"/>
          </a:xfrm>
        </p:grpSpPr>
        <p:sp>
          <p:nvSpPr>
            <p:cNvPr id="16" name="TextBox 6"/>
            <p:cNvSpPr txBox="1">
              <a:spLocks noChangeArrowheads="1"/>
            </p:cNvSpPr>
            <p:nvPr/>
          </p:nvSpPr>
          <p:spPr bwMode="auto">
            <a:xfrm>
              <a:off x="2414590" y="990600"/>
              <a:ext cx="4672010" cy="1021811"/>
            </a:xfrm>
            <a:prstGeom prst="rect">
              <a:avLst/>
            </a:prstGeom>
            <a:noFill/>
            <a:ln w="9525">
              <a:noFill/>
              <a:miter lim="800000"/>
              <a:headEnd/>
              <a:tailEnd/>
            </a:ln>
          </p:spPr>
          <p:txBody>
            <a:bodyPr wrap="square">
              <a:spAutoFit/>
            </a:bodyPr>
            <a:lstStyle/>
            <a:p>
              <a:r>
                <a:rPr lang="pt-BR" dirty="0" smtClean="0">
                  <a:latin typeface="Arial Black" pitchFamily="34" charset="0"/>
                </a:rPr>
                <a:t>-    55,8 milhões de ha  </a:t>
              </a:r>
            </a:p>
            <a:p>
              <a:pPr algn="ctr"/>
              <a:endParaRPr lang="pt-BR" dirty="0">
                <a:latin typeface="Arial Black" pitchFamily="34" charset="0"/>
              </a:endParaRPr>
            </a:p>
          </p:txBody>
        </p:sp>
        <p:pic>
          <p:nvPicPr>
            <p:cNvPr id="17" name="Picture 2"/>
            <p:cNvPicPr>
              <a:picLocks noChangeAspect="1" noChangeArrowheads="1"/>
            </p:cNvPicPr>
            <p:nvPr/>
          </p:nvPicPr>
          <p:blipFill>
            <a:blip r:embed="rId4" cstate="print"/>
            <a:srcRect/>
            <a:stretch>
              <a:fillRect/>
            </a:stretch>
          </p:blipFill>
          <p:spPr bwMode="auto">
            <a:xfrm>
              <a:off x="2286000" y="1828800"/>
              <a:ext cx="1587500" cy="742950"/>
            </a:xfrm>
            <a:prstGeom prst="rect">
              <a:avLst/>
            </a:prstGeom>
            <a:noFill/>
            <a:ln w="9525">
              <a:noFill/>
              <a:miter lim="800000"/>
              <a:headEnd/>
              <a:tailEnd/>
            </a:ln>
          </p:spPr>
        </p:pic>
      </p:grpSp>
      <p:grpSp>
        <p:nvGrpSpPr>
          <p:cNvPr id="18" name="Group 66"/>
          <p:cNvGrpSpPr>
            <a:grpSpLocks/>
          </p:cNvGrpSpPr>
          <p:nvPr/>
        </p:nvGrpSpPr>
        <p:grpSpPr bwMode="auto">
          <a:xfrm>
            <a:off x="214282" y="3429000"/>
            <a:ext cx="3929090" cy="902435"/>
            <a:chOff x="6081682" y="1303336"/>
            <a:chExt cx="3929090" cy="902436"/>
          </a:xfrm>
        </p:grpSpPr>
        <p:grpSp>
          <p:nvGrpSpPr>
            <p:cNvPr id="19" name="Group 60"/>
            <p:cNvGrpSpPr>
              <a:grpSpLocks/>
            </p:cNvGrpSpPr>
            <p:nvPr/>
          </p:nvGrpSpPr>
          <p:grpSpPr bwMode="auto">
            <a:xfrm>
              <a:off x="6081682" y="1374774"/>
              <a:ext cx="3929090" cy="830998"/>
              <a:chOff x="214282" y="3429297"/>
              <a:chExt cx="3929090" cy="830998"/>
            </a:xfrm>
          </p:grpSpPr>
          <p:sp>
            <p:nvSpPr>
              <p:cNvPr id="21" name="TextBox 12"/>
              <p:cNvSpPr txBox="1">
                <a:spLocks noChangeArrowheads="1"/>
              </p:cNvSpPr>
              <p:nvPr/>
            </p:nvSpPr>
            <p:spPr bwMode="auto">
              <a:xfrm>
                <a:off x="214282" y="3429297"/>
                <a:ext cx="2571768" cy="830998"/>
              </a:xfrm>
              <a:prstGeom prst="rect">
                <a:avLst/>
              </a:prstGeom>
              <a:noFill/>
              <a:ln w="9525">
                <a:noFill/>
                <a:miter lim="800000"/>
                <a:headEnd/>
                <a:tailEnd/>
              </a:ln>
            </p:spPr>
            <p:txBody>
              <a:bodyPr wrap="square">
                <a:spAutoFit/>
              </a:bodyPr>
              <a:lstStyle/>
              <a:p>
                <a:pPr algn="ctr"/>
                <a:r>
                  <a:rPr lang="pt-BR" sz="2400" dirty="0" smtClean="0">
                    <a:latin typeface="Arial Black" pitchFamily="34" charset="0"/>
                  </a:rPr>
                  <a:t>19,4 </a:t>
                </a:r>
                <a:r>
                  <a:rPr lang="pt-BR" sz="1600" dirty="0" smtClean="0">
                    <a:solidFill>
                      <a:srgbClr val="000000"/>
                    </a:solidFill>
                    <a:latin typeface="Arial Black" pitchFamily="34" charset="0"/>
                  </a:rPr>
                  <a:t>milhões de ha</a:t>
                </a:r>
                <a:endParaRPr lang="pt-BR" sz="2400" dirty="0" smtClean="0">
                  <a:latin typeface="Arial Black" pitchFamily="34" charset="0"/>
                </a:endParaRPr>
              </a:p>
              <a:p>
                <a:pPr algn="ctr"/>
                <a:endParaRPr lang="pt-BR" sz="2400" dirty="0">
                  <a:latin typeface="Arial Black" pitchFamily="34" charset="0"/>
                </a:endParaRPr>
              </a:p>
            </p:txBody>
          </p:sp>
          <p:sp>
            <p:nvSpPr>
              <p:cNvPr id="22" name="TextBox 8"/>
              <p:cNvSpPr txBox="1">
                <a:spLocks noChangeArrowheads="1"/>
              </p:cNvSpPr>
              <p:nvPr/>
            </p:nvSpPr>
            <p:spPr bwMode="auto">
              <a:xfrm>
                <a:off x="285720" y="3886200"/>
                <a:ext cx="3857652" cy="338554"/>
              </a:xfrm>
              <a:prstGeom prst="rect">
                <a:avLst/>
              </a:prstGeom>
              <a:noFill/>
              <a:ln w="9525">
                <a:noFill/>
                <a:miter lim="800000"/>
                <a:headEnd/>
                <a:tailEnd/>
              </a:ln>
            </p:spPr>
            <p:txBody>
              <a:bodyPr wrap="square">
                <a:spAutoFit/>
              </a:bodyPr>
              <a:lstStyle/>
              <a:p>
                <a:r>
                  <a:rPr lang="pt-BR" sz="1600" dirty="0" smtClean="0"/>
                  <a:t>Áreas protegidas (</a:t>
                </a:r>
                <a:r>
                  <a:rPr lang="pt-BR" sz="1600" dirty="0" err="1" smtClean="0"/>
                  <a:t>UCs</a:t>
                </a:r>
                <a:r>
                  <a:rPr lang="pt-BR" sz="1600" dirty="0" smtClean="0"/>
                  <a:t>  e </a:t>
                </a:r>
                <a:r>
                  <a:rPr lang="pt-BR" sz="1600" dirty="0" err="1" smtClean="0"/>
                  <a:t>TIs</a:t>
                </a:r>
                <a:r>
                  <a:rPr lang="pt-BR" sz="1600" dirty="0" smtClean="0"/>
                  <a:t>) </a:t>
                </a:r>
                <a:endParaRPr lang="pt-BR" sz="1600" dirty="0"/>
              </a:p>
            </p:txBody>
          </p:sp>
        </p:grpSp>
        <p:cxnSp>
          <p:nvCxnSpPr>
            <p:cNvPr id="20" name="Straight Connector 57"/>
            <p:cNvCxnSpPr/>
            <p:nvPr/>
          </p:nvCxnSpPr>
          <p:spPr>
            <a:xfrm>
              <a:off x="6224558" y="1303336"/>
              <a:ext cx="3571900" cy="0"/>
            </a:xfrm>
            <a:prstGeom prst="line">
              <a:avLst/>
            </a:prstGeom>
            <a:ln>
              <a:solidFill>
                <a:srgbClr val="009644"/>
              </a:solidFill>
            </a:ln>
          </p:spPr>
          <p:style>
            <a:lnRef idx="2">
              <a:schemeClr val="accent3"/>
            </a:lnRef>
            <a:fillRef idx="0">
              <a:schemeClr val="accent3"/>
            </a:fillRef>
            <a:effectRef idx="1">
              <a:schemeClr val="accent3"/>
            </a:effectRef>
            <a:fontRef idx="minor">
              <a:schemeClr val="tx1"/>
            </a:fontRef>
          </p:style>
        </p:cxnSp>
      </p:grpSp>
      <p:grpSp>
        <p:nvGrpSpPr>
          <p:cNvPr id="27" name="Group 67"/>
          <p:cNvGrpSpPr>
            <a:grpSpLocks/>
          </p:cNvGrpSpPr>
          <p:nvPr/>
        </p:nvGrpSpPr>
        <p:grpSpPr bwMode="auto">
          <a:xfrm>
            <a:off x="214282" y="4643446"/>
            <a:ext cx="5286412" cy="902435"/>
            <a:chOff x="-2949004" y="2628896"/>
            <a:chExt cx="8149884" cy="902435"/>
          </a:xfrm>
        </p:grpSpPr>
        <p:grpSp>
          <p:nvGrpSpPr>
            <p:cNvPr id="28" name="Group 61"/>
            <p:cNvGrpSpPr>
              <a:grpSpLocks/>
            </p:cNvGrpSpPr>
            <p:nvPr/>
          </p:nvGrpSpPr>
          <p:grpSpPr bwMode="auto">
            <a:xfrm>
              <a:off x="-2949004" y="2700334"/>
              <a:ext cx="6019801" cy="830997"/>
              <a:chOff x="3527996" y="1287776"/>
              <a:chExt cx="6019801" cy="830997"/>
            </a:xfrm>
          </p:grpSpPr>
          <p:sp>
            <p:nvSpPr>
              <p:cNvPr id="30" name="TextBox 9"/>
              <p:cNvSpPr txBox="1">
                <a:spLocks noChangeArrowheads="1"/>
              </p:cNvSpPr>
              <p:nvPr/>
            </p:nvSpPr>
            <p:spPr bwMode="auto">
              <a:xfrm>
                <a:off x="3527996" y="1716404"/>
                <a:ext cx="5426612" cy="338554"/>
              </a:xfrm>
              <a:prstGeom prst="rect">
                <a:avLst/>
              </a:prstGeom>
              <a:noFill/>
              <a:ln w="9525">
                <a:noFill/>
                <a:miter lim="800000"/>
                <a:headEnd/>
                <a:tailEnd/>
              </a:ln>
            </p:spPr>
            <p:txBody>
              <a:bodyPr wrap="square">
                <a:spAutoFit/>
              </a:bodyPr>
              <a:lstStyle/>
              <a:p>
                <a:r>
                  <a:rPr lang="pt-BR" sz="1600" dirty="0" smtClean="0"/>
                  <a:t>Preservada por produtores</a:t>
                </a:r>
                <a:endParaRPr lang="pt-BR" sz="1600" dirty="0"/>
              </a:p>
            </p:txBody>
          </p:sp>
          <p:sp>
            <p:nvSpPr>
              <p:cNvPr id="31" name="TextBox 13"/>
              <p:cNvSpPr txBox="1">
                <a:spLocks noChangeArrowheads="1"/>
              </p:cNvSpPr>
              <p:nvPr/>
            </p:nvSpPr>
            <p:spPr bwMode="auto">
              <a:xfrm>
                <a:off x="3527996" y="1287776"/>
                <a:ext cx="6019801" cy="830997"/>
              </a:xfrm>
              <a:prstGeom prst="rect">
                <a:avLst/>
              </a:prstGeom>
              <a:noFill/>
              <a:ln w="9525">
                <a:noFill/>
                <a:miter lim="800000"/>
                <a:headEnd/>
                <a:tailEnd/>
              </a:ln>
            </p:spPr>
            <p:txBody>
              <a:bodyPr wrap="square">
                <a:spAutoFit/>
              </a:bodyPr>
              <a:lstStyle/>
              <a:p>
                <a:r>
                  <a:rPr lang="pt-BR" sz="2400" dirty="0" smtClean="0">
                    <a:latin typeface="Arial Black" pitchFamily="34" charset="0"/>
                  </a:rPr>
                  <a:t>36,4 </a:t>
                </a:r>
                <a:r>
                  <a:rPr lang="pt-BR" sz="1600" dirty="0" smtClean="0">
                    <a:latin typeface="Arial Black" pitchFamily="34" charset="0"/>
                  </a:rPr>
                  <a:t>milhões de ha</a:t>
                </a:r>
              </a:p>
              <a:p>
                <a:pPr algn="ctr"/>
                <a:endParaRPr lang="pt-BR" sz="2400" dirty="0">
                  <a:latin typeface="Arial Black" pitchFamily="34" charset="0"/>
                </a:endParaRPr>
              </a:p>
            </p:txBody>
          </p:sp>
        </p:grpSp>
        <p:cxnSp>
          <p:nvCxnSpPr>
            <p:cNvPr id="29" name="Straight Connector 58"/>
            <p:cNvCxnSpPr/>
            <p:nvPr/>
          </p:nvCxnSpPr>
          <p:spPr>
            <a:xfrm>
              <a:off x="-2835811" y="2628896"/>
              <a:ext cx="8036691" cy="0"/>
            </a:xfrm>
            <a:prstGeom prst="line">
              <a:avLst/>
            </a:prstGeom>
            <a:ln>
              <a:solidFill>
                <a:srgbClr val="92D050"/>
              </a:solidFill>
            </a:ln>
          </p:spPr>
          <p:style>
            <a:lnRef idx="2">
              <a:schemeClr val="accent4"/>
            </a:lnRef>
            <a:fillRef idx="0">
              <a:schemeClr val="accent4"/>
            </a:fillRef>
            <a:effectRef idx="1">
              <a:schemeClr val="accent4"/>
            </a:effectRef>
            <a:fontRef idx="minor">
              <a:schemeClr val="tx1"/>
            </a:fontRef>
          </p:style>
        </p:cxnSp>
      </p:grpSp>
      <p:sp>
        <p:nvSpPr>
          <p:cNvPr id="45" name="Título 1"/>
          <p:cNvSpPr txBox="1">
            <a:spLocks/>
          </p:cNvSpPr>
          <p:nvPr/>
        </p:nvSpPr>
        <p:spPr bwMode="auto">
          <a:xfrm>
            <a:off x="457200" y="142875"/>
            <a:ext cx="7400925" cy="1162050"/>
          </a:xfrm>
          <a:prstGeom prst="rect">
            <a:avLst/>
          </a:prstGeom>
          <a:noFill/>
          <a:ln w="9525">
            <a:noFill/>
            <a:miter lim="800000"/>
            <a:headEnd/>
            <a:tailEnd/>
          </a:ln>
        </p:spPr>
        <p:txBody>
          <a:bodyPr anchor="ctr"/>
          <a:lstStyle/>
          <a:p>
            <a:pPr>
              <a:defRPr/>
            </a:pPr>
            <a:r>
              <a:rPr lang="pt-BR" sz="3200" dirty="0" smtClean="0">
                <a:latin typeface="+mj-lt"/>
                <a:ea typeface="+mj-ea"/>
                <a:cs typeface="+mj-cs"/>
              </a:rPr>
              <a:t>Dados Gerais</a:t>
            </a:r>
            <a:r>
              <a:rPr lang="pt-BR" sz="3200" dirty="0">
                <a:latin typeface="+mj-lt"/>
                <a:ea typeface="+mj-ea"/>
                <a:cs typeface="+mj-cs"/>
              </a:rPr>
              <a:t/>
            </a:r>
            <a:br>
              <a:rPr lang="pt-BR" sz="3200" dirty="0">
                <a:latin typeface="+mj-lt"/>
                <a:ea typeface="+mj-ea"/>
                <a:cs typeface="+mj-cs"/>
              </a:rPr>
            </a:br>
            <a:r>
              <a:rPr lang="pt-BR" sz="2200" dirty="0" smtClean="0">
                <a:latin typeface="+mj-lt"/>
                <a:ea typeface="+mj-ea"/>
                <a:cs typeface="+mj-cs"/>
              </a:rPr>
              <a:t>Mato Grosso – Preservação ambiental</a:t>
            </a:r>
            <a:endParaRPr lang="pt-BR" sz="2200" dirty="0">
              <a:latin typeface="+mj-lt"/>
              <a:ea typeface="+mj-ea"/>
              <a:cs typeface="+mj-cs"/>
            </a:endParaRPr>
          </a:p>
        </p:txBody>
      </p:sp>
      <p:sp>
        <p:nvSpPr>
          <p:cNvPr id="46" name="CaixaDeTexto 45"/>
          <p:cNvSpPr txBox="1"/>
          <p:nvPr/>
        </p:nvSpPr>
        <p:spPr>
          <a:xfrm>
            <a:off x="0" y="5929331"/>
            <a:ext cx="9144000" cy="1138773"/>
          </a:xfrm>
          <a:prstGeom prst="rect">
            <a:avLst/>
          </a:prstGeom>
          <a:solidFill>
            <a:srgbClr val="007635"/>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endParaRPr lang="pt-BR" dirty="0" smtClean="0"/>
          </a:p>
          <a:p>
            <a:pPr algn="ctr"/>
            <a:r>
              <a:rPr lang="pt-BR" sz="3200" b="1" dirty="0" smtClean="0"/>
              <a:t>2/3 </a:t>
            </a:r>
            <a:r>
              <a:rPr lang="pt-BR" sz="2400" dirty="0" smtClean="0"/>
              <a:t>da Área Total Conservada é mantida pelos </a:t>
            </a:r>
            <a:r>
              <a:rPr lang="pt-BR" sz="2800" b="1" dirty="0" smtClean="0"/>
              <a:t>Produtores Rurais</a:t>
            </a:r>
            <a:endParaRPr lang="pt-BR" b="1" dirty="0" smtClean="0"/>
          </a:p>
          <a:p>
            <a:pPr algn="ctr"/>
            <a:endParaRPr lang="pt-BR" dirty="0"/>
          </a:p>
        </p:txBody>
      </p:sp>
      <p:sp>
        <p:nvSpPr>
          <p:cNvPr id="23" name="CaixaDeTexto 7"/>
          <p:cNvSpPr txBox="1">
            <a:spLocks noChangeArrowheads="1"/>
          </p:cNvSpPr>
          <p:nvPr/>
        </p:nvSpPr>
        <p:spPr bwMode="auto">
          <a:xfrm>
            <a:off x="0" y="6786586"/>
            <a:ext cx="3357563" cy="246063"/>
          </a:xfrm>
          <a:prstGeom prst="rect">
            <a:avLst/>
          </a:prstGeom>
          <a:noFill/>
          <a:ln w="9525">
            <a:noFill/>
            <a:miter lim="800000"/>
            <a:headEnd/>
            <a:tailEnd/>
          </a:ln>
        </p:spPr>
        <p:txBody>
          <a:bodyPr lIns="91438" tIns="45718" rIns="91438" bIns="45718">
            <a:spAutoFit/>
          </a:bodyPr>
          <a:lstStyle/>
          <a:p>
            <a:r>
              <a:rPr lang="pt-BR" sz="1000" dirty="0"/>
              <a:t>Fonte: </a:t>
            </a:r>
            <a:r>
              <a:rPr lang="pt-BR" sz="1000" dirty="0" smtClean="0"/>
              <a:t>I</a:t>
            </a:r>
            <a:endParaRPr lang="pt-BR" sz="1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
          <p:cNvSpPr txBox="1">
            <a:spLocks/>
          </p:cNvSpPr>
          <p:nvPr/>
        </p:nvSpPr>
        <p:spPr bwMode="auto">
          <a:xfrm>
            <a:off x="457200" y="142875"/>
            <a:ext cx="7400925" cy="1162050"/>
          </a:xfrm>
          <a:prstGeom prst="rect">
            <a:avLst/>
          </a:prstGeom>
          <a:noFill/>
          <a:ln w="9525">
            <a:noFill/>
            <a:miter lim="800000"/>
            <a:headEnd/>
            <a:tailEnd/>
          </a:ln>
        </p:spPr>
        <p:txBody>
          <a:bodyPr anchor="ctr"/>
          <a:lstStyle/>
          <a:p>
            <a:pPr>
              <a:defRPr/>
            </a:pPr>
            <a:r>
              <a:rPr lang="pt-BR" sz="3200" dirty="0" smtClean="0">
                <a:latin typeface="+mj-lt"/>
                <a:ea typeface="+mj-ea"/>
                <a:cs typeface="+mj-cs"/>
              </a:rPr>
              <a:t>Dados Gerais</a:t>
            </a:r>
            <a:r>
              <a:rPr lang="pt-BR" sz="3200" dirty="0">
                <a:latin typeface="+mj-lt"/>
                <a:ea typeface="+mj-ea"/>
                <a:cs typeface="+mj-cs"/>
              </a:rPr>
              <a:t/>
            </a:r>
            <a:br>
              <a:rPr lang="pt-BR" sz="3200" dirty="0">
                <a:latin typeface="+mj-lt"/>
                <a:ea typeface="+mj-ea"/>
                <a:cs typeface="+mj-cs"/>
              </a:rPr>
            </a:br>
            <a:r>
              <a:rPr lang="pt-BR" sz="2200" dirty="0" smtClean="0">
                <a:latin typeface="+mj-lt"/>
                <a:ea typeface="+mj-ea"/>
                <a:cs typeface="+mj-cs"/>
              </a:rPr>
              <a:t>Evolução do desmatamento em Mato Grosso</a:t>
            </a:r>
            <a:endParaRPr lang="pt-BR" sz="2200" dirty="0">
              <a:latin typeface="+mj-lt"/>
              <a:ea typeface="+mj-ea"/>
              <a:cs typeface="+mj-cs"/>
            </a:endParaRPr>
          </a:p>
        </p:txBody>
      </p:sp>
      <p:pic>
        <p:nvPicPr>
          <p:cNvPr id="21" name="Picture 2"/>
          <p:cNvPicPr>
            <a:picLocks noChangeAspect="1" noChangeArrowheads="1"/>
          </p:cNvPicPr>
          <p:nvPr/>
        </p:nvPicPr>
        <p:blipFill>
          <a:blip r:embed="rId3" cstate="print"/>
          <a:srcRect/>
          <a:stretch>
            <a:fillRect/>
          </a:stretch>
        </p:blipFill>
        <p:spPr bwMode="auto">
          <a:xfrm>
            <a:off x="228600" y="2285992"/>
            <a:ext cx="8704263" cy="3673475"/>
          </a:xfrm>
          <a:prstGeom prst="rect">
            <a:avLst/>
          </a:prstGeom>
          <a:noFill/>
          <a:ln w="9525">
            <a:noFill/>
            <a:miter lim="800000"/>
            <a:headEnd/>
            <a:tailEnd/>
          </a:ln>
        </p:spPr>
      </p:pic>
      <p:sp>
        <p:nvSpPr>
          <p:cNvPr id="23" name="Freeform 12"/>
          <p:cNvSpPr/>
          <p:nvPr/>
        </p:nvSpPr>
        <p:spPr>
          <a:xfrm>
            <a:off x="803275" y="2798755"/>
            <a:ext cx="5883275" cy="1746250"/>
          </a:xfrm>
          <a:custGeom>
            <a:avLst/>
            <a:gdLst>
              <a:gd name="connsiteX0" fmla="*/ 0 w 5883512"/>
              <a:gd name="connsiteY0" fmla="*/ 1269908 h 1746123"/>
              <a:gd name="connsiteX1" fmla="*/ 367099 w 5883512"/>
              <a:gd name="connsiteY1" fmla="*/ 1111169 h 1746123"/>
              <a:gd name="connsiteX2" fmla="*/ 783807 w 5883512"/>
              <a:gd name="connsiteY2" fmla="*/ 1498095 h 1746123"/>
              <a:gd name="connsiteX3" fmla="*/ 1131063 w 5883512"/>
              <a:gd name="connsiteY3" fmla="*/ 1746123 h 1746123"/>
              <a:gd name="connsiteX4" fmla="*/ 1458476 w 5883512"/>
              <a:gd name="connsiteY4" fmla="*/ 1488173 h 1746123"/>
              <a:gd name="connsiteX5" fmla="*/ 1924792 w 5883512"/>
              <a:gd name="connsiteY5" fmla="*/ 1061564 h 1746123"/>
              <a:gd name="connsiteX6" fmla="*/ 2291891 w 5883512"/>
              <a:gd name="connsiteY6" fmla="*/ 1131012 h 1746123"/>
              <a:gd name="connsiteX7" fmla="*/ 2649069 w 5883512"/>
              <a:gd name="connsiteY7" fmla="*/ 228186 h 1746123"/>
              <a:gd name="connsiteX8" fmla="*/ 3045933 w 5883512"/>
              <a:gd name="connsiteY8" fmla="*/ 1101248 h 1746123"/>
              <a:gd name="connsiteX9" fmla="*/ 3413032 w 5883512"/>
              <a:gd name="connsiteY9" fmla="*/ 1269908 h 1746123"/>
              <a:gd name="connsiteX10" fmla="*/ 3760289 w 5883512"/>
              <a:gd name="connsiteY10" fmla="*/ 1051642 h 1746123"/>
              <a:gd name="connsiteX11" fmla="*/ 4157153 w 5883512"/>
              <a:gd name="connsiteY11" fmla="*/ 902825 h 1746123"/>
              <a:gd name="connsiteX12" fmla="*/ 4544096 w 5883512"/>
              <a:gd name="connsiteY12" fmla="*/ 1061564 h 1746123"/>
              <a:gd name="connsiteX13" fmla="*/ 4990568 w 5883512"/>
              <a:gd name="connsiteY13" fmla="*/ 744087 h 1746123"/>
              <a:gd name="connsiteX14" fmla="*/ 5308059 w 5883512"/>
              <a:gd name="connsiteY14" fmla="*/ 783771 h 1746123"/>
              <a:gd name="connsiteX15" fmla="*/ 5615629 w 5883512"/>
              <a:gd name="connsiteY15" fmla="*/ 327398 h 1746123"/>
              <a:gd name="connsiteX16" fmla="*/ 5883512 w 5883512"/>
              <a:gd name="connsiteY16" fmla="*/ 9921 h 1746123"/>
              <a:gd name="connsiteX17" fmla="*/ 5883512 w 5883512"/>
              <a:gd name="connsiteY17" fmla="*/ 0 h 174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83512" h="1746123">
                <a:moveTo>
                  <a:pt x="0" y="1269908"/>
                </a:moveTo>
                <a:lnTo>
                  <a:pt x="367099" y="1111169"/>
                </a:lnTo>
                <a:lnTo>
                  <a:pt x="783807" y="1498095"/>
                </a:lnTo>
                <a:lnTo>
                  <a:pt x="1131063" y="1746123"/>
                </a:lnTo>
                <a:lnTo>
                  <a:pt x="1458476" y="1488173"/>
                </a:lnTo>
                <a:lnTo>
                  <a:pt x="1924792" y="1061564"/>
                </a:lnTo>
                <a:lnTo>
                  <a:pt x="2291891" y="1131012"/>
                </a:lnTo>
                <a:lnTo>
                  <a:pt x="2649069" y="228186"/>
                </a:lnTo>
                <a:lnTo>
                  <a:pt x="3045933" y="1101248"/>
                </a:lnTo>
                <a:lnTo>
                  <a:pt x="3413032" y="1269908"/>
                </a:lnTo>
                <a:lnTo>
                  <a:pt x="3760289" y="1051642"/>
                </a:lnTo>
                <a:lnTo>
                  <a:pt x="4157153" y="902825"/>
                </a:lnTo>
                <a:lnTo>
                  <a:pt x="4544096" y="1061564"/>
                </a:lnTo>
                <a:lnTo>
                  <a:pt x="4990568" y="744087"/>
                </a:lnTo>
                <a:lnTo>
                  <a:pt x="5308059" y="783771"/>
                </a:lnTo>
                <a:lnTo>
                  <a:pt x="5615629" y="327398"/>
                </a:lnTo>
                <a:lnTo>
                  <a:pt x="5883512" y="9921"/>
                </a:lnTo>
                <a:lnTo>
                  <a:pt x="5883512"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pt-BR"/>
          </a:p>
        </p:txBody>
      </p:sp>
      <p:sp>
        <p:nvSpPr>
          <p:cNvPr id="24" name="Freeform 15"/>
          <p:cNvSpPr/>
          <p:nvPr/>
        </p:nvSpPr>
        <p:spPr>
          <a:xfrm>
            <a:off x="6697663" y="2719380"/>
            <a:ext cx="2043112" cy="2211387"/>
          </a:xfrm>
          <a:custGeom>
            <a:avLst/>
            <a:gdLst>
              <a:gd name="connsiteX0" fmla="*/ 2043851 w 2043851"/>
              <a:gd name="connsiteY0" fmla="*/ 2212419 h 2212419"/>
              <a:gd name="connsiteX1" fmla="*/ 1637065 w 2043851"/>
              <a:gd name="connsiteY1" fmla="*/ 1716361 h 2212419"/>
              <a:gd name="connsiteX2" fmla="*/ 1279887 w 2043851"/>
              <a:gd name="connsiteY2" fmla="*/ 1885020 h 2212419"/>
              <a:gd name="connsiteX3" fmla="*/ 892944 w 2043851"/>
              <a:gd name="connsiteY3" fmla="*/ 1567543 h 2212419"/>
              <a:gd name="connsiteX4" fmla="*/ 575453 w 2043851"/>
              <a:gd name="connsiteY4" fmla="*/ 1140934 h 2212419"/>
              <a:gd name="connsiteX5" fmla="*/ 436551 w 2043851"/>
              <a:gd name="connsiteY5" fmla="*/ 773851 h 2212419"/>
              <a:gd name="connsiteX6" fmla="*/ 99216 w 2043851"/>
              <a:gd name="connsiteY6" fmla="*/ 0 h 2212419"/>
              <a:gd name="connsiteX7" fmla="*/ 0 w 2043851"/>
              <a:gd name="connsiteY7" fmla="*/ 69449 h 221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3851" h="2212419">
                <a:moveTo>
                  <a:pt x="2043851" y="2212419"/>
                </a:moveTo>
                <a:lnTo>
                  <a:pt x="1637065" y="1716361"/>
                </a:lnTo>
                <a:lnTo>
                  <a:pt x="1279887" y="1885020"/>
                </a:lnTo>
                <a:lnTo>
                  <a:pt x="892944" y="1567543"/>
                </a:lnTo>
                <a:lnTo>
                  <a:pt x="575453" y="1140934"/>
                </a:lnTo>
                <a:lnTo>
                  <a:pt x="436551" y="773851"/>
                </a:lnTo>
                <a:lnTo>
                  <a:pt x="99216" y="0"/>
                </a:lnTo>
                <a:lnTo>
                  <a:pt x="0" y="69449"/>
                </a:lnTo>
              </a:path>
            </a:pathLst>
          </a:custGeom>
          <a:ln w="38100"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pt-BR"/>
          </a:p>
        </p:txBody>
      </p:sp>
      <p:cxnSp>
        <p:nvCxnSpPr>
          <p:cNvPr id="27" name="Conector reto 26"/>
          <p:cNvCxnSpPr>
            <a:stCxn id="24" idx="6"/>
          </p:cNvCxnSpPr>
          <p:nvPr/>
        </p:nvCxnSpPr>
        <p:spPr>
          <a:xfrm flipH="1">
            <a:off x="6786565" y="2719380"/>
            <a:ext cx="10278" cy="2359709"/>
          </a:xfrm>
          <a:prstGeom prst="line">
            <a:avLst/>
          </a:prstGeom>
        </p:spPr>
        <p:style>
          <a:lnRef idx="3">
            <a:schemeClr val="dk1"/>
          </a:lnRef>
          <a:fillRef idx="0">
            <a:schemeClr val="dk1"/>
          </a:fillRef>
          <a:effectRef idx="2">
            <a:schemeClr val="dk1"/>
          </a:effectRef>
          <a:fontRef idx="minor">
            <a:schemeClr val="tx1"/>
          </a:fontRef>
        </p:style>
      </p:cxnSp>
      <p:cxnSp>
        <p:nvCxnSpPr>
          <p:cNvPr id="28" name="Conector de seta reta 27"/>
          <p:cNvCxnSpPr/>
          <p:nvPr/>
        </p:nvCxnSpPr>
        <p:spPr>
          <a:xfrm rot="16200000" flipH="1">
            <a:off x="6829432" y="2614598"/>
            <a:ext cx="1914540" cy="1857404"/>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CaixaDeTexto 28"/>
          <p:cNvSpPr txBox="1">
            <a:spLocks noChangeArrowheads="1"/>
          </p:cNvSpPr>
          <p:nvPr/>
        </p:nvSpPr>
        <p:spPr bwMode="auto">
          <a:xfrm>
            <a:off x="7715272" y="3143248"/>
            <a:ext cx="631904" cy="400110"/>
          </a:xfrm>
          <a:prstGeom prst="rect">
            <a:avLst/>
          </a:prstGeom>
          <a:noFill/>
          <a:ln w="9525">
            <a:noFill/>
            <a:miter lim="800000"/>
            <a:headEnd/>
            <a:tailEnd/>
          </a:ln>
        </p:spPr>
        <p:txBody>
          <a:bodyPr wrap="none">
            <a:spAutoFit/>
          </a:bodyPr>
          <a:lstStyle/>
          <a:p>
            <a:r>
              <a:rPr lang="pt-BR" sz="2000" b="1" dirty="0"/>
              <a:t>90%</a:t>
            </a:r>
          </a:p>
        </p:txBody>
      </p:sp>
      <p:sp>
        <p:nvSpPr>
          <p:cNvPr id="9" name="CaixaDeTexto 7"/>
          <p:cNvSpPr txBox="1">
            <a:spLocks noChangeArrowheads="1"/>
          </p:cNvSpPr>
          <p:nvPr/>
        </p:nvSpPr>
        <p:spPr bwMode="auto">
          <a:xfrm>
            <a:off x="0" y="6611961"/>
            <a:ext cx="3357563" cy="246063"/>
          </a:xfrm>
          <a:prstGeom prst="rect">
            <a:avLst/>
          </a:prstGeom>
          <a:noFill/>
          <a:ln w="9525">
            <a:noFill/>
            <a:miter lim="800000"/>
            <a:headEnd/>
            <a:tailEnd/>
          </a:ln>
        </p:spPr>
        <p:txBody>
          <a:bodyPr lIns="91438" tIns="45718" rIns="91438" bIns="45718">
            <a:spAutoFit/>
          </a:bodyPr>
          <a:lstStyle/>
          <a:p>
            <a:r>
              <a:rPr lang="pt-BR" sz="1000" dirty="0"/>
              <a:t>Fonte: </a:t>
            </a:r>
            <a:r>
              <a:rPr lang="pt-BR" sz="1000" dirty="0" smtClean="0"/>
              <a:t> INPE</a:t>
            </a:r>
            <a:endParaRPr lang="pt-BR" sz="1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1000"/>
                                        <p:tgtEl>
                                          <p:spTgt spid="21"/>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2000"/>
                                        <p:tgtEl>
                                          <p:spTgt spid="23"/>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2000"/>
                                        <p:tgtEl>
                                          <p:spTgt spid="24"/>
                                        </p:tgtEl>
                                      </p:cBhvr>
                                    </p:animEffect>
                                  </p:childTnLst>
                                </p:cTn>
                              </p:par>
                            </p:childTnLst>
                          </p:cTn>
                        </p:par>
                        <p:par>
                          <p:cTn id="16" fill="hold">
                            <p:stCondLst>
                              <p:cond delay="5000"/>
                            </p:stCondLst>
                            <p:childTnLst>
                              <p:par>
                                <p:cTn id="17" presetID="22" presetClass="entr" presetSubtype="4"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5500"/>
                            </p:stCondLst>
                            <p:childTnLst>
                              <p:par>
                                <p:cTn id="21" presetID="22" presetClass="entr" presetSubtype="1"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1000"/>
                                        <p:tgtEl>
                                          <p:spTgt spid="28"/>
                                        </p:tgtEl>
                                      </p:cBhvr>
                                    </p:animEffect>
                                  </p:childTnLst>
                                </p:cTn>
                              </p:par>
                            </p:childTnLst>
                          </p:cTn>
                        </p:par>
                        <p:par>
                          <p:cTn id="24" fill="hold">
                            <p:stCondLst>
                              <p:cond delay="6500"/>
                            </p:stCondLst>
                            <p:childTnLst>
                              <p:par>
                                <p:cTn id="25" presetID="4" presetClass="entr" presetSubtype="16"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ox(in)">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
          <p:cNvSpPr txBox="1">
            <a:spLocks/>
          </p:cNvSpPr>
          <p:nvPr/>
        </p:nvSpPr>
        <p:spPr bwMode="auto">
          <a:xfrm>
            <a:off x="457200" y="142875"/>
            <a:ext cx="7400925" cy="1162050"/>
          </a:xfrm>
          <a:prstGeom prst="rect">
            <a:avLst/>
          </a:prstGeom>
          <a:noFill/>
          <a:ln w="9525">
            <a:noFill/>
            <a:miter lim="800000"/>
            <a:headEnd/>
            <a:tailEnd/>
          </a:ln>
        </p:spPr>
        <p:txBody>
          <a:bodyPr anchor="ctr"/>
          <a:lstStyle/>
          <a:p>
            <a:pPr>
              <a:defRPr/>
            </a:pPr>
            <a:r>
              <a:rPr lang="pt-BR" sz="3200" dirty="0" smtClean="0">
                <a:latin typeface="+mj-lt"/>
                <a:ea typeface="+mj-ea"/>
                <a:cs typeface="+mj-cs"/>
              </a:rPr>
              <a:t>Dados Gerais</a:t>
            </a:r>
            <a:r>
              <a:rPr lang="pt-BR" sz="3200" dirty="0">
                <a:latin typeface="+mj-lt"/>
                <a:ea typeface="+mj-ea"/>
                <a:cs typeface="+mj-cs"/>
              </a:rPr>
              <a:t/>
            </a:r>
            <a:br>
              <a:rPr lang="pt-BR" sz="3200" dirty="0">
                <a:latin typeface="+mj-lt"/>
                <a:ea typeface="+mj-ea"/>
                <a:cs typeface="+mj-cs"/>
              </a:rPr>
            </a:br>
            <a:r>
              <a:rPr lang="pt-BR" sz="2200" dirty="0" smtClean="0">
                <a:latin typeface="+mj-lt"/>
                <a:ea typeface="+mj-ea"/>
                <a:cs typeface="+mj-cs"/>
              </a:rPr>
              <a:t>Projeção do abate em Mato Grosso</a:t>
            </a:r>
            <a:endParaRPr lang="pt-BR" sz="2200" dirty="0">
              <a:latin typeface="+mj-lt"/>
              <a:ea typeface="+mj-ea"/>
              <a:cs typeface="+mj-cs"/>
            </a:endParaRPr>
          </a:p>
        </p:txBody>
      </p:sp>
      <p:graphicFrame>
        <p:nvGraphicFramePr>
          <p:cNvPr id="8" name="Gráfico 7"/>
          <p:cNvGraphicFramePr>
            <a:graphicFrameLocks noGrp="1"/>
          </p:cNvGraphicFramePr>
          <p:nvPr/>
        </p:nvGraphicFramePr>
        <p:xfrm>
          <a:off x="500034" y="1643050"/>
          <a:ext cx="8072494" cy="4786346"/>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5"/>
          <p:cNvSpPr>
            <a:spLocks noChangeArrowheads="1"/>
          </p:cNvSpPr>
          <p:nvPr/>
        </p:nvSpPr>
        <p:spPr bwMode="auto">
          <a:xfrm>
            <a:off x="0" y="6643688"/>
            <a:ext cx="5357813" cy="214312"/>
          </a:xfrm>
          <a:prstGeom prst="rect">
            <a:avLst/>
          </a:prstGeom>
          <a:noFill/>
          <a:ln w="9525">
            <a:noFill/>
            <a:miter lim="800000"/>
            <a:headEnd/>
            <a:tailEnd/>
          </a:ln>
        </p:spPr>
        <p:txBody>
          <a:bodyPr anchor="ctr"/>
          <a:lstStyle/>
          <a:p>
            <a:pPr>
              <a:defRPr/>
            </a:pPr>
            <a:r>
              <a:rPr lang="pt-BR" sz="1100" dirty="0">
                <a:latin typeface="+mn-lt"/>
              </a:rPr>
              <a:t>Fonte: IMEA</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
          <p:cNvSpPr txBox="1">
            <a:spLocks/>
          </p:cNvSpPr>
          <p:nvPr/>
        </p:nvSpPr>
        <p:spPr bwMode="auto">
          <a:xfrm>
            <a:off x="457200" y="142875"/>
            <a:ext cx="7400925" cy="1162050"/>
          </a:xfrm>
          <a:prstGeom prst="rect">
            <a:avLst/>
          </a:prstGeom>
          <a:noFill/>
          <a:ln w="9525">
            <a:noFill/>
            <a:miter lim="800000"/>
            <a:headEnd/>
            <a:tailEnd/>
          </a:ln>
        </p:spPr>
        <p:txBody>
          <a:bodyPr anchor="ctr"/>
          <a:lstStyle/>
          <a:p>
            <a:pPr>
              <a:defRPr/>
            </a:pPr>
            <a:r>
              <a:rPr lang="pt-BR" sz="3200" dirty="0" smtClean="0">
                <a:latin typeface="+mj-lt"/>
                <a:ea typeface="+mj-ea"/>
                <a:cs typeface="+mj-cs"/>
              </a:rPr>
              <a:t>Dados Gerais</a:t>
            </a:r>
            <a:r>
              <a:rPr lang="pt-BR" sz="3200" dirty="0">
                <a:latin typeface="+mj-lt"/>
                <a:ea typeface="+mj-ea"/>
                <a:cs typeface="+mj-cs"/>
              </a:rPr>
              <a:t/>
            </a:r>
            <a:br>
              <a:rPr lang="pt-BR" sz="3200" dirty="0">
                <a:latin typeface="+mj-lt"/>
                <a:ea typeface="+mj-ea"/>
                <a:cs typeface="+mj-cs"/>
              </a:rPr>
            </a:br>
            <a:r>
              <a:rPr lang="pt-BR" sz="2200" dirty="0" smtClean="0">
                <a:latin typeface="+mj-lt"/>
                <a:ea typeface="+mj-ea"/>
                <a:cs typeface="+mj-cs"/>
              </a:rPr>
              <a:t>Projeção do abate em Mato Grosso</a:t>
            </a:r>
            <a:endParaRPr lang="pt-BR" sz="2200" dirty="0">
              <a:latin typeface="+mj-lt"/>
              <a:ea typeface="+mj-ea"/>
              <a:cs typeface="+mj-cs"/>
            </a:endParaRPr>
          </a:p>
        </p:txBody>
      </p:sp>
      <p:sp>
        <p:nvSpPr>
          <p:cNvPr id="10" name="Rectangle 5"/>
          <p:cNvSpPr>
            <a:spLocks noChangeArrowheads="1"/>
          </p:cNvSpPr>
          <p:nvPr/>
        </p:nvSpPr>
        <p:spPr bwMode="auto">
          <a:xfrm>
            <a:off x="0" y="6643688"/>
            <a:ext cx="5357813" cy="214312"/>
          </a:xfrm>
          <a:prstGeom prst="rect">
            <a:avLst/>
          </a:prstGeom>
          <a:noFill/>
          <a:ln w="9525">
            <a:noFill/>
            <a:miter lim="800000"/>
            <a:headEnd/>
            <a:tailEnd/>
          </a:ln>
        </p:spPr>
        <p:txBody>
          <a:bodyPr anchor="ctr"/>
          <a:lstStyle/>
          <a:p>
            <a:pPr>
              <a:defRPr/>
            </a:pPr>
            <a:r>
              <a:rPr lang="pt-BR" sz="1100" dirty="0">
                <a:latin typeface="+mn-lt"/>
              </a:rPr>
              <a:t>Fonte: IMEA</a:t>
            </a:r>
          </a:p>
        </p:txBody>
      </p:sp>
      <p:graphicFrame>
        <p:nvGraphicFramePr>
          <p:cNvPr id="5" name="Gráfico 4"/>
          <p:cNvGraphicFramePr>
            <a:graphicFrameLocks noGrp="1"/>
          </p:cNvGraphicFramePr>
          <p:nvPr/>
        </p:nvGraphicFramePr>
        <p:xfrm>
          <a:off x="500034" y="1643050"/>
          <a:ext cx="8286807" cy="487009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5"/>
          <p:cNvSpPr>
            <a:spLocks noChangeArrowheads="1"/>
          </p:cNvSpPr>
          <p:nvPr/>
        </p:nvSpPr>
        <p:spPr bwMode="auto">
          <a:xfrm>
            <a:off x="7429520" y="6572272"/>
            <a:ext cx="1714448" cy="285728"/>
          </a:xfrm>
          <a:prstGeom prst="rect">
            <a:avLst/>
          </a:prstGeom>
          <a:noFill/>
          <a:ln w="9525">
            <a:noFill/>
            <a:miter lim="800000"/>
            <a:headEnd/>
            <a:tailEnd/>
          </a:ln>
        </p:spPr>
        <p:txBody>
          <a:bodyPr anchor="ctr"/>
          <a:lstStyle/>
          <a:p>
            <a:pPr algn="l">
              <a:defRPr/>
            </a:pPr>
            <a:r>
              <a:rPr lang="pt-BR" sz="1100" dirty="0">
                <a:latin typeface="+mn-lt"/>
              </a:rPr>
              <a:t>Fonte: </a:t>
            </a:r>
            <a:r>
              <a:rPr lang="pt-BR" sz="1100" dirty="0" err="1">
                <a:latin typeface="+mn-lt"/>
              </a:rPr>
              <a:t>Highquest</a:t>
            </a:r>
            <a:r>
              <a:rPr lang="pt-BR" sz="1100" dirty="0">
                <a:latin typeface="+mn-lt"/>
              </a:rPr>
              <a:t> </a:t>
            </a:r>
            <a:r>
              <a:rPr lang="pt-BR" sz="1100" dirty="0" err="1">
                <a:latin typeface="+mn-lt"/>
              </a:rPr>
              <a:t>Partners</a:t>
            </a:r>
            <a:endParaRPr lang="pt-BR" sz="1100" dirty="0">
              <a:latin typeface="+mn-lt"/>
            </a:endParaRPr>
          </a:p>
        </p:txBody>
      </p:sp>
      <p:pic>
        <p:nvPicPr>
          <p:cNvPr id="10" name="Picture 3"/>
          <p:cNvPicPr>
            <a:picLocks noChangeAspect="1" noChangeArrowheads="1"/>
          </p:cNvPicPr>
          <p:nvPr/>
        </p:nvPicPr>
        <p:blipFill>
          <a:blip r:embed="rId2" cstate="print"/>
          <a:srcRect l="33920" t="40318" r="29564" b="25423"/>
          <a:stretch>
            <a:fillRect/>
          </a:stretch>
        </p:blipFill>
        <p:spPr bwMode="auto">
          <a:xfrm>
            <a:off x="986452" y="2714620"/>
            <a:ext cx="7072362" cy="3929090"/>
          </a:xfrm>
          <a:prstGeom prst="rect">
            <a:avLst/>
          </a:prstGeom>
          <a:noFill/>
          <a:ln w="9525" algn="ctr">
            <a:noFill/>
            <a:miter lim="800000"/>
            <a:headEnd/>
            <a:tailEnd/>
          </a:ln>
        </p:spPr>
      </p:pic>
      <p:sp>
        <p:nvSpPr>
          <p:cNvPr id="15" name="Título 1"/>
          <p:cNvSpPr txBox="1">
            <a:spLocks/>
          </p:cNvSpPr>
          <p:nvPr/>
        </p:nvSpPr>
        <p:spPr bwMode="auto">
          <a:xfrm>
            <a:off x="457200" y="142875"/>
            <a:ext cx="7400925" cy="1162050"/>
          </a:xfrm>
          <a:prstGeom prst="rect">
            <a:avLst/>
          </a:prstGeom>
          <a:noFill/>
          <a:ln w="9525">
            <a:noFill/>
            <a:miter lim="800000"/>
            <a:headEnd/>
            <a:tailEnd/>
          </a:ln>
        </p:spPr>
        <p:txBody>
          <a:bodyPr anchor="ctr"/>
          <a:lstStyle/>
          <a:p>
            <a:pPr>
              <a:defRPr/>
            </a:pPr>
            <a:r>
              <a:rPr lang="pt-BR" sz="3200" dirty="0" smtClean="0">
                <a:latin typeface="+mj-lt"/>
                <a:ea typeface="+mj-ea"/>
                <a:cs typeface="+mj-cs"/>
              </a:rPr>
              <a:t>Projeções agropecuárias - 2020</a:t>
            </a:r>
          </a:p>
          <a:p>
            <a:pPr>
              <a:defRPr/>
            </a:pPr>
            <a:r>
              <a:rPr lang="pt-BR" sz="2200" dirty="0" smtClean="0">
                <a:latin typeface="+mj-lt"/>
                <a:ea typeface="+mj-ea"/>
                <a:cs typeface="+mj-cs"/>
              </a:rPr>
              <a:t>Mundo - Projeções da demanda de soja</a:t>
            </a:r>
            <a:endParaRPr lang="pt-BR" sz="2200" dirty="0">
              <a:latin typeface="+mj-lt"/>
              <a:ea typeface="+mj-ea"/>
              <a:cs typeface="+mj-cs"/>
            </a:endParaRPr>
          </a:p>
        </p:txBody>
      </p:sp>
      <p:sp>
        <p:nvSpPr>
          <p:cNvPr id="17" name="Espaço Reservado para Conteúdo 8"/>
          <p:cNvSpPr>
            <a:spLocks noGrp="1"/>
          </p:cNvSpPr>
          <p:nvPr>
            <p:ph idx="4294967295"/>
          </p:nvPr>
        </p:nvSpPr>
        <p:spPr>
          <a:xfrm>
            <a:off x="428596" y="1500174"/>
            <a:ext cx="8715372" cy="1000132"/>
          </a:xfrm>
        </p:spPr>
        <p:txBody>
          <a:bodyPr>
            <a:noAutofit/>
          </a:bodyPr>
          <a:lstStyle/>
          <a:p>
            <a:pPr eaLnBrk="1" hangingPunct="1">
              <a:buNone/>
            </a:pPr>
            <a:r>
              <a:rPr lang="pt-BR" sz="2400" dirty="0" smtClean="0"/>
              <a:t>A demanda mundial crescerá 100 milhões de toneladas em 2020</a:t>
            </a:r>
          </a:p>
          <a:p>
            <a:pPr eaLnBrk="1" hangingPunct="1">
              <a:buNone/>
            </a:pPr>
            <a:r>
              <a:rPr lang="pt-BR" sz="2400" dirty="0" smtClean="0"/>
              <a:t>O Brasil deve passar de 67 para 112 milhões de toneladas produzidas</a:t>
            </a:r>
          </a:p>
        </p:txBody>
      </p:sp>
      <p:sp>
        <p:nvSpPr>
          <p:cNvPr id="18" name="Retângulo 17"/>
          <p:cNvSpPr/>
          <p:nvPr/>
        </p:nvSpPr>
        <p:spPr>
          <a:xfrm>
            <a:off x="3412114" y="2571744"/>
            <a:ext cx="1500198" cy="1285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4" name="Conector reto 13"/>
          <p:cNvCxnSpPr/>
          <p:nvPr/>
        </p:nvCxnSpPr>
        <p:spPr>
          <a:xfrm rot="5400000" flipH="1" flipV="1">
            <a:off x="3170520" y="5027916"/>
            <a:ext cx="2357454" cy="168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3929058" y="3357562"/>
            <a:ext cx="898003" cy="369332"/>
          </a:xfrm>
          <a:prstGeom prst="rect">
            <a:avLst/>
          </a:prstGeom>
          <a:noFill/>
        </p:spPr>
        <p:txBody>
          <a:bodyPr wrap="none" rtlCol="0">
            <a:spAutoFit/>
          </a:bodyPr>
          <a:lstStyle/>
          <a:p>
            <a:r>
              <a:rPr lang="pt-BR" b="1" dirty="0" smtClean="0"/>
              <a:t>230 MT</a:t>
            </a:r>
            <a:endParaRPr lang="pt-BR" b="1" dirty="0"/>
          </a:p>
        </p:txBody>
      </p:sp>
      <p:sp>
        <p:nvSpPr>
          <p:cNvPr id="21" name="Retângulo 20"/>
          <p:cNvSpPr/>
          <p:nvPr/>
        </p:nvSpPr>
        <p:spPr>
          <a:xfrm>
            <a:off x="6827490" y="2357430"/>
            <a:ext cx="1214446" cy="857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CaixaDeTexto 23"/>
          <p:cNvSpPr txBox="1"/>
          <p:nvPr/>
        </p:nvSpPr>
        <p:spPr>
          <a:xfrm>
            <a:off x="6858016" y="2488164"/>
            <a:ext cx="898003" cy="369332"/>
          </a:xfrm>
          <a:prstGeom prst="rect">
            <a:avLst/>
          </a:prstGeom>
          <a:noFill/>
        </p:spPr>
        <p:txBody>
          <a:bodyPr wrap="square" rtlCol="0">
            <a:spAutoFit/>
          </a:bodyPr>
          <a:lstStyle/>
          <a:p>
            <a:r>
              <a:rPr lang="pt-BR" b="1" dirty="0" smtClean="0"/>
              <a:t>330 MT</a:t>
            </a:r>
            <a:endParaRPr lang="pt-BR" b="1" dirty="0"/>
          </a:p>
        </p:txBody>
      </p:sp>
      <p:cxnSp>
        <p:nvCxnSpPr>
          <p:cNvPr id="22" name="Conector reto 21"/>
          <p:cNvCxnSpPr/>
          <p:nvPr/>
        </p:nvCxnSpPr>
        <p:spPr>
          <a:xfrm rot="5400000" flipH="1" flipV="1">
            <a:off x="5750727" y="4536289"/>
            <a:ext cx="32147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26" name="Rectangle 5"/>
          <p:cNvSpPr>
            <a:spLocks noChangeArrowheads="1"/>
          </p:cNvSpPr>
          <p:nvPr/>
        </p:nvSpPr>
        <p:spPr bwMode="auto">
          <a:xfrm>
            <a:off x="0" y="6643688"/>
            <a:ext cx="5357813" cy="214312"/>
          </a:xfrm>
          <a:prstGeom prst="rect">
            <a:avLst/>
          </a:prstGeom>
          <a:noFill/>
          <a:ln w="9525">
            <a:noFill/>
            <a:miter lim="800000"/>
            <a:headEnd/>
            <a:tailEnd/>
          </a:ln>
        </p:spPr>
        <p:txBody>
          <a:bodyPr anchor="ctr"/>
          <a:lstStyle/>
          <a:p>
            <a:pPr>
              <a:defRPr/>
            </a:pPr>
            <a:r>
              <a:rPr lang="pt-BR" sz="1100" dirty="0">
                <a:latin typeface="+mn-lt"/>
              </a:rPr>
              <a:t>Fonte: IMEA</a:t>
            </a:r>
          </a:p>
        </p:txBody>
      </p:sp>
      <p:sp>
        <p:nvSpPr>
          <p:cNvPr id="8" name="Título 1"/>
          <p:cNvSpPr txBox="1">
            <a:spLocks/>
          </p:cNvSpPr>
          <p:nvPr/>
        </p:nvSpPr>
        <p:spPr bwMode="auto">
          <a:xfrm>
            <a:off x="457200" y="142875"/>
            <a:ext cx="7400925" cy="1162050"/>
          </a:xfrm>
          <a:prstGeom prst="rect">
            <a:avLst/>
          </a:prstGeom>
          <a:noFill/>
          <a:ln w="9525">
            <a:noFill/>
            <a:miter lim="800000"/>
            <a:headEnd/>
            <a:tailEnd/>
          </a:ln>
        </p:spPr>
        <p:txBody>
          <a:bodyPr anchor="ctr"/>
          <a:lstStyle/>
          <a:p>
            <a:pPr>
              <a:defRPr/>
            </a:pPr>
            <a:r>
              <a:rPr lang="pt-BR" sz="3200" dirty="0" smtClean="0">
                <a:latin typeface="+mj-lt"/>
                <a:ea typeface="+mj-ea"/>
                <a:cs typeface="+mj-cs"/>
              </a:rPr>
              <a:t>Projeções agropecuárias - 2020</a:t>
            </a:r>
          </a:p>
          <a:p>
            <a:pPr>
              <a:defRPr/>
            </a:pPr>
            <a:r>
              <a:rPr lang="pt-BR" sz="2200" dirty="0" smtClean="0">
                <a:latin typeface="+mj-lt"/>
                <a:ea typeface="+mj-ea"/>
                <a:cs typeface="+mj-cs"/>
              </a:rPr>
              <a:t>Mato Grosso - </a:t>
            </a:r>
            <a:r>
              <a:rPr lang="pt-BR" sz="2200" dirty="0" smtClean="0"/>
              <a:t>Projeções da produção de carnes e grãos</a:t>
            </a:r>
          </a:p>
        </p:txBody>
      </p:sp>
      <p:graphicFrame>
        <p:nvGraphicFramePr>
          <p:cNvPr id="5" name="Gráfico 4"/>
          <p:cNvGraphicFramePr/>
          <p:nvPr/>
        </p:nvGraphicFramePr>
        <p:xfrm>
          <a:off x="428596" y="3857628"/>
          <a:ext cx="5072098" cy="30003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p:cNvGraphicFramePr/>
          <p:nvPr/>
        </p:nvGraphicFramePr>
        <p:xfrm>
          <a:off x="357158" y="1214422"/>
          <a:ext cx="5143536" cy="3000396"/>
        </p:xfrm>
        <a:graphic>
          <a:graphicData uri="http://schemas.openxmlformats.org/drawingml/2006/chart">
            <c:chart xmlns:c="http://schemas.openxmlformats.org/drawingml/2006/chart" xmlns:r="http://schemas.openxmlformats.org/officeDocument/2006/relationships" r:id="rId4"/>
          </a:graphicData>
        </a:graphic>
      </p:graphicFrame>
      <p:sp>
        <p:nvSpPr>
          <p:cNvPr id="18" name="Espaço Reservado para Conteúdo 17"/>
          <p:cNvSpPr>
            <a:spLocks noGrp="1"/>
          </p:cNvSpPr>
          <p:nvPr>
            <p:ph sz="half" idx="2"/>
          </p:nvPr>
        </p:nvSpPr>
        <p:spPr>
          <a:xfrm>
            <a:off x="5643570" y="2928934"/>
            <a:ext cx="3500462" cy="2643206"/>
          </a:xfrm>
        </p:spPr>
        <p:txBody>
          <a:bodyPr>
            <a:normAutofit/>
          </a:bodyPr>
          <a:lstStyle/>
          <a:p>
            <a:pPr marL="0" algn="just">
              <a:spcBef>
                <a:spcPts val="0"/>
              </a:spcBef>
              <a:buNone/>
            </a:pPr>
            <a:r>
              <a:rPr lang="pt-BR" sz="2400" dirty="0" smtClean="0"/>
              <a:t>Mato Grosso nos </a:t>
            </a:r>
          </a:p>
          <a:p>
            <a:pPr marL="0" algn="just">
              <a:spcBef>
                <a:spcPts val="0"/>
              </a:spcBef>
              <a:buNone/>
            </a:pPr>
            <a:r>
              <a:rPr lang="pt-BR" sz="2400" dirty="0" smtClean="0"/>
              <a:t>Próximos 10 anos:</a:t>
            </a:r>
          </a:p>
          <a:p>
            <a:pPr marL="0" algn="just">
              <a:spcBef>
                <a:spcPts val="0"/>
              </a:spcBef>
              <a:buNone/>
            </a:pPr>
            <a:endParaRPr lang="pt-BR" sz="2400" dirty="0" smtClean="0"/>
          </a:p>
          <a:p>
            <a:pPr marL="0" algn="just">
              <a:spcBef>
                <a:spcPts val="0"/>
              </a:spcBef>
            </a:pPr>
            <a:r>
              <a:rPr lang="pt-BR" sz="2000" dirty="0" smtClean="0"/>
              <a:t>60% na produção agrícola</a:t>
            </a:r>
          </a:p>
          <a:p>
            <a:pPr marL="0" algn="just">
              <a:spcBef>
                <a:spcPts val="0"/>
              </a:spcBef>
            </a:pPr>
            <a:endParaRPr lang="pt-BR" sz="2000" dirty="0" smtClean="0"/>
          </a:p>
          <a:p>
            <a:pPr marL="0" algn="just">
              <a:spcBef>
                <a:spcPts val="0"/>
              </a:spcBef>
            </a:pPr>
            <a:r>
              <a:rPr lang="pt-BR" sz="2000" dirty="0" smtClean="0"/>
              <a:t>100% na produção de carnes</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tângulo 5"/>
          <p:cNvSpPr/>
          <p:nvPr/>
        </p:nvSpPr>
        <p:spPr>
          <a:xfrm>
            <a:off x="642910" y="2172480"/>
            <a:ext cx="7572428" cy="3139321"/>
          </a:xfrm>
          <a:prstGeom prst="rect">
            <a:avLst/>
          </a:prstGeom>
        </p:spPr>
        <p:txBody>
          <a:bodyPr wrap="square">
            <a:spAutoFit/>
          </a:bodyPr>
          <a:lstStyle/>
          <a:p>
            <a:pPr marL="0" lvl="1">
              <a:spcBef>
                <a:spcPts val="3600"/>
              </a:spcBef>
            </a:pPr>
            <a:r>
              <a:rPr lang="pt-BR" sz="3200" dirty="0" smtClean="0"/>
              <a:t>Demandas do Setor Produtivo</a:t>
            </a:r>
          </a:p>
          <a:p>
            <a:pPr marL="0" lvl="1">
              <a:spcBef>
                <a:spcPts val="3600"/>
              </a:spcBef>
              <a:buFont typeface="Arial" pitchFamily="34" charset="0"/>
              <a:buChar char="•"/>
            </a:pPr>
            <a:r>
              <a:rPr lang="pt-BR" sz="3200" dirty="0" smtClean="0"/>
              <a:t>    Infraestrutura e Logística</a:t>
            </a:r>
          </a:p>
          <a:p>
            <a:pPr marL="0" lvl="1">
              <a:spcBef>
                <a:spcPts val="2400"/>
              </a:spcBef>
              <a:buFont typeface="Arial" pitchFamily="34" charset="0"/>
              <a:buChar char="•"/>
            </a:pPr>
            <a:r>
              <a:rPr lang="pt-BR" sz="3200" dirty="0" smtClean="0"/>
              <a:t>    Questões Ambientais </a:t>
            </a:r>
          </a:p>
          <a:p>
            <a:pPr marL="0" lvl="1">
              <a:spcBef>
                <a:spcPts val="2400"/>
              </a:spcBef>
              <a:buFont typeface="Arial" pitchFamily="34" charset="0"/>
              <a:buChar char="•"/>
            </a:pPr>
            <a:r>
              <a:rPr lang="pt-BR" sz="3200" dirty="0" smtClean="0"/>
              <a:t>    Prioridades para a Pecuária</a:t>
            </a:r>
            <a:endParaRPr lang="pt-BR" sz="3200" dirty="0"/>
          </a:p>
        </p:txBody>
      </p:sp>
      <p:sp>
        <p:nvSpPr>
          <p:cNvPr id="8" name="Título 1"/>
          <p:cNvSpPr txBox="1">
            <a:spLocks/>
          </p:cNvSpPr>
          <p:nvPr/>
        </p:nvSpPr>
        <p:spPr bwMode="auto">
          <a:xfrm>
            <a:off x="457200" y="142875"/>
            <a:ext cx="7400925" cy="1162050"/>
          </a:xfrm>
          <a:prstGeom prst="rect">
            <a:avLst/>
          </a:prstGeom>
          <a:noFill/>
          <a:ln w="9525">
            <a:noFill/>
            <a:miter lim="800000"/>
            <a:headEnd/>
            <a:tailEnd/>
          </a:ln>
        </p:spPr>
        <p:txBody>
          <a:bodyPr anchor="ctr"/>
          <a:lstStyle/>
          <a:p>
            <a:pPr>
              <a:defRPr/>
            </a:pPr>
            <a:r>
              <a:rPr lang="pt-BR" sz="3200" dirty="0" smtClean="0">
                <a:latin typeface="+mj-lt"/>
                <a:ea typeface="+mj-ea"/>
                <a:cs typeface="+mj-cs"/>
              </a:rPr>
              <a:t>Desafios de Quem Produz </a:t>
            </a:r>
            <a:endParaRPr lang="pt-BR" sz="2200" dirty="0">
              <a:latin typeface="+mj-lt"/>
              <a:ea typeface="+mj-ea"/>
              <a:cs typeface="+mj-cs"/>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2857496"/>
            <a:ext cx="9144000" cy="1323439"/>
          </a:xfrm>
          <a:prstGeom prst="rect">
            <a:avLst/>
          </a:prstGeom>
        </p:spPr>
        <p:txBody>
          <a:bodyPr wrap="square">
            <a:spAutoFit/>
          </a:bodyPr>
          <a:lstStyle/>
          <a:p>
            <a:pPr marL="0" lvl="1" algn="ctr">
              <a:spcBef>
                <a:spcPts val="3600"/>
              </a:spcBef>
            </a:pPr>
            <a:r>
              <a:rPr lang="pt-BR" sz="4000" b="1" dirty="0" smtClean="0"/>
              <a:t>Demandas do setor produtivo              </a:t>
            </a:r>
            <a:r>
              <a:rPr lang="pt-BR" sz="4000" b="1" dirty="0" err="1" smtClean="0"/>
              <a:t>matogrossense</a:t>
            </a:r>
            <a:r>
              <a:rPr lang="pt-BR" sz="4000" b="1" dirty="0" smtClean="0"/>
              <a:t> !!</a:t>
            </a:r>
          </a:p>
        </p:txBody>
      </p:sp>
      <p:sp>
        <p:nvSpPr>
          <p:cNvPr id="8" name="Título 1"/>
          <p:cNvSpPr txBox="1">
            <a:spLocks/>
          </p:cNvSpPr>
          <p:nvPr/>
        </p:nvSpPr>
        <p:spPr bwMode="auto">
          <a:xfrm>
            <a:off x="457200" y="142875"/>
            <a:ext cx="7400925" cy="1162050"/>
          </a:xfrm>
          <a:prstGeom prst="rect">
            <a:avLst/>
          </a:prstGeom>
          <a:noFill/>
          <a:ln w="9525">
            <a:noFill/>
            <a:miter lim="800000"/>
            <a:headEnd/>
            <a:tailEnd/>
          </a:ln>
        </p:spPr>
        <p:txBody>
          <a:bodyPr anchor="ctr"/>
          <a:lstStyle/>
          <a:p>
            <a:pPr>
              <a:defRPr/>
            </a:pPr>
            <a:r>
              <a:rPr lang="pt-BR" sz="3200" dirty="0" smtClean="0">
                <a:latin typeface="+mj-lt"/>
                <a:ea typeface="+mj-ea"/>
                <a:cs typeface="+mj-cs"/>
              </a:rPr>
              <a:t>E quais são os Desafios de Quem Produz? </a:t>
            </a:r>
            <a:endParaRPr lang="pt-BR" sz="2200" dirty="0">
              <a:latin typeface="+mj-lt"/>
              <a:ea typeface="+mj-ea"/>
              <a:cs typeface="+mj-cs"/>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p:txBody>
          <a:bodyPr/>
          <a:lstStyle/>
          <a:p>
            <a:r>
              <a:rPr lang="pt-BR" smtClean="0"/>
              <a:t>Confidential</a:t>
            </a:r>
            <a:endParaRPr lang="pt-BR"/>
          </a:p>
        </p:txBody>
      </p:sp>
      <p:sp>
        <p:nvSpPr>
          <p:cNvPr id="5" name="Espaço Reservado para Número de Slide 4"/>
          <p:cNvSpPr>
            <a:spLocks noGrp="1"/>
          </p:cNvSpPr>
          <p:nvPr>
            <p:ph type="sldNum" sz="quarter" idx="12"/>
          </p:nvPr>
        </p:nvSpPr>
        <p:spPr/>
        <p:txBody>
          <a:bodyPr/>
          <a:lstStyle/>
          <a:p>
            <a:fld id="{A7EAAF13-8566-4128-AAD5-CC339BDA130C}" type="slidenum">
              <a:rPr lang="pt-BR" smtClean="0"/>
              <a:pPr/>
              <a:t>18</a:t>
            </a:fld>
            <a:endParaRPr lang="pt-BR"/>
          </a:p>
        </p:txBody>
      </p:sp>
      <p:pic>
        <p:nvPicPr>
          <p:cNvPr id="1026" name="Picture 2"/>
          <p:cNvPicPr>
            <a:picLocks noChangeAspect="1" noChangeArrowheads="1"/>
          </p:cNvPicPr>
          <p:nvPr/>
        </p:nvPicPr>
        <p:blipFill>
          <a:blip r:embed="rId2" cstate="print"/>
          <a:srcRect/>
          <a:stretch>
            <a:fillRect/>
          </a:stretch>
        </p:blipFill>
        <p:spPr bwMode="auto">
          <a:xfrm>
            <a:off x="14288" y="0"/>
            <a:ext cx="9115425"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bwMode="auto">
          <a:xfrm>
            <a:off x="457200" y="142875"/>
            <a:ext cx="7400925" cy="1162050"/>
          </a:xfrm>
          <a:prstGeom prst="rect">
            <a:avLst/>
          </a:prstGeom>
          <a:noFill/>
          <a:ln w="9525">
            <a:noFill/>
            <a:miter lim="800000"/>
            <a:headEnd/>
            <a:tailEnd/>
          </a:ln>
        </p:spPr>
        <p:txBody>
          <a:bodyPr anchor="ctr"/>
          <a:lstStyle/>
          <a:p>
            <a:pPr>
              <a:defRPr/>
            </a:pPr>
            <a:r>
              <a:rPr lang="pt-BR" sz="3200" dirty="0" smtClean="0">
                <a:latin typeface="+mj-lt"/>
                <a:ea typeface="+mj-ea"/>
                <a:cs typeface="+mj-cs"/>
              </a:rPr>
              <a:t>Prioridades para a Pecuária</a:t>
            </a:r>
          </a:p>
        </p:txBody>
      </p:sp>
      <p:sp>
        <p:nvSpPr>
          <p:cNvPr id="7" name="Retângulo 6"/>
          <p:cNvSpPr/>
          <p:nvPr/>
        </p:nvSpPr>
        <p:spPr>
          <a:xfrm>
            <a:off x="500034" y="2172480"/>
            <a:ext cx="8429684" cy="2985433"/>
          </a:xfrm>
          <a:prstGeom prst="rect">
            <a:avLst/>
          </a:prstGeom>
        </p:spPr>
        <p:txBody>
          <a:bodyPr wrap="square">
            <a:spAutoFit/>
          </a:bodyPr>
          <a:lstStyle/>
          <a:p>
            <a:pPr marL="0" lvl="1">
              <a:spcBef>
                <a:spcPts val="3600"/>
              </a:spcBef>
              <a:buFont typeface="Arial" pitchFamily="34" charset="0"/>
              <a:buChar char="•"/>
            </a:pPr>
            <a:r>
              <a:rPr lang="pt-BR" sz="3200" dirty="0" smtClean="0"/>
              <a:t>    BBM – Venda e Compra Eletrônica de Carnes </a:t>
            </a:r>
          </a:p>
          <a:p>
            <a:pPr marL="0" lvl="1">
              <a:spcBef>
                <a:spcPts val="2400"/>
              </a:spcBef>
              <a:buFont typeface="Arial" pitchFamily="34" charset="0"/>
              <a:buChar char="•"/>
            </a:pPr>
            <a:r>
              <a:rPr lang="pt-BR" sz="3200" dirty="0" smtClean="0"/>
              <a:t>    Subsídio – Calcário e Fósforo </a:t>
            </a:r>
          </a:p>
          <a:p>
            <a:pPr marL="0" lvl="1">
              <a:spcBef>
                <a:spcPts val="2400"/>
              </a:spcBef>
              <a:buFont typeface="Arial" pitchFamily="34" charset="0"/>
              <a:buChar char="•"/>
            </a:pPr>
            <a:r>
              <a:rPr lang="pt-BR" sz="3200" dirty="0" smtClean="0"/>
              <a:t>    Preço Mínimo para a Pecuária de Corte e Leite</a:t>
            </a:r>
          </a:p>
          <a:p>
            <a:pPr marL="0" lvl="1">
              <a:spcBef>
                <a:spcPts val="2400"/>
              </a:spcBef>
              <a:buFont typeface="Arial" pitchFamily="34" charset="0"/>
              <a:buChar char="•"/>
            </a:pPr>
            <a:r>
              <a:rPr lang="pt-BR" sz="3200" dirty="0" smtClean="0"/>
              <a:t>    Investimentos com Juros e Prazos Compatíveis</a:t>
            </a:r>
            <a:endParaRPr lang="pt-BR" sz="3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500034" y="285750"/>
            <a:ext cx="7729566" cy="1143000"/>
          </a:xfrm>
        </p:spPr>
        <p:txBody>
          <a:bodyPr>
            <a:normAutofit/>
          </a:bodyPr>
          <a:lstStyle/>
          <a:p>
            <a:pPr algn="l"/>
            <a:r>
              <a:rPr lang="pt-BR" sz="3200" dirty="0" smtClean="0"/>
              <a:t>Sumário </a:t>
            </a:r>
            <a:endParaRPr lang="pt-BR" sz="3200" dirty="0"/>
          </a:p>
        </p:txBody>
      </p:sp>
      <p:sp>
        <p:nvSpPr>
          <p:cNvPr id="7" name="CaixaDeTexto 6"/>
          <p:cNvSpPr txBox="1"/>
          <p:nvPr/>
        </p:nvSpPr>
        <p:spPr>
          <a:xfrm>
            <a:off x="285720" y="1786488"/>
            <a:ext cx="8358246" cy="4585871"/>
          </a:xfrm>
          <a:prstGeom prst="rect">
            <a:avLst/>
          </a:prstGeom>
          <a:noFill/>
        </p:spPr>
        <p:txBody>
          <a:bodyPr wrap="square" rtlCol="0">
            <a:spAutoFit/>
          </a:bodyPr>
          <a:lstStyle/>
          <a:p>
            <a:pPr marL="342900" indent="-342900">
              <a:spcBef>
                <a:spcPts val="2400"/>
              </a:spcBef>
              <a:buFont typeface="Arial" pitchFamily="34" charset="0"/>
              <a:buChar char="•"/>
            </a:pPr>
            <a:r>
              <a:rPr lang="pt-BR" sz="3200" dirty="0" smtClean="0"/>
              <a:t>Dados gerais – Mato Grosso</a:t>
            </a:r>
          </a:p>
          <a:p>
            <a:pPr marL="342900" indent="-342900">
              <a:spcBef>
                <a:spcPts val="2400"/>
              </a:spcBef>
              <a:buFont typeface="Arial" pitchFamily="34" charset="0"/>
              <a:buChar char="•"/>
            </a:pPr>
            <a:r>
              <a:rPr lang="pt-BR" sz="3200" dirty="0" smtClean="0"/>
              <a:t>Projeções Agropecuárias – 2020</a:t>
            </a:r>
          </a:p>
          <a:p>
            <a:pPr marL="342900" indent="-342900">
              <a:spcBef>
                <a:spcPts val="2400"/>
              </a:spcBef>
              <a:buFont typeface="Arial" pitchFamily="34" charset="0"/>
              <a:buChar char="•"/>
            </a:pPr>
            <a:r>
              <a:rPr lang="pt-BR" sz="3200" dirty="0" smtClean="0"/>
              <a:t>Prioridades para o Setor  Agropecuário em MT</a:t>
            </a:r>
          </a:p>
          <a:p>
            <a:pPr marL="800100" lvl="1" indent="-342900">
              <a:spcBef>
                <a:spcPts val="2400"/>
              </a:spcBef>
              <a:buFont typeface="Arial" pitchFamily="34" charset="0"/>
              <a:buChar char="•"/>
            </a:pPr>
            <a:r>
              <a:rPr lang="pt-BR" sz="3200" dirty="0" smtClean="0"/>
              <a:t>Infraestrutura Logística</a:t>
            </a:r>
          </a:p>
          <a:p>
            <a:pPr marL="800100" lvl="1" indent="-342900">
              <a:spcBef>
                <a:spcPts val="2400"/>
              </a:spcBef>
              <a:buFont typeface="Arial" pitchFamily="34" charset="0"/>
              <a:buChar char="•"/>
            </a:pPr>
            <a:r>
              <a:rPr lang="pt-BR" sz="3200" dirty="0" smtClean="0"/>
              <a:t>Questões Ambientais </a:t>
            </a:r>
          </a:p>
          <a:p>
            <a:pPr marL="800100" lvl="1" indent="-342900">
              <a:spcBef>
                <a:spcPts val="2400"/>
              </a:spcBef>
              <a:buFont typeface="Arial" pitchFamily="34" charset="0"/>
              <a:buChar char="•"/>
            </a:pPr>
            <a:r>
              <a:rPr lang="pt-BR" sz="3200" dirty="0" smtClean="0"/>
              <a:t>Prioridades para a Pecuária</a:t>
            </a:r>
            <a:endParaRPr lang="pt-BR" sz="3200"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bwMode="auto">
          <a:xfrm>
            <a:off x="457200" y="142875"/>
            <a:ext cx="7400925" cy="1162050"/>
          </a:xfrm>
          <a:prstGeom prst="rect">
            <a:avLst/>
          </a:prstGeom>
          <a:noFill/>
          <a:ln w="9525">
            <a:noFill/>
            <a:miter lim="800000"/>
            <a:headEnd/>
            <a:tailEnd/>
          </a:ln>
        </p:spPr>
        <p:txBody>
          <a:bodyPr anchor="ctr"/>
          <a:lstStyle/>
          <a:p>
            <a:pPr>
              <a:defRPr/>
            </a:pPr>
            <a:r>
              <a:rPr lang="pt-BR" sz="3200" dirty="0" smtClean="0">
                <a:latin typeface="+mj-lt"/>
                <a:ea typeface="+mj-ea"/>
                <a:cs typeface="+mj-cs"/>
              </a:rPr>
              <a:t>Questões Ambientais</a:t>
            </a:r>
          </a:p>
        </p:txBody>
      </p:sp>
      <p:sp>
        <p:nvSpPr>
          <p:cNvPr id="7" name="Retângulo 6"/>
          <p:cNvSpPr/>
          <p:nvPr/>
        </p:nvSpPr>
        <p:spPr>
          <a:xfrm>
            <a:off x="500034" y="2172480"/>
            <a:ext cx="7572428" cy="2339102"/>
          </a:xfrm>
          <a:prstGeom prst="rect">
            <a:avLst/>
          </a:prstGeom>
        </p:spPr>
        <p:txBody>
          <a:bodyPr wrap="square">
            <a:spAutoFit/>
          </a:bodyPr>
          <a:lstStyle/>
          <a:p>
            <a:pPr marL="0" lvl="1">
              <a:spcBef>
                <a:spcPts val="3600"/>
              </a:spcBef>
              <a:buFont typeface="Arial" pitchFamily="34" charset="0"/>
              <a:buChar char="•"/>
            </a:pPr>
            <a:r>
              <a:rPr lang="pt-BR" sz="3200" dirty="0" smtClean="0"/>
              <a:t>    MT Legal </a:t>
            </a:r>
          </a:p>
          <a:p>
            <a:pPr marL="0" lvl="1">
              <a:spcBef>
                <a:spcPts val="3600"/>
              </a:spcBef>
              <a:buFont typeface="Arial" pitchFamily="34" charset="0"/>
              <a:buChar char="•"/>
            </a:pPr>
            <a:r>
              <a:rPr lang="pt-BR" sz="3200" dirty="0" smtClean="0"/>
              <a:t>    Zoneamento Sócio Econômico Ecológico</a:t>
            </a:r>
          </a:p>
          <a:p>
            <a:pPr marL="0" lvl="1">
              <a:spcBef>
                <a:spcPts val="2400"/>
              </a:spcBef>
              <a:buFont typeface="Arial" pitchFamily="34" charset="0"/>
              <a:buChar char="•"/>
            </a:pPr>
            <a:r>
              <a:rPr lang="pt-BR" sz="3200" dirty="0" smtClean="0"/>
              <a:t>    Código Florestal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ítulo 1"/>
          <p:cNvSpPr txBox="1">
            <a:spLocks/>
          </p:cNvSpPr>
          <p:nvPr/>
        </p:nvSpPr>
        <p:spPr bwMode="auto">
          <a:xfrm>
            <a:off x="457200" y="142875"/>
            <a:ext cx="7400925" cy="1162050"/>
          </a:xfrm>
          <a:prstGeom prst="rect">
            <a:avLst/>
          </a:prstGeom>
          <a:noFill/>
          <a:ln w="9525">
            <a:noFill/>
            <a:miter lim="800000"/>
            <a:headEnd/>
            <a:tailEnd/>
          </a:ln>
        </p:spPr>
        <p:txBody>
          <a:bodyPr anchor="ctr"/>
          <a:lstStyle/>
          <a:p>
            <a:pPr>
              <a:defRPr/>
            </a:pPr>
            <a:r>
              <a:rPr lang="pt-BR" sz="3200" dirty="0" smtClean="0">
                <a:latin typeface="+mj-lt"/>
                <a:ea typeface="+mj-ea"/>
                <a:cs typeface="+mj-cs"/>
              </a:rPr>
              <a:t>Resultados do nosso trabalho</a:t>
            </a:r>
          </a:p>
        </p:txBody>
      </p:sp>
      <p:sp>
        <p:nvSpPr>
          <p:cNvPr id="7" name="Retângulo 6"/>
          <p:cNvSpPr/>
          <p:nvPr/>
        </p:nvSpPr>
        <p:spPr>
          <a:xfrm>
            <a:off x="500034" y="1785926"/>
            <a:ext cx="8429684" cy="3600986"/>
          </a:xfrm>
          <a:prstGeom prst="rect">
            <a:avLst/>
          </a:prstGeom>
        </p:spPr>
        <p:txBody>
          <a:bodyPr wrap="square">
            <a:spAutoFit/>
          </a:bodyPr>
          <a:lstStyle/>
          <a:p>
            <a:pPr marL="0" lvl="1">
              <a:spcBef>
                <a:spcPts val="2400"/>
              </a:spcBef>
              <a:buFont typeface="Arial" pitchFamily="34" charset="0"/>
              <a:buChar char="•"/>
            </a:pPr>
            <a:r>
              <a:rPr lang="pt-BR" sz="2800" dirty="0" smtClean="0"/>
              <a:t>    IBGE - Maior rebanho bovino</a:t>
            </a:r>
          </a:p>
          <a:p>
            <a:pPr marL="0" lvl="1">
              <a:spcBef>
                <a:spcPts val="2400"/>
              </a:spcBef>
              <a:buFont typeface="Arial" pitchFamily="34" charset="0"/>
              <a:buChar char="•"/>
            </a:pPr>
            <a:r>
              <a:rPr lang="pt-BR" sz="2800" dirty="0" smtClean="0"/>
              <a:t>    IBGE - Maior produtor nacional de grãos</a:t>
            </a:r>
          </a:p>
          <a:p>
            <a:pPr marL="0" lvl="1">
              <a:spcBef>
                <a:spcPts val="2400"/>
              </a:spcBef>
              <a:buFont typeface="Arial" pitchFamily="34" charset="0"/>
              <a:buChar char="•"/>
            </a:pPr>
            <a:r>
              <a:rPr lang="pt-BR" sz="2800" dirty="0" smtClean="0"/>
              <a:t>    IBGE - Estado com maior crescimento econômico    dos últimos 10 anos</a:t>
            </a:r>
          </a:p>
          <a:p>
            <a:pPr marL="0" lvl="1">
              <a:spcBef>
                <a:spcPts val="2400"/>
              </a:spcBef>
              <a:buFont typeface="Arial" pitchFamily="34" charset="0"/>
              <a:buChar char="•"/>
            </a:pPr>
            <a:r>
              <a:rPr lang="pt-BR" sz="2800" dirty="0" smtClean="0"/>
              <a:t>    Responsável por 30% do saldo da balança comercial nacional</a:t>
            </a:r>
            <a:endParaRPr lang="pt-BR" sz="2800" dirty="0"/>
          </a:p>
        </p:txBody>
      </p:sp>
      <p:sp>
        <p:nvSpPr>
          <p:cNvPr id="4" name="CaixaDeTexto 3"/>
          <p:cNvSpPr txBox="1"/>
          <p:nvPr/>
        </p:nvSpPr>
        <p:spPr>
          <a:xfrm>
            <a:off x="0" y="5988626"/>
            <a:ext cx="9144000" cy="707886"/>
          </a:xfrm>
          <a:prstGeom prst="rect">
            <a:avLst/>
          </a:prstGeom>
          <a:solidFill>
            <a:srgbClr val="003618"/>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pt-BR" sz="4000" dirty="0" smtClean="0"/>
              <a:t>O Futuro será melhor que o presente ! </a:t>
            </a:r>
            <a:endParaRPr lang="pt-BR" sz="4000"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286248" y="357166"/>
            <a:ext cx="4572032" cy="1714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17" descr="tela capa8.psd"/>
          <p:cNvPicPr>
            <a:picLocks noChangeAspect="1"/>
          </p:cNvPicPr>
          <p:nvPr/>
        </p:nvPicPr>
        <p:blipFill>
          <a:blip r:embed="rId2" cstate="print"/>
          <a:srcRect t="36458"/>
          <a:stretch>
            <a:fillRect/>
          </a:stretch>
        </p:blipFill>
        <p:spPr bwMode="auto">
          <a:xfrm>
            <a:off x="0" y="2857496"/>
            <a:ext cx="9144000" cy="4000504"/>
          </a:xfrm>
          <a:prstGeom prst="rect">
            <a:avLst/>
          </a:prstGeom>
          <a:noFill/>
          <a:ln w="9525">
            <a:noFill/>
            <a:miter lim="800000"/>
            <a:headEnd/>
            <a:tailEnd/>
          </a:ln>
        </p:spPr>
      </p:pic>
      <p:sp>
        <p:nvSpPr>
          <p:cNvPr id="8" name="Retângulo 7"/>
          <p:cNvSpPr/>
          <p:nvPr/>
        </p:nvSpPr>
        <p:spPr>
          <a:xfrm>
            <a:off x="0" y="2800352"/>
            <a:ext cx="9144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dirty="0" smtClean="0">
                <a:solidFill>
                  <a:srgbClr val="515151"/>
                </a:solidFill>
                <a:latin typeface="Arial Black" pitchFamily="34" charset="0"/>
              </a:rPr>
              <a:t>Muito Obrigado</a:t>
            </a:r>
            <a:endParaRPr lang="pt-BR" sz="3200" dirty="0">
              <a:solidFill>
                <a:srgbClr val="515151"/>
              </a:solidFill>
              <a:latin typeface="Arial Black" pitchFamily="34" charset="0"/>
            </a:endParaRPr>
          </a:p>
        </p:txBody>
      </p:sp>
      <p:sp>
        <p:nvSpPr>
          <p:cNvPr id="9" name="Retângulo 8"/>
          <p:cNvSpPr/>
          <p:nvPr/>
        </p:nvSpPr>
        <p:spPr>
          <a:xfrm>
            <a:off x="0" y="3657608"/>
            <a:ext cx="9144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tx1">
                    <a:lumMod val="75000"/>
                    <a:lumOff val="25000"/>
                  </a:schemeClr>
                </a:solidFill>
                <a:latin typeface="Arial Black" pitchFamily="34" charset="0"/>
              </a:rPr>
              <a:t>Rui Carlos Ottoni Prado</a:t>
            </a:r>
          </a:p>
          <a:p>
            <a:r>
              <a:rPr lang="en-US" dirty="0" smtClean="0">
                <a:solidFill>
                  <a:schemeClr val="tx1">
                    <a:lumMod val="75000"/>
                    <a:lumOff val="25000"/>
                  </a:schemeClr>
                </a:solidFill>
                <a:latin typeface="Arial Black" pitchFamily="34" charset="0"/>
              </a:rPr>
              <a:t>Presidente</a:t>
            </a:r>
            <a:endParaRPr lang="en-US" sz="2000" dirty="0">
              <a:solidFill>
                <a:schemeClr val="tx1">
                  <a:lumMod val="75000"/>
                  <a:lumOff val="25000"/>
                </a:schemeClr>
              </a:solidFill>
              <a:latin typeface="Arial Black" pitchFamily="34" charset="0"/>
            </a:endParaRPr>
          </a:p>
        </p:txBody>
      </p:sp>
      <p:sp>
        <p:nvSpPr>
          <p:cNvPr id="7" name="Retângulo 6"/>
          <p:cNvSpPr/>
          <p:nvPr/>
        </p:nvSpPr>
        <p:spPr>
          <a:xfrm>
            <a:off x="214282" y="428604"/>
            <a:ext cx="3643338" cy="214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Picture 4" descr="C:\neemias\marcas\famato senar sindicatos-rurais imea.jpg"/>
          <p:cNvPicPr>
            <a:picLocks noChangeAspect="1" noChangeArrowheads="1"/>
          </p:cNvPicPr>
          <p:nvPr/>
        </p:nvPicPr>
        <p:blipFill>
          <a:blip r:embed="rId3" cstate="print"/>
          <a:srcRect/>
          <a:stretch>
            <a:fillRect/>
          </a:stretch>
        </p:blipFill>
        <p:spPr bwMode="auto">
          <a:xfrm>
            <a:off x="642910" y="357166"/>
            <a:ext cx="3643338" cy="1001801"/>
          </a:xfrm>
          <a:prstGeom prst="rect">
            <a:avLst/>
          </a:prstGeom>
          <a:noFill/>
          <a:ln w="9525">
            <a:noFill/>
            <a:miter lim="800000"/>
            <a:headEnd/>
            <a:tailEnd/>
          </a:ln>
        </p:spPr>
      </p:pic>
      <p:sp>
        <p:nvSpPr>
          <p:cNvPr id="10" name="CaixaDeTexto 9"/>
          <p:cNvSpPr txBox="1"/>
          <p:nvPr/>
        </p:nvSpPr>
        <p:spPr>
          <a:xfrm>
            <a:off x="0" y="6150114"/>
            <a:ext cx="9144000" cy="707886"/>
          </a:xfrm>
          <a:prstGeom prst="rect">
            <a:avLst/>
          </a:prstGeom>
          <a:solidFill>
            <a:srgbClr val="003618"/>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pt-BR" sz="4000" dirty="0" smtClean="0"/>
              <a:t>O Futuro será melhor que o presente ! </a:t>
            </a:r>
            <a:endParaRPr lang="pt-BR" sz="4000"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7" name="Picture 3"/>
          <p:cNvPicPr>
            <a:picLocks noChangeAspect="1" noChangeArrowheads="1"/>
          </p:cNvPicPr>
          <p:nvPr/>
        </p:nvPicPr>
        <p:blipFill>
          <a:blip r:embed="rId2" cstate="print"/>
          <a:srcRect/>
          <a:stretch>
            <a:fillRect/>
          </a:stretch>
        </p:blipFill>
        <p:spPr bwMode="auto">
          <a:xfrm>
            <a:off x="4786313" y="2071688"/>
            <a:ext cx="3792537" cy="4429125"/>
          </a:xfrm>
          <a:prstGeom prst="rect">
            <a:avLst/>
          </a:prstGeom>
          <a:noFill/>
          <a:ln w="9525">
            <a:noFill/>
            <a:miter lim="800000"/>
            <a:headEnd/>
            <a:tailEnd/>
          </a:ln>
        </p:spPr>
      </p:pic>
      <p:pic>
        <p:nvPicPr>
          <p:cNvPr id="8" name="Picture 1"/>
          <p:cNvPicPr>
            <a:picLocks noChangeAspect="1" noChangeArrowheads="1"/>
          </p:cNvPicPr>
          <p:nvPr/>
        </p:nvPicPr>
        <p:blipFill>
          <a:blip r:embed="rId3" cstate="print"/>
          <a:srcRect/>
          <a:stretch>
            <a:fillRect/>
          </a:stretch>
        </p:blipFill>
        <p:spPr bwMode="auto">
          <a:xfrm>
            <a:off x="642910" y="4786313"/>
            <a:ext cx="2286000" cy="1463675"/>
          </a:xfrm>
          <a:prstGeom prst="rect">
            <a:avLst/>
          </a:prstGeom>
          <a:noFill/>
          <a:ln w="9525">
            <a:noFill/>
            <a:miter lim="800000"/>
            <a:headEnd/>
            <a:tailEnd/>
          </a:ln>
          <a:effectLst>
            <a:outerShdw blurRad="304800" dist="38100" sx="105000" sy="105000" algn="l" rotWithShape="0">
              <a:prstClr val="black">
                <a:alpha val="40000"/>
              </a:prstClr>
            </a:outerShdw>
          </a:effectLst>
        </p:spPr>
      </p:pic>
      <p:sp>
        <p:nvSpPr>
          <p:cNvPr id="11" name="Text Box 10"/>
          <p:cNvSpPr txBox="1">
            <a:spLocks noChangeArrowheads="1"/>
          </p:cNvSpPr>
          <p:nvPr/>
        </p:nvSpPr>
        <p:spPr bwMode="auto">
          <a:xfrm>
            <a:off x="357158" y="2057400"/>
            <a:ext cx="5500688" cy="2554288"/>
          </a:xfrm>
          <a:prstGeom prst="rect">
            <a:avLst/>
          </a:prstGeom>
          <a:noFill/>
          <a:ln w="9525">
            <a:noFill/>
            <a:miter lim="800000"/>
            <a:headEnd/>
            <a:tailEnd/>
          </a:ln>
        </p:spPr>
        <p:txBody>
          <a:bodyPr>
            <a:spAutoFit/>
          </a:bodyPr>
          <a:lstStyle/>
          <a:p>
            <a:pPr>
              <a:defRPr/>
            </a:pPr>
            <a:r>
              <a:rPr lang="pt-BR" sz="1600" b="1" dirty="0" smtClean="0">
                <a:latin typeface="+mj-lt"/>
                <a:cs typeface="Arial" charset="0"/>
              </a:rPr>
              <a:t>   Área: </a:t>
            </a:r>
            <a:r>
              <a:rPr lang="pt-BR" sz="1600" dirty="0" smtClean="0">
                <a:latin typeface="+mj-lt"/>
                <a:cs typeface="Arial" charset="0"/>
              </a:rPr>
              <a:t>903.350 km</a:t>
            </a:r>
            <a:r>
              <a:rPr lang="pt-BR" sz="1600" baseline="30000" dirty="0" smtClean="0">
                <a:latin typeface="+mj-lt"/>
                <a:cs typeface="Arial" charset="0"/>
              </a:rPr>
              <a:t>2</a:t>
            </a:r>
            <a:r>
              <a:rPr lang="pt-BR" sz="1600" dirty="0" smtClean="0">
                <a:latin typeface="+mj-lt"/>
                <a:cs typeface="Arial" charset="0"/>
              </a:rPr>
              <a:t>.</a:t>
            </a:r>
          </a:p>
          <a:p>
            <a:pPr>
              <a:defRPr/>
            </a:pPr>
            <a:endParaRPr lang="pt-BR" sz="1600" dirty="0" smtClean="0">
              <a:latin typeface="+mj-lt"/>
              <a:cs typeface="Arial" charset="0"/>
            </a:endParaRPr>
          </a:p>
          <a:p>
            <a:pPr>
              <a:defRPr/>
            </a:pPr>
            <a:r>
              <a:rPr lang="pt-BR" sz="1600" b="1" dirty="0" smtClean="0">
                <a:latin typeface="+mj-lt"/>
                <a:cs typeface="Arial" charset="0"/>
              </a:rPr>
              <a:t>   População: </a:t>
            </a:r>
            <a:r>
              <a:rPr lang="pt-BR" sz="1600" dirty="0" smtClean="0">
                <a:latin typeface="+mj-lt"/>
                <a:cs typeface="Arial" charset="0"/>
              </a:rPr>
              <a:t>2.854.642 habitantes</a:t>
            </a:r>
          </a:p>
          <a:p>
            <a:pPr>
              <a:defRPr/>
            </a:pPr>
            <a:endParaRPr lang="pt-BR" sz="1600" dirty="0" smtClean="0">
              <a:latin typeface="+mj-lt"/>
              <a:cs typeface="Arial" charset="0"/>
            </a:endParaRPr>
          </a:p>
          <a:p>
            <a:pPr>
              <a:defRPr/>
            </a:pPr>
            <a:r>
              <a:rPr lang="pt-BR" sz="1600" b="1" dirty="0" smtClean="0">
                <a:latin typeface="+mj-lt"/>
                <a:cs typeface="Arial" charset="0"/>
              </a:rPr>
              <a:t>   Capital: </a:t>
            </a:r>
            <a:r>
              <a:rPr lang="pt-BR" sz="1600" dirty="0" smtClean="0">
                <a:latin typeface="+mj-lt"/>
                <a:cs typeface="Arial" charset="0"/>
              </a:rPr>
              <a:t>Cuiabá</a:t>
            </a:r>
          </a:p>
          <a:p>
            <a:pPr>
              <a:defRPr/>
            </a:pPr>
            <a:endParaRPr lang="pt-BR" sz="1600" dirty="0" smtClean="0">
              <a:latin typeface="+mj-lt"/>
              <a:cs typeface="Arial" charset="0"/>
            </a:endParaRPr>
          </a:p>
          <a:p>
            <a:pPr>
              <a:defRPr/>
            </a:pPr>
            <a:r>
              <a:rPr lang="pt-BR" sz="1600" dirty="0" smtClean="0">
                <a:latin typeface="+mj-lt"/>
                <a:cs typeface="Arial" charset="0"/>
              </a:rPr>
              <a:t>   </a:t>
            </a:r>
            <a:r>
              <a:rPr lang="pt-BR" sz="1600" b="1" dirty="0" smtClean="0">
                <a:latin typeface="+mj-lt"/>
                <a:cs typeface="Arial" charset="0"/>
              </a:rPr>
              <a:t>Municípios:  </a:t>
            </a:r>
            <a:r>
              <a:rPr lang="pt-BR" sz="1600" dirty="0" smtClean="0">
                <a:latin typeface="+mj-lt"/>
                <a:cs typeface="Arial" charset="0"/>
              </a:rPr>
              <a:t>141</a:t>
            </a:r>
          </a:p>
          <a:p>
            <a:pPr>
              <a:defRPr/>
            </a:pPr>
            <a:endParaRPr lang="pt-BR" sz="1600" dirty="0" smtClean="0">
              <a:latin typeface="+mj-lt"/>
              <a:cs typeface="Arial" charset="0"/>
            </a:endParaRPr>
          </a:p>
          <a:p>
            <a:pPr>
              <a:defRPr/>
            </a:pPr>
            <a:r>
              <a:rPr lang="pt-BR" sz="1600" b="1" dirty="0" smtClean="0">
                <a:latin typeface="+mj-lt"/>
                <a:cs typeface="Arial" charset="0"/>
              </a:rPr>
              <a:t>   Ecossistemas: </a:t>
            </a:r>
            <a:r>
              <a:rPr lang="pt-BR" sz="1600" dirty="0" smtClean="0">
                <a:latin typeface="+mj-lt"/>
                <a:cs typeface="Arial" charset="0"/>
              </a:rPr>
              <a:t>Cerrado, Pantanal e Amazônia</a:t>
            </a:r>
          </a:p>
          <a:p>
            <a:pPr>
              <a:defRPr/>
            </a:pPr>
            <a:endParaRPr lang="pt-BR" sz="1600" dirty="0">
              <a:latin typeface="+mj-lt"/>
              <a:cs typeface="Arial" charset="0"/>
            </a:endParaRPr>
          </a:p>
        </p:txBody>
      </p:sp>
      <p:sp>
        <p:nvSpPr>
          <p:cNvPr id="12" name="Text Box 11"/>
          <p:cNvSpPr txBox="1">
            <a:spLocks noChangeArrowheads="1"/>
          </p:cNvSpPr>
          <p:nvPr/>
        </p:nvSpPr>
        <p:spPr bwMode="auto">
          <a:xfrm>
            <a:off x="4143372" y="1621025"/>
            <a:ext cx="4714908" cy="307777"/>
          </a:xfrm>
          <a:prstGeom prst="rect">
            <a:avLst/>
          </a:prstGeom>
          <a:noFill/>
          <a:ln w="9525">
            <a:noFill/>
            <a:miter lim="800000"/>
            <a:headEnd/>
            <a:tailEnd/>
          </a:ln>
        </p:spPr>
        <p:txBody>
          <a:bodyPr wrap="square">
            <a:spAutoFit/>
          </a:bodyPr>
          <a:lstStyle/>
          <a:p>
            <a:pPr algn="ctr">
              <a:defRPr/>
            </a:pPr>
            <a:r>
              <a:rPr lang="pt-BR" sz="1400" dirty="0" smtClean="0">
                <a:cs typeface="Arial" charset="0"/>
              </a:rPr>
              <a:t>MATO GROSSO: </a:t>
            </a:r>
            <a:r>
              <a:rPr lang="pt-BR" sz="1400" dirty="0" smtClean="0">
                <a:latin typeface="+mj-lt"/>
                <a:cs typeface="Arial" charset="0"/>
              </a:rPr>
              <a:t>CENTRO GEODÉSICO DA ÁMERICA DO SUL</a:t>
            </a:r>
            <a:endParaRPr lang="pt-BR" sz="1400" dirty="0">
              <a:latin typeface="+mj-lt"/>
              <a:cs typeface="Arial" charset="0"/>
            </a:endParaRPr>
          </a:p>
        </p:txBody>
      </p:sp>
      <p:cxnSp>
        <p:nvCxnSpPr>
          <p:cNvPr id="13" name="Conector reto 12"/>
          <p:cNvCxnSpPr/>
          <p:nvPr/>
        </p:nvCxnSpPr>
        <p:spPr>
          <a:xfrm>
            <a:off x="214313" y="2000250"/>
            <a:ext cx="3000375"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ector reto 13"/>
          <p:cNvCxnSpPr/>
          <p:nvPr/>
        </p:nvCxnSpPr>
        <p:spPr>
          <a:xfrm>
            <a:off x="214313" y="4641850"/>
            <a:ext cx="3000375"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ector reto 14"/>
          <p:cNvCxnSpPr/>
          <p:nvPr/>
        </p:nvCxnSpPr>
        <p:spPr>
          <a:xfrm>
            <a:off x="4143372" y="1928802"/>
            <a:ext cx="4571992" cy="1588"/>
          </a:xfrm>
          <a:prstGeom prst="line">
            <a:avLst/>
          </a:prstGeom>
          <a:ln/>
        </p:spPr>
        <p:style>
          <a:lnRef idx="1">
            <a:schemeClr val="dk1"/>
          </a:lnRef>
          <a:fillRef idx="0">
            <a:schemeClr val="dk1"/>
          </a:fillRef>
          <a:effectRef idx="0">
            <a:schemeClr val="dk1"/>
          </a:effectRef>
          <a:fontRef idx="minor">
            <a:schemeClr val="tx1"/>
          </a:fontRef>
        </p:style>
      </p:cxnSp>
      <p:sp>
        <p:nvSpPr>
          <p:cNvPr id="20" name="Título 1"/>
          <p:cNvSpPr txBox="1">
            <a:spLocks/>
          </p:cNvSpPr>
          <p:nvPr/>
        </p:nvSpPr>
        <p:spPr bwMode="auto">
          <a:xfrm>
            <a:off x="457200" y="142875"/>
            <a:ext cx="7400925" cy="1162050"/>
          </a:xfrm>
          <a:prstGeom prst="rect">
            <a:avLst/>
          </a:prstGeom>
          <a:noFill/>
          <a:ln w="9525">
            <a:noFill/>
            <a:miter lim="800000"/>
            <a:headEnd/>
            <a:tailEnd/>
          </a:ln>
        </p:spPr>
        <p:txBody>
          <a:bodyPr anchor="ctr"/>
          <a:lstStyle/>
          <a:p>
            <a:pPr>
              <a:defRPr/>
            </a:pPr>
            <a:r>
              <a:rPr lang="pt-BR" sz="3200" dirty="0" smtClean="0">
                <a:latin typeface="+mj-lt"/>
                <a:ea typeface="+mj-ea"/>
                <a:cs typeface="+mj-cs"/>
              </a:rPr>
              <a:t>Dados Gerais</a:t>
            </a:r>
            <a:r>
              <a:rPr lang="pt-BR" sz="3200" dirty="0">
                <a:latin typeface="+mj-lt"/>
                <a:ea typeface="+mj-ea"/>
                <a:cs typeface="+mj-cs"/>
              </a:rPr>
              <a:t/>
            </a:r>
            <a:br>
              <a:rPr lang="pt-BR" sz="3200" dirty="0">
                <a:latin typeface="+mj-lt"/>
                <a:ea typeface="+mj-ea"/>
                <a:cs typeface="+mj-cs"/>
              </a:rPr>
            </a:br>
            <a:r>
              <a:rPr lang="pt-BR" sz="2200" smtClean="0">
                <a:latin typeface="+mj-lt"/>
                <a:ea typeface="+mj-ea"/>
                <a:cs typeface="+mj-cs"/>
              </a:rPr>
              <a:t>Mato Grosso</a:t>
            </a:r>
            <a:endParaRPr lang="pt-BR" sz="2200" dirty="0">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la 23-1.psd"/>
          <p:cNvPicPr>
            <a:picLocks noChangeAspect="1"/>
          </p:cNvPicPr>
          <p:nvPr/>
        </p:nvPicPr>
        <p:blipFill>
          <a:blip r:embed="rId2" cstate="print"/>
          <a:srcRect/>
          <a:stretch>
            <a:fillRect/>
          </a:stretch>
        </p:blipFill>
        <p:spPr bwMode="auto">
          <a:xfrm>
            <a:off x="3429000" y="1357298"/>
            <a:ext cx="5422900" cy="5154613"/>
          </a:xfrm>
          <a:prstGeom prst="rect">
            <a:avLst/>
          </a:prstGeom>
          <a:noFill/>
          <a:ln w="9525">
            <a:noFill/>
            <a:miter lim="800000"/>
            <a:headEnd/>
            <a:tailEnd/>
          </a:ln>
        </p:spPr>
      </p:pic>
      <p:pic>
        <p:nvPicPr>
          <p:cNvPr id="18" name="Picture 17" descr="tela 23-4.psd"/>
          <p:cNvPicPr>
            <a:picLocks noChangeAspect="1"/>
          </p:cNvPicPr>
          <p:nvPr/>
        </p:nvPicPr>
        <p:blipFill>
          <a:blip r:embed="rId3" cstate="print"/>
          <a:srcRect/>
          <a:stretch>
            <a:fillRect/>
          </a:stretch>
        </p:blipFill>
        <p:spPr bwMode="auto">
          <a:xfrm>
            <a:off x="3519488" y="1419211"/>
            <a:ext cx="5154612" cy="4094162"/>
          </a:xfrm>
          <a:prstGeom prst="rect">
            <a:avLst/>
          </a:prstGeom>
          <a:noFill/>
          <a:ln w="9525">
            <a:noFill/>
            <a:miter lim="800000"/>
            <a:headEnd/>
            <a:tailEnd/>
          </a:ln>
        </p:spPr>
      </p:pic>
      <p:pic>
        <p:nvPicPr>
          <p:cNvPr id="17" name="Picture 16" descr="tela 23-3.psd"/>
          <p:cNvPicPr>
            <a:picLocks noChangeAspect="1"/>
          </p:cNvPicPr>
          <p:nvPr/>
        </p:nvPicPr>
        <p:blipFill>
          <a:blip r:embed="rId4" cstate="print"/>
          <a:srcRect/>
          <a:stretch>
            <a:fillRect/>
          </a:stretch>
        </p:blipFill>
        <p:spPr bwMode="auto">
          <a:xfrm>
            <a:off x="4235450" y="2689211"/>
            <a:ext cx="4330700" cy="3625850"/>
          </a:xfrm>
          <a:prstGeom prst="rect">
            <a:avLst/>
          </a:prstGeom>
          <a:noFill/>
          <a:ln w="9525">
            <a:noFill/>
            <a:miter lim="800000"/>
            <a:headEnd/>
            <a:tailEnd/>
          </a:ln>
        </p:spPr>
      </p:pic>
      <p:pic>
        <p:nvPicPr>
          <p:cNvPr id="16" name="Picture 15" descr="tela 23-2.psd"/>
          <p:cNvPicPr>
            <a:picLocks noChangeAspect="1"/>
          </p:cNvPicPr>
          <p:nvPr/>
        </p:nvPicPr>
        <p:blipFill>
          <a:blip r:embed="rId5" cstate="print"/>
          <a:srcRect/>
          <a:stretch>
            <a:fillRect/>
          </a:stretch>
        </p:blipFill>
        <p:spPr bwMode="auto">
          <a:xfrm>
            <a:off x="4635500" y="5143486"/>
            <a:ext cx="1881188" cy="1076325"/>
          </a:xfrm>
          <a:prstGeom prst="rect">
            <a:avLst/>
          </a:prstGeom>
          <a:noFill/>
          <a:ln w="9525">
            <a:noFill/>
            <a:miter lim="800000"/>
            <a:headEnd/>
            <a:tailEnd/>
          </a:ln>
        </p:spPr>
      </p:pic>
      <p:sp>
        <p:nvSpPr>
          <p:cNvPr id="23559" name="CaixaDeTexto 7"/>
          <p:cNvSpPr txBox="1">
            <a:spLocks noChangeArrowheads="1"/>
          </p:cNvSpPr>
          <p:nvPr/>
        </p:nvSpPr>
        <p:spPr bwMode="auto">
          <a:xfrm>
            <a:off x="0" y="6611961"/>
            <a:ext cx="3357563" cy="246063"/>
          </a:xfrm>
          <a:prstGeom prst="rect">
            <a:avLst/>
          </a:prstGeom>
          <a:noFill/>
          <a:ln w="9525">
            <a:noFill/>
            <a:miter lim="800000"/>
            <a:headEnd/>
            <a:tailEnd/>
          </a:ln>
        </p:spPr>
        <p:txBody>
          <a:bodyPr lIns="91438" tIns="45718" rIns="91438" bIns="45718">
            <a:spAutoFit/>
          </a:bodyPr>
          <a:lstStyle/>
          <a:p>
            <a:r>
              <a:rPr lang="pt-BR" sz="1000" dirty="0"/>
              <a:t>Fonte: </a:t>
            </a:r>
            <a:r>
              <a:rPr lang="pt-BR" sz="1000" dirty="0" smtClean="0"/>
              <a:t>IBGE</a:t>
            </a:r>
            <a:endParaRPr lang="pt-BR" sz="1000" dirty="0"/>
          </a:p>
        </p:txBody>
      </p:sp>
      <p:sp>
        <p:nvSpPr>
          <p:cNvPr id="20" name="Título 1"/>
          <p:cNvSpPr txBox="1">
            <a:spLocks/>
          </p:cNvSpPr>
          <p:nvPr/>
        </p:nvSpPr>
        <p:spPr bwMode="auto">
          <a:xfrm>
            <a:off x="457200" y="142875"/>
            <a:ext cx="7400925" cy="1162050"/>
          </a:xfrm>
          <a:prstGeom prst="rect">
            <a:avLst/>
          </a:prstGeom>
          <a:noFill/>
          <a:ln w="9525">
            <a:noFill/>
            <a:miter lim="800000"/>
            <a:headEnd/>
            <a:tailEnd/>
          </a:ln>
        </p:spPr>
        <p:txBody>
          <a:bodyPr anchor="ctr"/>
          <a:lstStyle/>
          <a:p>
            <a:pPr>
              <a:defRPr/>
            </a:pPr>
            <a:r>
              <a:rPr lang="pt-BR" sz="3200" dirty="0" smtClean="0">
                <a:latin typeface="+mj-lt"/>
                <a:ea typeface="+mj-ea"/>
                <a:cs typeface="+mj-cs"/>
              </a:rPr>
              <a:t>Dados Gerais</a:t>
            </a:r>
            <a:r>
              <a:rPr lang="pt-BR" sz="3200" dirty="0">
                <a:latin typeface="+mj-lt"/>
                <a:ea typeface="+mj-ea"/>
                <a:cs typeface="+mj-cs"/>
              </a:rPr>
              <a:t/>
            </a:r>
            <a:br>
              <a:rPr lang="pt-BR" sz="3200" dirty="0">
                <a:latin typeface="+mj-lt"/>
                <a:ea typeface="+mj-ea"/>
                <a:cs typeface="+mj-cs"/>
              </a:rPr>
            </a:br>
            <a:r>
              <a:rPr lang="pt-BR" sz="2200" dirty="0" smtClean="0">
                <a:latin typeface="+mj-lt"/>
                <a:ea typeface="+mj-ea"/>
                <a:cs typeface="+mj-cs"/>
              </a:rPr>
              <a:t>Mato Grosso – Biomas IBGE</a:t>
            </a:r>
            <a:endParaRPr lang="pt-BR" sz="2200" dirty="0">
              <a:latin typeface="+mj-lt"/>
              <a:ea typeface="+mj-ea"/>
              <a:cs typeface="+mj-cs"/>
            </a:endParaRPr>
          </a:p>
        </p:txBody>
      </p:sp>
      <p:grpSp>
        <p:nvGrpSpPr>
          <p:cNvPr id="19" name="Group 18"/>
          <p:cNvGrpSpPr>
            <a:grpSpLocks/>
          </p:cNvGrpSpPr>
          <p:nvPr/>
        </p:nvGrpSpPr>
        <p:grpSpPr bwMode="auto">
          <a:xfrm>
            <a:off x="760407" y="3774051"/>
            <a:ext cx="3097213" cy="646329"/>
            <a:chOff x="762002" y="3124200"/>
            <a:chExt cx="3097213" cy="646544"/>
          </a:xfrm>
        </p:grpSpPr>
        <p:sp>
          <p:nvSpPr>
            <p:cNvPr id="21" name="Text Box 10"/>
            <p:cNvSpPr txBox="1">
              <a:spLocks noChangeArrowheads="1"/>
            </p:cNvSpPr>
            <p:nvPr/>
          </p:nvSpPr>
          <p:spPr bwMode="auto">
            <a:xfrm>
              <a:off x="1193802" y="3124202"/>
              <a:ext cx="2665413" cy="646542"/>
            </a:xfrm>
            <a:prstGeom prst="rect">
              <a:avLst/>
            </a:prstGeom>
            <a:noFill/>
            <a:ln w="9525">
              <a:noFill/>
              <a:miter lim="800000"/>
              <a:headEnd/>
              <a:tailEnd/>
            </a:ln>
          </p:spPr>
          <p:txBody>
            <a:bodyPr lIns="18000" tIns="45718" rIns="18000" bIns="45718">
              <a:spAutoFit/>
            </a:bodyPr>
            <a:lstStyle/>
            <a:p>
              <a:r>
                <a:rPr lang="pt-BR" dirty="0" smtClean="0">
                  <a:latin typeface="Arial Black" pitchFamily="34" charset="0"/>
                </a:rPr>
                <a:t>Bioma </a:t>
              </a:r>
            </a:p>
            <a:p>
              <a:r>
                <a:rPr lang="pt-BR" dirty="0" smtClean="0">
                  <a:latin typeface="Arial Black" pitchFamily="34" charset="0"/>
                </a:rPr>
                <a:t>AMAZÔNIA </a:t>
              </a:r>
              <a:r>
                <a:rPr lang="pt-BR" dirty="0">
                  <a:latin typeface="Arial Black" pitchFamily="34" charset="0"/>
                </a:rPr>
                <a:t>– </a:t>
              </a:r>
              <a:r>
                <a:rPr lang="pt-BR" b="1" dirty="0" smtClean="0">
                  <a:latin typeface="Arial Black" pitchFamily="34" charset="0"/>
                </a:rPr>
                <a:t>53%</a:t>
              </a:r>
              <a:endParaRPr lang="pt-BR" b="1" dirty="0">
                <a:latin typeface="Arial Black" pitchFamily="34" charset="0"/>
              </a:endParaRPr>
            </a:p>
          </p:txBody>
        </p:sp>
        <p:sp>
          <p:nvSpPr>
            <p:cNvPr id="22" name="Rectangle 11"/>
            <p:cNvSpPr>
              <a:spLocks noChangeArrowheads="1"/>
            </p:cNvSpPr>
            <p:nvPr/>
          </p:nvSpPr>
          <p:spPr bwMode="auto">
            <a:xfrm>
              <a:off x="762002" y="3124200"/>
              <a:ext cx="358775" cy="308078"/>
            </a:xfrm>
            <a:prstGeom prst="rect">
              <a:avLst/>
            </a:prstGeom>
            <a:solidFill>
              <a:srgbClr val="008000"/>
            </a:solidFill>
            <a:ln>
              <a:solidFill>
                <a:schemeClr val="bg1"/>
              </a:solidFill>
              <a:headEnd/>
              <a:tailEnd/>
            </a:ln>
          </p:spPr>
          <p:style>
            <a:lnRef idx="1">
              <a:schemeClr val="accent3"/>
            </a:lnRef>
            <a:fillRef idx="3">
              <a:schemeClr val="accent3"/>
            </a:fillRef>
            <a:effectRef idx="2">
              <a:schemeClr val="accent3"/>
            </a:effectRef>
            <a:fontRef idx="minor">
              <a:schemeClr val="lt1"/>
            </a:fontRef>
          </p:style>
          <p:txBody>
            <a:bodyPr lIns="91438" tIns="45718" rIns="91438" bIns="45718" anchor="ctr">
              <a:spAutoFit/>
            </a:bodyPr>
            <a:lstStyle/>
            <a:p>
              <a:pPr>
                <a:defRPr/>
              </a:pPr>
              <a:endParaRPr lang="pt-BR" sz="1400" dirty="0"/>
            </a:p>
          </p:txBody>
        </p:sp>
      </p:grpSp>
      <p:grpSp>
        <p:nvGrpSpPr>
          <p:cNvPr id="23" name="Group 19"/>
          <p:cNvGrpSpPr>
            <a:grpSpLocks/>
          </p:cNvGrpSpPr>
          <p:nvPr/>
        </p:nvGrpSpPr>
        <p:grpSpPr bwMode="auto">
          <a:xfrm>
            <a:off x="762000" y="4500572"/>
            <a:ext cx="3095625" cy="646329"/>
            <a:chOff x="762002" y="4114800"/>
            <a:chExt cx="3095623" cy="646544"/>
          </a:xfrm>
        </p:grpSpPr>
        <p:sp>
          <p:nvSpPr>
            <p:cNvPr id="24" name="Text Box 13"/>
            <p:cNvSpPr txBox="1">
              <a:spLocks noChangeArrowheads="1"/>
            </p:cNvSpPr>
            <p:nvPr/>
          </p:nvSpPr>
          <p:spPr bwMode="auto">
            <a:xfrm>
              <a:off x="1192213" y="4114802"/>
              <a:ext cx="2665412" cy="646542"/>
            </a:xfrm>
            <a:prstGeom prst="rect">
              <a:avLst/>
            </a:prstGeom>
            <a:noFill/>
            <a:ln w="9525">
              <a:noFill/>
              <a:miter lim="800000"/>
              <a:headEnd/>
              <a:tailEnd/>
            </a:ln>
          </p:spPr>
          <p:txBody>
            <a:bodyPr lIns="18000" tIns="45718" rIns="18000" bIns="45718">
              <a:spAutoFit/>
            </a:bodyPr>
            <a:lstStyle/>
            <a:p>
              <a:r>
                <a:rPr lang="pt-BR" dirty="0" smtClean="0">
                  <a:latin typeface="Arial Black" pitchFamily="34" charset="0"/>
                </a:rPr>
                <a:t>Bioma</a:t>
              </a:r>
            </a:p>
            <a:p>
              <a:r>
                <a:rPr lang="pt-BR" dirty="0" smtClean="0">
                  <a:latin typeface="Arial Black" pitchFamily="34" charset="0"/>
                </a:rPr>
                <a:t>CERRADO </a:t>
              </a:r>
              <a:r>
                <a:rPr lang="pt-BR" dirty="0">
                  <a:latin typeface="Arial Black" pitchFamily="34" charset="0"/>
                </a:rPr>
                <a:t>– </a:t>
              </a:r>
              <a:r>
                <a:rPr lang="pt-BR" b="1" dirty="0" smtClean="0">
                  <a:latin typeface="Arial Black" pitchFamily="34" charset="0"/>
                </a:rPr>
                <a:t>40%</a:t>
              </a:r>
              <a:endParaRPr lang="pt-BR" b="1" dirty="0">
                <a:latin typeface="Arial Black" pitchFamily="34" charset="0"/>
              </a:endParaRPr>
            </a:p>
          </p:txBody>
        </p:sp>
        <p:sp>
          <p:nvSpPr>
            <p:cNvPr id="25" name="Rectangle 14"/>
            <p:cNvSpPr>
              <a:spLocks noChangeArrowheads="1"/>
            </p:cNvSpPr>
            <p:nvPr/>
          </p:nvSpPr>
          <p:spPr bwMode="auto">
            <a:xfrm>
              <a:off x="762002" y="4114800"/>
              <a:ext cx="358775" cy="30807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lIns="91438" tIns="45718" rIns="91438" bIns="45718" anchor="ctr">
              <a:spAutoFit/>
            </a:bodyPr>
            <a:lstStyle/>
            <a:p>
              <a:pPr>
                <a:defRPr/>
              </a:pPr>
              <a:endParaRPr lang="pt-BR" sz="1400" dirty="0"/>
            </a:p>
          </p:txBody>
        </p:sp>
      </p:grpSp>
      <p:grpSp>
        <p:nvGrpSpPr>
          <p:cNvPr id="26" name="Group 20"/>
          <p:cNvGrpSpPr>
            <a:grpSpLocks/>
          </p:cNvGrpSpPr>
          <p:nvPr/>
        </p:nvGrpSpPr>
        <p:grpSpPr bwMode="auto">
          <a:xfrm>
            <a:off x="762000" y="5274252"/>
            <a:ext cx="3097213" cy="646327"/>
            <a:chOff x="762002" y="4888472"/>
            <a:chExt cx="3097213" cy="646542"/>
          </a:xfrm>
        </p:grpSpPr>
        <p:sp>
          <p:nvSpPr>
            <p:cNvPr id="27" name="Text Box 16"/>
            <p:cNvSpPr txBox="1">
              <a:spLocks noChangeArrowheads="1"/>
            </p:cNvSpPr>
            <p:nvPr/>
          </p:nvSpPr>
          <p:spPr bwMode="auto">
            <a:xfrm>
              <a:off x="1193802" y="4888472"/>
              <a:ext cx="2665413" cy="646542"/>
            </a:xfrm>
            <a:prstGeom prst="rect">
              <a:avLst/>
            </a:prstGeom>
            <a:noFill/>
            <a:ln w="9525">
              <a:noFill/>
              <a:miter lim="800000"/>
              <a:headEnd/>
              <a:tailEnd/>
            </a:ln>
          </p:spPr>
          <p:txBody>
            <a:bodyPr lIns="18000" tIns="45718" rIns="18000" bIns="45718">
              <a:spAutoFit/>
            </a:bodyPr>
            <a:lstStyle/>
            <a:p>
              <a:r>
                <a:rPr lang="pt-BR" dirty="0" smtClean="0">
                  <a:latin typeface="Arial Black" pitchFamily="34" charset="0"/>
                </a:rPr>
                <a:t>Bioma</a:t>
              </a:r>
            </a:p>
            <a:p>
              <a:r>
                <a:rPr lang="pt-BR" dirty="0" smtClean="0">
                  <a:latin typeface="Arial Black" pitchFamily="34" charset="0"/>
                </a:rPr>
                <a:t>PANTANAL  </a:t>
              </a:r>
              <a:r>
                <a:rPr lang="pt-BR" dirty="0">
                  <a:latin typeface="Arial Black" pitchFamily="34" charset="0"/>
                </a:rPr>
                <a:t>– </a:t>
              </a:r>
              <a:r>
                <a:rPr lang="pt-BR" b="1" dirty="0" smtClean="0">
                  <a:latin typeface="Arial Black" pitchFamily="34" charset="0"/>
                </a:rPr>
                <a:t>7%</a:t>
              </a:r>
              <a:endParaRPr lang="pt-BR" b="1" dirty="0">
                <a:latin typeface="Arial Black" pitchFamily="34" charset="0"/>
              </a:endParaRPr>
            </a:p>
          </p:txBody>
        </p:sp>
        <p:sp>
          <p:nvSpPr>
            <p:cNvPr id="28" name="Rectangle 17"/>
            <p:cNvSpPr>
              <a:spLocks noChangeArrowheads="1"/>
            </p:cNvSpPr>
            <p:nvPr/>
          </p:nvSpPr>
          <p:spPr bwMode="auto">
            <a:xfrm>
              <a:off x="762002" y="4888472"/>
              <a:ext cx="358775" cy="30807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91438" tIns="45718" rIns="91438" bIns="45718" anchor="ctr">
              <a:spAutoFit/>
            </a:bodyPr>
            <a:lstStyle/>
            <a:p>
              <a:pPr>
                <a:defRPr/>
              </a:pPr>
              <a:endParaRPr lang="pt-BR" sz="1400"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8" presetClass="entr" presetSubtype="12"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strips(downLeft)">
                                      <p:cBhvr>
                                        <p:cTn id="14" dur="500"/>
                                        <p:tgtEl>
                                          <p:spTgt spid="16"/>
                                        </p:tgtEl>
                                      </p:cBhvr>
                                    </p:animEffect>
                                  </p:childTnLst>
                                </p:cTn>
                              </p:par>
                            </p:childTnLst>
                          </p:cTn>
                        </p:par>
                        <p:par>
                          <p:cTn id="15" fill="hold">
                            <p:stCondLst>
                              <p:cond delay="1500"/>
                            </p:stCondLst>
                            <p:childTnLst>
                              <p:par>
                                <p:cTn id="16" presetID="18" presetClass="entr" presetSubtype="1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strips(downLeft)">
                                      <p:cBhvr>
                                        <p:cTn id="18" dur="500"/>
                                        <p:tgtEl>
                                          <p:spTgt spid="17"/>
                                        </p:tgtEl>
                                      </p:cBhvr>
                                    </p:animEffect>
                                  </p:childTnLst>
                                </p:cTn>
                              </p:par>
                            </p:childTnLst>
                          </p:cTn>
                        </p:par>
                        <p:par>
                          <p:cTn id="19" fill="hold">
                            <p:stCondLst>
                              <p:cond delay="2000"/>
                            </p:stCondLst>
                            <p:childTnLst>
                              <p:par>
                                <p:cTn id="20" presetID="18" presetClass="entr" presetSubtype="12"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strips(downLeft)">
                                      <p:cBhvr>
                                        <p:cTn id="22" dur="500"/>
                                        <p:tgtEl>
                                          <p:spTgt spid="18"/>
                                        </p:tgtEl>
                                      </p:cBhvr>
                                    </p:animEffect>
                                  </p:childTnLst>
                                </p:cTn>
                              </p:par>
                            </p:childTnLst>
                          </p:cTn>
                        </p:par>
                        <p:par>
                          <p:cTn id="23" fill="hold">
                            <p:stCondLst>
                              <p:cond delay="2500"/>
                            </p:stCondLst>
                            <p:childTnLst>
                              <p:par>
                                <p:cTn id="24" presetID="22" presetClass="entr" presetSubtype="8"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par>
                          <p:cTn id="31" fill="hold">
                            <p:stCondLst>
                              <p:cond delay="3500"/>
                            </p:stCondLst>
                            <p:childTnLst>
                              <p:par>
                                <p:cTn id="32" presetID="22" presetClass="entr" presetSubtype="8"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bwMode="auto">
          <a:xfrm>
            <a:off x="457200" y="142875"/>
            <a:ext cx="7400925" cy="1162050"/>
          </a:xfrm>
          <a:prstGeom prst="rect">
            <a:avLst/>
          </a:prstGeom>
          <a:noFill/>
          <a:ln w="9525">
            <a:noFill/>
            <a:miter lim="800000"/>
            <a:headEnd/>
            <a:tailEnd/>
          </a:ln>
        </p:spPr>
        <p:txBody>
          <a:bodyPr anchor="ctr"/>
          <a:lstStyle/>
          <a:p>
            <a:pPr>
              <a:defRPr/>
            </a:pPr>
            <a:r>
              <a:rPr lang="pt-BR" sz="3200" dirty="0" smtClean="0">
                <a:latin typeface="+mj-lt"/>
                <a:ea typeface="+mj-ea"/>
                <a:cs typeface="+mj-cs"/>
              </a:rPr>
              <a:t>Dados Gerais</a:t>
            </a:r>
            <a:r>
              <a:rPr lang="pt-BR" sz="3200" dirty="0">
                <a:latin typeface="+mj-lt"/>
                <a:ea typeface="+mj-ea"/>
                <a:cs typeface="+mj-cs"/>
              </a:rPr>
              <a:t/>
            </a:r>
            <a:br>
              <a:rPr lang="pt-BR" sz="3200" dirty="0">
                <a:latin typeface="+mj-lt"/>
                <a:ea typeface="+mj-ea"/>
                <a:cs typeface="+mj-cs"/>
              </a:rPr>
            </a:br>
            <a:r>
              <a:rPr lang="pt-BR" sz="2200" dirty="0" smtClean="0">
                <a:latin typeface="+mj-lt"/>
                <a:ea typeface="+mj-ea"/>
                <a:cs typeface="+mj-cs"/>
              </a:rPr>
              <a:t>Mato Grosso – Biomas Embrapa</a:t>
            </a:r>
            <a:endParaRPr lang="pt-BR" sz="2200" dirty="0">
              <a:latin typeface="+mj-lt"/>
              <a:ea typeface="+mj-ea"/>
              <a:cs typeface="+mj-cs"/>
            </a:endParaRPr>
          </a:p>
        </p:txBody>
      </p:sp>
      <p:grpSp>
        <p:nvGrpSpPr>
          <p:cNvPr id="7" name="Group 18"/>
          <p:cNvGrpSpPr>
            <a:grpSpLocks/>
          </p:cNvGrpSpPr>
          <p:nvPr/>
        </p:nvGrpSpPr>
        <p:grpSpPr bwMode="auto">
          <a:xfrm>
            <a:off x="642937" y="3658474"/>
            <a:ext cx="3097212" cy="369887"/>
            <a:chOff x="762002" y="3124200"/>
            <a:chExt cx="3097213" cy="369453"/>
          </a:xfrm>
        </p:grpSpPr>
        <p:sp>
          <p:nvSpPr>
            <p:cNvPr id="8" name="Text Box 10"/>
            <p:cNvSpPr txBox="1">
              <a:spLocks noChangeArrowheads="1"/>
            </p:cNvSpPr>
            <p:nvPr/>
          </p:nvSpPr>
          <p:spPr bwMode="auto">
            <a:xfrm>
              <a:off x="1193802" y="3124202"/>
              <a:ext cx="2665413" cy="369451"/>
            </a:xfrm>
            <a:prstGeom prst="rect">
              <a:avLst/>
            </a:prstGeom>
            <a:noFill/>
            <a:ln w="9525">
              <a:noFill/>
              <a:miter lim="800000"/>
              <a:headEnd/>
              <a:tailEnd/>
            </a:ln>
          </p:spPr>
          <p:txBody>
            <a:bodyPr lIns="18000" tIns="45718" rIns="18000" bIns="45718">
              <a:spAutoFit/>
            </a:bodyPr>
            <a:lstStyle/>
            <a:p>
              <a:r>
                <a:rPr lang="pt-BR" dirty="0">
                  <a:latin typeface="Arial Black" pitchFamily="34" charset="0"/>
                </a:rPr>
                <a:t>FLORESTA – </a:t>
              </a:r>
              <a:r>
                <a:rPr lang="pt-BR" b="1" dirty="0">
                  <a:latin typeface="Arial Black" pitchFamily="34" charset="0"/>
                </a:rPr>
                <a:t>19%</a:t>
              </a:r>
            </a:p>
          </p:txBody>
        </p:sp>
        <p:sp>
          <p:nvSpPr>
            <p:cNvPr id="9" name="Rectangle 11"/>
            <p:cNvSpPr>
              <a:spLocks noChangeArrowheads="1"/>
            </p:cNvSpPr>
            <p:nvPr/>
          </p:nvSpPr>
          <p:spPr bwMode="auto">
            <a:xfrm>
              <a:off x="762002" y="3124200"/>
              <a:ext cx="358775" cy="307614"/>
            </a:xfrm>
            <a:prstGeom prst="rect">
              <a:avLst/>
            </a:prstGeom>
            <a:solidFill>
              <a:srgbClr val="008000"/>
            </a:solidFill>
            <a:ln>
              <a:noFill/>
              <a:headEnd/>
              <a:tailEnd/>
            </a:ln>
          </p:spPr>
          <p:style>
            <a:lnRef idx="1">
              <a:schemeClr val="accent3"/>
            </a:lnRef>
            <a:fillRef idx="3">
              <a:schemeClr val="accent3"/>
            </a:fillRef>
            <a:effectRef idx="2">
              <a:schemeClr val="accent3"/>
            </a:effectRef>
            <a:fontRef idx="minor">
              <a:schemeClr val="lt1"/>
            </a:fontRef>
          </p:style>
          <p:txBody>
            <a:bodyPr lIns="91438" tIns="45718" rIns="91438" bIns="45718" anchor="ctr">
              <a:spAutoFit/>
            </a:bodyPr>
            <a:lstStyle/>
            <a:p>
              <a:pPr>
                <a:defRPr/>
              </a:pPr>
              <a:endParaRPr lang="pt-BR" sz="1400" dirty="0"/>
            </a:p>
          </p:txBody>
        </p:sp>
      </p:grpSp>
      <p:grpSp>
        <p:nvGrpSpPr>
          <p:cNvPr id="10" name="Group 19"/>
          <p:cNvGrpSpPr>
            <a:grpSpLocks/>
          </p:cNvGrpSpPr>
          <p:nvPr/>
        </p:nvGrpSpPr>
        <p:grpSpPr bwMode="auto">
          <a:xfrm>
            <a:off x="642910" y="4729482"/>
            <a:ext cx="3095625" cy="369888"/>
            <a:chOff x="762002" y="4114800"/>
            <a:chExt cx="3095623" cy="369453"/>
          </a:xfrm>
        </p:grpSpPr>
        <p:sp>
          <p:nvSpPr>
            <p:cNvPr id="11" name="Text Box 13"/>
            <p:cNvSpPr txBox="1">
              <a:spLocks noChangeArrowheads="1"/>
            </p:cNvSpPr>
            <p:nvPr/>
          </p:nvSpPr>
          <p:spPr bwMode="auto">
            <a:xfrm>
              <a:off x="1192213" y="4114802"/>
              <a:ext cx="2665412" cy="369451"/>
            </a:xfrm>
            <a:prstGeom prst="rect">
              <a:avLst/>
            </a:prstGeom>
            <a:noFill/>
            <a:ln w="9525">
              <a:noFill/>
              <a:miter lim="800000"/>
              <a:headEnd/>
              <a:tailEnd/>
            </a:ln>
          </p:spPr>
          <p:txBody>
            <a:bodyPr lIns="18000" tIns="45718" rIns="18000" bIns="45718">
              <a:spAutoFit/>
            </a:bodyPr>
            <a:lstStyle/>
            <a:p>
              <a:r>
                <a:rPr lang="pt-BR" dirty="0">
                  <a:latin typeface="Arial Black" pitchFamily="34" charset="0"/>
                </a:rPr>
                <a:t>CERRADO – 47%</a:t>
              </a:r>
              <a:endParaRPr lang="pt-BR" b="1" dirty="0">
                <a:latin typeface="Arial Black" pitchFamily="34" charset="0"/>
              </a:endParaRPr>
            </a:p>
          </p:txBody>
        </p:sp>
        <p:sp>
          <p:nvSpPr>
            <p:cNvPr id="12" name="Rectangle 14"/>
            <p:cNvSpPr>
              <a:spLocks noChangeArrowheads="1"/>
            </p:cNvSpPr>
            <p:nvPr/>
          </p:nvSpPr>
          <p:spPr bwMode="auto">
            <a:xfrm>
              <a:off x="762002" y="4114800"/>
              <a:ext cx="358775" cy="307613"/>
            </a:xfrm>
            <a:prstGeom prst="rect">
              <a:avLst/>
            </a:prstGeom>
            <a:solidFill>
              <a:srgbClr val="FFFF00"/>
            </a:solidFill>
            <a:ln>
              <a:solidFill>
                <a:srgbClr val="FFFF00"/>
              </a:solidFill>
              <a:headEnd/>
              <a:tailEnd/>
            </a:ln>
          </p:spPr>
          <p:style>
            <a:lnRef idx="1">
              <a:schemeClr val="accent2"/>
            </a:lnRef>
            <a:fillRef idx="2">
              <a:schemeClr val="accent2"/>
            </a:fillRef>
            <a:effectRef idx="1">
              <a:schemeClr val="accent2"/>
            </a:effectRef>
            <a:fontRef idx="minor">
              <a:schemeClr val="dk1"/>
            </a:fontRef>
          </p:style>
          <p:txBody>
            <a:bodyPr lIns="91438" tIns="45718" rIns="91438" bIns="45718" anchor="ctr">
              <a:spAutoFit/>
            </a:bodyPr>
            <a:lstStyle/>
            <a:p>
              <a:pPr>
                <a:defRPr/>
              </a:pPr>
              <a:endParaRPr lang="pt-BR" sz="1400" dirty="0"/>
            </a:p>
          </p:txBody>
        </p:sp>
      </p:grpSp>
      <p:grpSp>
        <p:nvGrpSpPr>
          <p:cNvPr id="13" name="Group 20"/>
          <p:cNvGrpSpPr>
            <a:grpSpLocks/>
          </p:cNvGrpSpPr>
          <p:nvPr/>
        </p:nvGrpSpPr>
        <p:grpSpPr bwMode="auto">
          <a:xfrm>
            <a:off x="656585" y="5273691"/>
            <a:ext cx="3097212" cy="369887"/>
            <a:chOff x="762002" y="4888472"/>
            <a:chExt cx="3097213" cy="369451"/>
          </a:xfrm>
        </p:grpSpPr>
        <p:sp>
          <p:nvSpPr>
            <p:cNvPr id="14" name="Text Box 16"/>
            <p:cNvSpPr txBox="1">
              <a:spLocks noChangeArrowheads="1"/>
            </p:cNvSpPr>
            <p:nvPr/>
          </p:nvSpPr>
          <p:spPr bwMode="auto">
            <a:xfrm>
              <a:off x="1193802" y="4888472"/>
              <a:ext cx="2665413" cy="369451"/>
            </a:xfrm>
            <a:prstGeom prst="rect">
              <a:avLst/>
            </a:prstGeom>
            <a:noFill/>
            <a:ln w="9525">
              <a:noFill/>
              <a:miter lim="800000"/>
              <a:headEnd/>
              <a:tailEnd/>
            </a:ln>
          </p:spPr>
          <p:txBody>
            <a:bodyPr lIns="18000" tIns="45718" rIns="18000" bIns="45718">
              <a:spAutoFit/>
            </a:bodyPr>
            <a:lstStyle/>
            <a:p>
              <a:r>
                <a:rPr lang="pt-BR" dirty="0">
                  <a:latin typeface="Arial Black" pitchFamily="34" charset="0"/>
                </a:rPr>
                <a:t>PANTANAL – 5%</a:t>
              </a:r>
              <a:endParaRPr lang="pt-BR" b="1" dirty="0">
                <a:latin typeface="Arial Black" pitchFamily="34" charset="0"/>
              </a:endParaRPr>
            </a:p>
          </p:txBody>
        </p:sp>
        <p:sp>
          <p:nvSpPr>
            <p:cNvPr id="15" name="Rectangle 17"/>
            <p:cNvSpPr>
              <a:spLocks noChangeArrowheads="1"/>
            </p:cNvSpPr>
            <p:nvPr/>
          </p:nvSpPr>
          <p:spPr bwMode="auto">
            <a:xfrm>
              <a:off x="762002" y="4888472"/>
              <a:ext cx="358775" cy="307612"/>
            </a:xfrm>
            <a:prstGeom prst="rect">
              <a:avLst/>
            </a:prstGeom>
            <a:solidFill>
              <a:schemeClr val="tx2">
                <a:lumMod val="40000"/>
                <a:lumOff val="60000"/>
              </a:schemeClr>
            </a:solidFill>
            <a:ln>
              <a:noFill/>
              <a:headEnd/>
              <a:tailEnd/>
            </a:ln>
          </p:spPr>
          <p:style>
            <a:lnRef idx="1">
              <a:schemeClr val="accent3"/>
            </a:lnRef>
            <a:fillRef idx="2">
              <a:schemeClr val="accent3"/>
            </a:fillRef>
            <a:effectRef idx="1">
              <a:schemeClr val="accent3"/>
            </a:effectRef>
            <a:fontRef idx="minor">
              <a:schemeClr val="dk1"/>
            </a:fontRef>
          </p:style>
          <p:txBody>
            <a:bodyPr lIns="91438" tIns="45718" rIns="91438" bIns="45718" anchor="ctr">
              <a:spAutoFit/>
            </a:bodyPr>
            <a:lstStyle/>
            <a:p>
              <a:pPr>
                <a:defRPr/>
              </a:pPr>
              <a:endParaRPr lang="pt-BR" sz="1400" dirty="0"/>
            </a:p>
          </p:txBody>
        </p:sp>
      </p:grpSp>
      <p:grpSp>
        <p:nvGrpSpPr>
          <p:cNvPr id="17" name="Group 20"/>
          <p:cNvGrpSpPr>
            <a:grpSpLocks/>
          </p:cNvGrpSpPr>
          <p:nvPr/>
        </p:nvGrpSpPr>
        <p:grpSpPr bwMode="auto">
          <a:xfrm>
            <a:off x="642910" y="4170676"/>
            <a:ext cx="3097213" cy="369328"/>
            <a:chOff x="762002" y="4888470"/>
            <a:chExt cx="3097213" cy="369451"/>
          </a:xfrm>
          <a:solidFill>
            <a:schemeClr val="tx2">
              <a:lumMod val="50000"/>
              <a:lumOff val="50000"/>
            </a:schemeClr>
          </a:solidFill>
        </p:grpSpPr>
        <p:sp>
          <p:nvSpPr>
            <p:cNvPr id="18" name="Text Box 16"/>
            <p:cNvSpPr txBox="1">
              <a:spLocks noChangeArrowheads="1"/>
            </p:cNvSpPr>
            <p:nvPr/>
          </p:nvSpPr>
          <p:spPr bwMode="auto">
            <a:xfrm>
              <a:off x="1193802" y="4888470"/>
              <a:ext cx="2665413" cy="369451"/>
            </a:xfrm>
            <a:prstGeom prst="rect">
              <a:avLst/>
            </a:prstGeom>
            <a:noFill/>
            <a:ln w="9525">
              <a:noFill/>
              <a:miter lim="800000"/>
              <a:headEnd/>
              <a:tailEnd/>
            </a:ln>
          </p:spPr>
          <p:txBody>
            <a:bodyPr lIns="18000" tIns="45718" rIns="18000" bIns="45718">
              <a:spAutoFit/>
            </a:bodyPr>
            <a:lstStyle/>
            <a:p>
              <a:pPr>
                <a:defRPr/>
              </a:pPr>
              <a:r>
                <a:rPr lang="pt-BR" dirty="0">
                  <a:latin typeface="Arial Black" pitchFamily="34" charset="0"/>
                </a:rPr>
                <a:t>TRANSIÇÃO – 28%</a:t>
              </a:r>
              <a:endParaRPr lang="pt-BR" b="1" dirty="0">
                <a:latin typeface="Arial Black" pitchFamily="34" charset="0"/>
              </a:endParaRPr>
            </a:p>
          </p:txBody>
        </p:sp>
        <p:sp>
          <p:nvSpPr>
            <p:cNvPr id="19" name="Rectangle 17"/>
            <p:cNvSpPr>
              <a:spLocks noChangeArrowheads="1"/>
            </p:cNvSpPr>
            <p:nvPr/>
          </p:nvSpPr>
          <p:spPr bwMode="auto">
            <a:xfrm>
              <a:off x="762002" y="4888472"/>
              <a:ext cx="358775" cy="308077"/>
            </a:xfrm>
            <a:prstGeom prst="rect">
              <a:avLst/>
            </a:prstGeom>
            <a:solidFill>
              <a:schemeClr val="bg1">
                <a:lumMod val="75000"/>
              </a:schemeClr>
            </a:solidFill>
            <a:ln>
              <a:solidFill>
                <a:schemeClr val="bg1">
                  <a:lumMod val="75000"/>
                </a:schemeClr>
              </a:solidFill>
              <a:headEnd/>
              <a:tailEnd/>
            </a:ln>
          </p:spPr>
          <p:style>
            <a:lnRef idx="1">
              <a:schemeClr val="accent3"/>
            </a:lnRef>
            <a:fillRef idx="2">
              <a:schemeClr val="accent3"/>
            </a:fillRef>
            <a:effectRef idx="1">
              <a:schemeClr val="accent3"/>
            </a:effectRef>
            <a:fontRef idx="minor">
              <a:schemeClr val="dk1"/>
            </a:fontRef>
          </p:style>
          <p:txBody>
            <a:bodyPr lIns="91438" tIns="45718" rIns="91438" bIns="45718" anchor="ctr">
              <a:spAutoFit/>
            </a:bodyPr>
            <a:lstStyle/>
            <a:p>
              <a:pPr>
                <a:defRPr/>
              </a:pPr>
              <a:endParaRPr lang="pt-BR" sz="1400" dirty="0"/>
            </a:p>
          </p:txBody>
        </p:sp>
      </p:grpSp>
      <p:pic>
        <p:nvPicPr>
          <p:cNvPr id="2050" name="Picture 2"/>
          <p:cNvPicPr>
            <a:picLocks noChangeAspect="1" noChangeArrowheads="1"/>
          </p:cNvPicPr>
          <p:nvPr/>
        </p:nvPicPr>
        <p:blipFill>
          <a:blip r:embed="rId2" cstate="print"/>
          <a:srcRect/>
          <a:stretch>
            <a:fillRect/>
          </a:stretch>
        </p:blipFill>
        <p:spPr bwMode="auto">
          <a:xfrm>
            <a:off x="3401696" y="1415087"/>
            <a:ext cx="5385146" cy="4970485"/>
          </a:xfrm>
          <a:prstGeom prst="rect">
            <a:avLst/>
          </a:prstGeom>
          <a:noFill/>
          <a:ln w="9525">
            <a:noFill/>
            <a:miter lim="800000"/>
            <a:headEnd/>
            <a:tailEnd/>
          </a:ln>
        </p:spPr>
      </p:pic>
      <p:sp>
        <p:nvSpPr>
          <p:cNvPr id="16" name="CaixaDeTexto 7"/>
          <p:cNvSpPr txBox="1">
            <a:spLocks noChangeArrowheads="1"/>
          </p:cNvSpPr>
          <p:nvPr/>
        </p:nvSpPr>
        <p:spPr bwMode="auto">
          <a:xfrm>
            <a:off x="0" y="6611961"/>
            <a:ext cx="3357563" cy="246063"/>
          </a:xfrm>
          <a:prstGeom prst="rect">
            <a:avLst/>
          </a:prstGeom>
          <a:noFill/>
          <a:ln w="9525">
            <a:noFill/>
            <a:miter lim="800000"/>
            <a:headEnd/>
            <a:tailEnd/>
          </a:ln>
        </p:spPr>
        <p:txBody>
          <a:bodyPr lIns="91438" tIns="45718" rIns="91438" bIns="45718">
            <a:spAutoFit/>
          </a:bodyPr>
          <a:lstStyle/>
          <a:p>
            <a:r>
              <a:rPr lang="pt-BR" sz="1000" dirty="0"/>
              <a:t>Fonte: </a:t>
            </a:r>
            <a:r>
              <a:rPr lang="pt-BR" sz="1000" dirty="0" smtClean="0"/>
              <a:t> Embrapa</a:t>
            </a:r>
            <a:endParaRPr lang="pt-BR"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a:grpSpLocks/>
          </p:cNvGrpSpPr>
          <p:nvPr/>
        </p:nvGrpSpPr>
        <p:grpSpPr bwMode="auto">
          <a:xfrm>
            <a:off x="554066" y="1643050"/>
            <a:ext cx="8089900" cy="4953000"/>
            <a:chOff x="533400" y="1295400"/>
            <a:chExt cx="8763000" cy="3352800"/>
          </a:xfrm>
        </p:grpSpPr>
        <p:sp>
          <p:nvSpPr>
            <p:cNvPr id="16" name="Rectangle 11"/>
            <p:cNvSpPr/>
            <p:nvPr/>
          </p:nvSpPr>
          <p:spPr>
            <a:xfrm>
              <a:off x="533400" y="1295400"/>
              <a:ext cx="1905299" cy="609307"/>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pt-BR"/>
            </a:p>
          </p:txBody>
        </p:sp>
        <p:sp>
          <p:nvSpPr>
            <p:cNvPr id="18" name="Rectangle 12"/>
            <p:cNvSpPr/>
            <p:nvPr/>
          </p:nvSpPr>
          <p:spPr>
            <a:xfrm>
              <a:off x="533400" y="1981005"/>
              <a:ext cx="1905299" cy="8382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pt-BR"/>
            </a:p>
          </p:txBody>
        </p:sp>
        <p:sp>
          <p:nvSpPr>
            <p:cNvPr id="19" name="Rectangle 13"/>
            <p:cNvSpPr/>
            <p:nvPr/>
          </p:nvSpPr>
          <p:spPr>
            <a:xfrm>
              <a:off x="533400" y="2895503"/>
              <a:ext cx="1905299" cy="8382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pt-BR"/>
            </a:p>
          </p:txBody>
        </p:sp>
        <p:sp>
          <p:nvSpPr>
            <p:cNvPr id="20" name="Rectangle 14"/>
            <p:cNvSpPr/>
            <p:nvPr/>
          </p:nvSpPr>
          <p:spPr>
            <a:xfrm>
              <a:off x="533400" y="3810000"/>
              <a:ext cx="1905299" cy="8382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pt-BR"/>
            </a:p>
          </p:txBody>
        </p:sp>
        <p:sp>
          <p:nvSpPr>
            <p:cNvPr id="21" name="Rectangle 17"/>
            <p:cNvSpPr/>
            <p:nvPr/>
          </p:nvSpPr>
          <p:spPr>
            <a:xfrm>
              <a:off x="2514361" y="1295400"/>
              <a:ext cx="6782039" cy="609307"/>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pt-BR"/>
            </a:p>
          </p:txBody>
        </p:sp>
        <p:sp>
          <p:nvSpPr>
            <p:cNvPr id="22" name="Rectangle 18"/>
            <p:cNvSpPr/>
            <p:nvPr/>
          </p:nvSpPr>
          <p:spPr>
            <a:xfrm>
              <a:off x="2514361" y="1981005"/>
              <a:ext cx="6782039" cy="8382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pt-BR"/>
            </a:p>
          </p:txBody>
        </p:sp>
        <p:sp>
          <p:nvSpPr>
            <p:cNvPr id="23" name="Rectangle 19"/>
            <p:cNvSpPr/>
            <p:nvPr/>
          </p:nvSpPr>
          <p:spPr>
            <a:xfrm>
              <a:off x="2514361" y="2895503"/>
              <a:ext cx="6782039" cy="8382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pt-BR"/>
            </a:p>
          </p:txBody>
        </p:sp>
        <p:sp>
          <p:nvSpPr>
            <p:cNvPr id="24" name="Rectangle 20"/>
            <p:cNvSpPr/>
            <p:nvPr/>
          </p:nvSpPr>
          <p:spPr>
            <a:xfrm>
              <a:off x="2514361" y="3810000"/>
              <a:ext cx="6782039" cy="8382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pt-BR"/>
            </a:p>
          </p:txBody>
        </p:sp>
        <p:sp>
          <p:nvSpPr>
            <p:cNvPr id="25" name="TextBox 7"/>
            <p:cNvSpPr txBox="1">
              <a:spLocks noChangeArrowheads="1"/>
            </p:cNvSpPr>
            <p:nvPr/>
          </p:nvSpPr>
          <p:spPr bwMode="auto">
            <a:xfrm>
              <a:off x="685800" y="1480616"/>
              <a:ext cx="1568450" cy="250007"/>
            </a:xfrm>
            <a:prstGeom prst="rect">
              <a:avLst/>
            </a:prstGeom>
            <a:noFill/>
            <a:ln w="9525">
              <a:noFill/>
              <a:miter lim="800000"/>
              <a:headEnd/>
              <a:tailEnd/>
            </a:ln>
          </p:spPr>
          <p:txBody>
            <a:bodyPr lIns="91438" tIns="45718" rIns="91438" bIns="45718" anchor="ctr">
              <a:spAutoFit/>
            </a:bodyPr>
            <a:lstStyle/>
            <a:p>
              <a:pPr algn="ctr"/>
              <a:r>
                <a:rPr lang="en-US" b="1" dirty="0">
                  <a:solidFill>
                    <a:srgbClr val="FFFFFF"/>
                  </a:solidFill>
                </a:rPr>
                <a:t>Mato Grosso</a:t>
              </a:r>
              <a:endParaRPr lang="pt-BR" dirty="0"/>
            </a:p>
          </p:txBody>
        </p:sp>
        <p:sp>
          <p:nvSpPr>
            <p:cNvPr id="26" name="TextBox 8"/>
            <p:cNvSpPr txBox="1">
              <a:spLocks noChangeArrowheads="1"/>
            </p:cNvSpPr>
            <p:nvPr/>
          </p:nvSpPr>
          <p:spPr bwMode="auto">
            <a:xfrm>
              <a:off x="2743200" y="1501726"/>
              <a:ext cx="2476500" cy="437514"/>
            </a:xfrm>
            <a:prstGeom prst="rect">
              <a:avLst/>
            </a:prstGeom>
            <a:noFill/>
            <a:ln w="9525">
              <a:noFill/>
              <a:miter lim="800000"/>
              <a:headEnd/>
              <a:tailEnd/>
            </a:ln>
          </p:spPr>
          <p:txBody>
            <a:bodyPr lIns="91438" tIns="45718" rIns="91438" bIns="45718">
              <a:spAutoFit/>
            </a:bodyPr>
            <a:lstStyle/>
            <a:p>
              <a:r>
                <a:rPr lang="en-US" b="1" smtClean="0">
                  <a:solidFill>
                    <a:srgbClr val="FFFFFF"/>
                  </a:solidFill>
                </a:rPr>
                <a:t>Agropecuária</a:t>
              </a:r>
              <a:endParaRPr lang="pt-BR" b="1" dirty="0">
                <a:solidFill>
                  <a:srgbClr val="FFFFFF"/>
                </a:solidFill>
              </a:endParaRPr>
            </a:p>
            <a:p>
              <a:endParaRPr lang="pt-BR" dirty="0"/>
            </a:p>
          </p:txBody>
        </p:sp>
      </p:grpSp>
      <p:grpSp>
        <p:nvGrpSpPr>
          <p:cNvPr id="27" name="Group 75"/>
          <p:cNvGrpSpPr>
            <a:grpSpLocks/>
          </p:cNvGrpSpPr>
          <p:nvPr/>
        </p:nvGrpSpPr>
        <p:grpSpPr bwMode="auto">
          <a:xfrm>
            <a:off x="984250" y="2981322"/>
            <a:ext cx="7373938" cy="1038227"/>
            <a:chOff x="1066800" y="2514600"/>
            <a:chExt cx="7802880" cy="1037507"/>
          </a:xfrm>
        </p:grpSpPr>
        <p:pic>
          <p:nvPicPr>
            <p:cNvPr id="28" name="Picture 25" descr="01 Girasol.jpg"/>
            <p:cNvPicPr>
              <a:picLocks noChangeAspect="1"/>
            </p:cNvPicPr>
            <p:nvPr/>
          </p:nvPicPr>
          <p:blipFill>
            <a:blip r:embed="rId2" cstate="print"/>
            <a:srcRect/>
            <a:stretch>
              <a:fillRect/>
            </a:stretch>
          </p:blipFill>
          <p:spPr bwMode="auto">
            <a:xfrm>
              <a:off x="7772400" y="2514600"/>
              <a:ext cx="1097280" cy="460248"/>
            </a:xfrm>
            <a:prstGeom prst="rect">
              <a:avLst/>
            </a:prstGeom>
            <a:noFill/>
            <a:ln w="9525">
              <a:noFill/>
              <a:miter lim="800000"/>
              <a:headEnd/>
              <a:tailEnd/>
            </a:ln>
          </p:spPr>
        </p:pic>
        <p:sp>
          <p:nvSpPr>
            <p:cNvPr id="29" name="TextBox 5"/>
            <p:cNvSpPr txBox="1">
              <a:spLocks noChangeArrowheads="1"/>
            </p:cNvSpPr>
            <p:nvPr/>
          </p:nvSpPr>
          <p:spPr bwMode="auto">
            <a:xfrm>
              <a:off x="1066800" y="2533633"/>
              <a:ext cx="908050" cy="523216"/>
            </a:xfrm>
            <a:prstGeom prst="rect">
              <a:avLst/>
            </a:prstGeom>
            <a:noFill/>
            <a:ln w="9525">
              <a:noFill/>
              <a:miter lim="800000"/>
              <a:headEnd/>
              <a:tailEnd/>
            </a:ln>
          </p:spPr>
          <p:txBody>
            <a:bodyPr lIns="91438" tIns="45718" rIns="91438" bIns="45718">
              <a:spAutoFit/>
            </a:bodyPr>
            <a:lstStyle/>
            <a:p>
              <a:pPr algn="ctr" fontAlgn="b">
                <a:spcAft>
                  <a:spcPts val="3600"/>
                </a:spcAft>
              </a:pPr>
              <a:r>
                <a:rPr lang="pt-BR" sz="2800" b="1"/>
                <a:t>1º</a:t>
              </a:r>
              <a:endParaRPr lang="pt-BR" sz="2800"/>
            </a:p>
          </p:txBody>
        </p:sp>
        <p:grpSp>
          <p:nvGrpSpPr>
            <p:cNvPr id="30" name="Group 48"/>
            <p:cNvGrpSpPr>
              <a:grpSpLocks/>
            </p:cNvGrpSpPr>
            <p:nvPr/>
          </p:nvGrpSpPr>
          <p:grpSpPr bwMode="auto">
            <a:xfrm>
              <a:off x="2822223" y="2533637"/>
              <a:ext cx="1112392" cy="1018470"/>
              <a:chOff x="1825273" y="3020600"/>
              <a:chExt cx="1112392" cy="1018470"/>
            </a:xfrm>
          </p:grpSpPr>
          <p:sp>
            <p:nvSpPr>
              <p:cNvPr id="40" name="TextBox 10"/>
              <p:cNvSpPr txBox="1">
                <a:spLocks noChangeArrowheads="1"/>
              </p:cNvSpPr>
              <p:nvPr/>
            </p:nvSpPr>
            <p:spPr bwMode="auto">
              <a:xfrm>
                <a:off x="1825273" y="3516218"/>
                <a:ext cx="1073422" cy="522852"/>
              </a:xfrm>
              <a:prstGeom prst="rect">
                <a:avLst/>
              </a:prstGeom>
              <a:noFill/>
              <a:ln w="9525">
                <a:noFill/>
                <a:miter lim="800000"/>
                <a:headEnd/>
                <a:tailEnd/>
              </a:ln>
            </p:spPr>
            <p:txBody>
              <a:bodyPr lIns="91438" tIns="45718" rIns="91438" bIns="45718">
                <a:spAutoFit/>
              </a:bodyPr>
              <a:lstStyle/>
              <a:p>
                <a:pPr algn="ctr">
                  <a:defRPr/>
                </a:pPr>
                <a:r>
                  <a:rPr lang="pt-BR" sz="1400" dirty="0" smtClean="0">
                    <a:solidFill>
                      <a:srgbClr val="000000"/>
                    </a:solidFill>
                    <a:latin typeface="+mj-lt"/>
                    <a:ea typeface="Arial" pitchFamily="-110" charset="0"/>
                    <a:cs typeface="Arial" pitchFamily="-110" charset="0"/>
                  </a:rPr>
                  <a:t>Bovinos</a:t>
                </a:r>
              </a:p>
              <a:p>
                <a:pPr>
                  <a:defRPr/>
                </a:pPr>
                <a:endParaRPr lang="pt-BR" sz="1400" dirty="0">
                  <a:latin typeface="+mj-lt"/>
                  <a:ea typeface="Arial" pitchFamily="-110" charset="0"/>
                  <a:cs typeface="Arial" pitchFamily="-110" charset="0"/>
                </a:endParaRPr>
              </a:p>
            </p:txBody>
          </p:sp>
          <p:pic>
            <p:nvPicPr>
              <p:cNvPr id="41" name="Picture 46" descr="01 boi.jpg"/>
              <p:cNvPicPr>
                <a:picLocks noChangeAspect="1"/>
              </p:cNvPicPr>
              <p:nvPr/>
            </p:nvPicPr>
            <p:blipFill>
              <a:blip r:embed="rId3" cstate="print"/>
              <a:srcRect/>
              <a:stretch>
                <a:fillRect/>
              </a:stretch>
            </p:blipFill>
            <p:spPr bwMode="auto">
              <a:xfrm>
                <a:off x="1840385" y="3020600"/>
                <a:ext cx="1097280" cy="457201"/>
              </a:xfrm>
              <a:prstGeom prst="rect">
                <a:avLst/>
              </a:prstGeom>
              <a:noFill/>
              <a:ln w="9525">
                <a:noFill/>
                <a:miter lim="800000"/>
                <a:headEnd/>
                <a:tailEnd/>
              </a:ln>
            </p:spPr>
          </p:pic>
        </p:grpSp>
        <p:grpSp>
          <p:nvGrpSpPr>
            <p:cNvPr id="31" name="Group 47"/>
            <p:cNvGrpSpPr>
              <a:grpSpLocks/>
            </p:cNvGrpSpPr>
            <p:nvPr/>
          </p:nvGrpSpPr>
          <p:grpSpPr bwMode="auto">
            <a:xfrm>
              <a:off x="4031721" y="2533637"/>
              <a:ext cx="1133903" cy="785273"/>
              <a:chOff x="5631921" y="3020600"/>
              <a:chExt cx="1133903" cy="785273"/>
            </a:xfrm>
          </p:grpSpPr>
          <p:pic>
            <p:nvPicPr>
              <p:cNvPr id="38" name="Picture 43" descr="01 Soja.jpg"/>
              <p:cNvPicPr>
                <a:picLocks noChangeAspect="1"/>
              </p:cNvPicPr>
              <p:nvPr/>
            </p:nvPicPr>
            <p:blipFill>
              <a:blip r:embed="rId4" cstate="print"/>
              <a:srcRect/>
              <a:stretch>
                <a:fillRect/>
              </a:stretch>
            </p:blipFill>
            <p:spPr bwMode="auto">
              <a:xfrm>
                <a:off x="5668544" y="3020600"/>
                <a:ext cx="1097280" cy="460249"/>
              </a:xfrm>
              <a:prstGeom prst="rect">
                <a:avLst/>
              </a:prstGeom>
              <a:noFill/>
              <a:ln w="9525">
                <a:noFill/>
                <a:miter lim="800000"/>
                <a:headEnd/>
                <a:tailEnd/>
              </a:ln>
            </p:spPr>
          </p:pic>
          <p:sp>
            <p:nvSpPr>
              <p:cNvPr id="39" name="TextBox 10"/>
              <p:cNvSpPr txBox="1">
                <a:spLocks noChangeArrowheads="1"/>
              </p:cNvSpPr>
              <p:nvPr/>
            </p:nvSpPr>
            <p:spPr bwMode="auto">
              <a:xfrm>
                <a:off x="5631921" y="3498112"/>
                <a:ext cx="1071741" cy="307761"/>
              </a:xfrm>
              <a:prstGeom prst="rect">
                <a:avLst/>
              </a:prstGeom>
              <a:noFill/>
              <a:ln w="9525">
                <a:noFill/>
                <a:miter lim="800000"/>
                <a:headEnd/>
                <a:tailEnd/>
              </a:ln>
            </p:spPr>
            <p:txBody>
              <a:bodyPr lIns="91438" tIns="45718" rIns="91438" bIns="45718">
                <a:spAutoFit/>
              </a:bodyPr>
              <a:lstStyle/>
              <a:p>
                <a:pPr algn="ctr">
                  <a:defRPr/>
                </a:pPr>
                <a:r>
                  <a:rPr lang="pt-BR" sz="1400" dirty="0" smtClean="0">
                    <a:solidFill>
                      <a:srgbClr val="000000"/>
                    </a:solidFill>
                    <a:latin typeface="+mj-lt"/>
                    <a:ea typeface="Arial" pitchFamily="-110" charset="0"/>
                    <a:cs typeface="Arial" pitchFamily="-110" charset="0"/>
                  </a:rPr>
                  <a:t>Soja</a:t>
                </a:r>
                <a:endParaRPr lang="pt-BR" sz="1400" dirty="0">
                  <a:latin typeface="+mj-lt"/>
                  <a:ea typeface="Arial" pitchFamily="-110" charset="0"/>
                  <a:cs typeface="Arial" pitchFamily="-110" charset="0"/>
                </a:endParaRPr>
              </a:p>
            </p:txBody>
          </p:sp>
        </p:grpSp>
        <p:sp>
          <p:nvSpPr>
            <p:cNvPr id="32" name="TextBox 12"/>
            <p:cNvSpPr txBox="1">
              <a:spLocks noChangeArrowheads="1"/>
            </p:cNvSpPr>
            <p:nvPr/>
          </p:nvSpPr>
          <p:spPr bwMode="auto">
            <a:xfrm>
              <a:off x="6709658" y="2968316"/>
              <a:ext cx="844963" cy="522852"/>
            </a:xfrm>
            <a:prstGeom prst="rect">
              <a:avLst/>
            </a:prstGeom>
            <a:noFill/>
            <a:ln w="9525">
              <a:noFill/>
              <a:miter lim="800000"/>
              <a:headEnd/>
              <a:tailEnd/>
            </a:ln>
          </p:spPr>
          <p:txBody>
            <a:bodyPr lIns="91438" tIns="45718" rIns="91438" bIns="45718">
              <a:spAutoFit/>
            </a:bodyPr>
            <a:lstStyle/>
            <a:p>
              <a:pPr algn="ctr">
                <a:defRPr/>
              </a:pPr>
              <a:r>
                <a:rPr lang="pt-BR" sz="1400" dirty="0" smtClean="0">
                  <a:solidFill>
                    <a:srgbClr val="000000"/>
                  </a:solidFill>
                  <a:latin typeface="+mj-lt"/>
                  <a:ea typeface="Arial" pitchFamily="-110" charset="0"/>
                  <a:cs typeface="Arial" pitchFamily="-110" charset="0"/>
                </a:rPr>
                <a:t>Milho 2ª Safra</a:t>
              </a:r>
              <a:endParaRPr lang="pt-BR" sz="1400" dirty="0">
                <a:solidFill>
                  <a:srgbClr val="000000"/>
                </a:solidFill>
                <a:latin typeface="+mj-lt"/>
                <a:ea typeface="Arial" pitchFamily="-110" charset="0"/>
                <a:cs typeface="Arial" pitchFamily="-110" charset="0"/>
              </a:endParaRPr>
            </a:p>
          </p:txBody>
        </p:sp>
        <p:pic>
          <p:nvPicPr>
            <p:cNvPr id="33" name="Picture 22" descr="01 milho.jpg"/>
            <p:cNvPicPr>
              <a:picLocks noChangeAspect="1"/>
            </p:cNvPicPr>
            <p:nvPr/>
          </p:nvPicPr>
          <p:blipFill>
            <a:blip r:embed="rId5" cstate="print"/>
            <a:srcRect/>
            <a:stretch>
              <a:fillRect/>
            </a:stretch>
          </p:blipFill>
          <p:spPr bwMode="auto">
            <a:xfrm>
              <a:off x="6562931" y="2514604"/>
              <a:ext cx="1097280" cy="460249"/>
            </a:xfrm>
            <a:prstGeom prst="rect">
              <a:avLst/>
            </a:prstGeom>
            <a:noFill/>
            <a:ln w="9525">
              <a:noFill/>
              <a:miter lim="800000"/>
              <a:headEnd/>
              <a:tailEnd/>
            </a:ln>
          </p:spPr>
        </p:pic>
        <p:grpSp>
          <p:nvGrpSpPr>
            <p:cNvPr id="34" name="Group 55"/>
            <p:cNvGrpSpPr>
              <a:grpSpLocks/>
            </p:cNvGrpSpPr>
            <p:nvPr/>
          </p:nvGrpSpPr>
          <p:grpSpPr bwMode="auto">
            <a:xfrm>
              <a:off x="5327148" y="2533637"/>
              <a:ext cx="1097280" cy="785272"/>
              <a:chOff x="3041148" y="5734037"/>
              <a:chExt cx="1097280" cy="785272"/>
            </a:xfrm>
          </p:grpSpPr>
          <p:sp>
            <p:nvSpPr>
              <p:cNvPr id="36" name="TextBox 13"/>
              <p:cNvSpPr txBox="1">
                <a:spLocks noChangeArrowheads="1"/>
              </p:cNvSpPr>
              <p:nvPr/>
            </p:nvSpPr>
            <p:spPr bwMode="auto">
              <a:xfrm>
                <a:off x="3063807" y="6211548"/>
                <a:ext cx="994468" cy="307761"/>
              </a:xfrm>
              <a:prstGeom prst="rect">
                <a:avLst/>
              </a:prstGeom>
              <a:noFill/>
              <a:ln w="9525">
                <a:noFill/>
                <a:miter lim="800000"/>
                <a:headEnd/>
                <a:tailEnd/>
              </a:ln>
            </p:spPr>
            <p:txBody>
              <a:bodyPr lIns="91438" tIns="45718" rIns="91438" bIns="45718">
                <a:spAutoFit/>
              </a:bodyPr>
              <a:lstStyle/>
              <a:p>
                <a:pPr algn="ctr">
                  <a:defRPr/>
                </a:pPr>
                <a:r>
                  <a:rPr lang="pt-BR" sz="1400" dirty="0" smtClean="0">
                    <a:solidFill>
                      <a:srgbClr val="000000"/>
                    </a:solidFill>
                    <a:latin typeface="+mj-lt"/>
                    <a:ea typeface="Arial" pitchFamily="-110" charset="0"/>
                    <a:cs typeface="Arial" pitchFamily="-110" charset="0"/>
                  </a:rPr>
                  <a:t>Algodão</a:t>
                </a:r>
                <a:endParaRPr lang="pt-BR" sz="1400" dirty="0">
                  <a:solidFill>
                    <a:srgbClr val="000000"/>
                  </a:solidFill>
                  <a:latin typeface="+mj-lt"/>
                  <a:ea typeface="Arial" pitchFamily="-110" charset="0"/>
                  <a:cs typeface="Arial" pitchFamily="-110" charset="0"/>
                </a:endParaRPr>
              </a:p>
            </p:txBody>
          </p:sp>
          <p:pic>
            <p:nvPicPr>
              <p:cNvPr id="37" name="Picture 70" descr="01 Algodao.jpg"/>
              <p:cNvPicPr>
                <a:picLocks noChangeAspect="1"/>
              </p:cNvPicPr>
              <p:nvPr/>
            </p:nvPicPr>
            <p:blipFill>
              <a:blip r:embed="rId6" cstate="print"/>
              <a:srcRect/>
              <a:stretch>
                <a:fillRect/>
              </a:stretch>
            </p:blipFill>
            <p:spPr bwMode="auto">
              <a:xfrm>
                <a:off x="3041148" y="5734037"/>
                <a:ext cx="1097280" cy="457201"/>
              </a:xfrm>
              <a:prstGeom prst="rect">
                <a:avLst/>
              </a:prstGeom>
              <a:noFill/>
              <a:ln w="9525">
                <a:noFill/>
                <a:miter lim="800000"/>
                <a:headEnd/>
                <a:tailEnd/>
              </a:ln>
            </p:spPr>
          </p:pic>
        </p:grpSp>
        <p:sp>
          <p:nvSpPr>
            <p:cNvPr id="35" name="TextBox 12"/>
            <p:cNvSpPr txBox="1">
              <a:spLocks noChangeArrowheads="1"/>
            </p:cNvSpPr>
            <p:nvPr/>
          </p:nvSpPr>
          <p:spPr bwMode="auto">
            <a:xfrm>
              <a:off x="7757623" y="2968309"/>
              <a:ext cx="1095259" cy="307761"/>
            </a:xfrm>
            <a:prstGeom prst="rect">
              <a:avLst/>
            </a:prstGeom>
            <a:noFill/>
            <a:ln w="9525">
              <a:noFill/>
              <a:miter lim="800000"/>
              <a:headEnd/>
              <a:tailEnd/>
            </a:ln>
          </p:spPr>
          <p:txBody>
            <a:bodyPr lIns="91438" tIns="45718" rIns="91438" bIns="45718">
              <a:spAutoFit/>
            </a:bodyPr>
            <a:lstStyle/>
            <a:p>
              <a:pPr algn="ctr">
                <a:defRPr/>
              </a:pPr>
              <a:r>
                <a:rPr lang="pt-BR" sz="1400" smtClean="0">
                  <a:solidFill>
                    <a:srgbClr val="000000"/>
                  </a:solidFill>
                  <a:latin typeface="+mj-lt"/>
                  <a:ea typeface="Arial" pitchFamily="-110" charset="0"/>
                  <a:cs typeface="Arial" pitchFamily="-110" charset="0"/>
                </a:rPr>
                <a:t>Girassol</a:t>
              </a:r>
              <a:endParaRPr lang="pt-BR" sz="1400">
                <a:solidFill>
                  <a:srgbClr val="000000"/>
                </a:solidFill>
                <a:latin typeface="+mj-lt"/>
                <a:ea typeface="Arial" pitchFamily="-110" charset="0"/>
                <a:cs typeface="Arial" pitchFamily="-110" charset="0"/>
              </a:endParaRPr>
            </a:p>
          </p:txBody>
        </p:sp>
      </p:grpSp>
      <p:grpSp>
        <p:nvGrpSpPr>
          <p:cNvPr id="42" name="Group 76"/>
          <p:cNvGrpSpPr>
            <a:grpSpLocks/>
          </p:cNvGrpSpPr>
          <p:nvPr/>
        </p:nvGrpSpPr>
        <p:grpSpPr bwMode="auto">
          <a:xfrm>
            <a:off x="857224" y="4405707"/>
            <a:ext cx="2835275" cy="788603"/>
            <a:chOff x="1066800" y="3786585"/>
            <a:chExt cx="2697480" cy="788185"/>
          </a:xfrm>
        </p:grpSpPr>
        <p:pic>
          <p:nvPicPr>
            <p:cNvPr id="43" name="Picture 26" descr="01 sorgo.jpg"/>
            <p:cNvPicPr>
              <a:picLocks noChangeAspect="1"/>
            </p:cNvPicPr>
            <p:nvPr/>
          </p:nvPicPr>
          <p:blipFill>
            <a:blip r:embed="rId7" cstate="print"/>
            <a:srcRect/>
            <a:stretch>
              <a:fillRect/>
            </a:stretch>
          </p:blipFill>
          <p:spPr bwMode="auto">
            <a:xfrm>
              <a:off x="2667000" y="3810000"/>
              <a:ext cx="1097280" cy="457200"/>
            </a:xfrm>
            <a:prstGeom prst="rect">
              <a:avLst/>
            </a:prstGeom>
            <a:noFill/>
            <a:ln w="9525">
              <a:noFill/>
              <a:miter lim="800000"/>
              <a:headEnd/>
              <a:tailEnd/>
            </a:ln>
          </p:spPr>
        </p:pic>
        <p:sp>
          <p:nvSpPr>
            <p:cNvPr id="44" name="TextBox 5"/>
            <p:cNvSpPr txBox="1">
              <a:spLocks noChangeArrowheads="1"/>
            </p:cNvSpPr>
            <p:nvPr/>
          </p:nvSpPr>
          <p:spPr bwMode="auto">
            <a:xfrm>
              <a:off x="1066800" y="3786585"/>
              <a:ext cx="908050" cy="523216"/>
            </a:xfrm>
            <a:prstGeom prst="rect">
              <a:avLst/>
            </a:prstGeom>
            <a:noFill/>
            <a:ln w="9525">
              <a:noFill/>
              <a:miter lim="800000"/>
              <a:headEnd/>
              <a:tailEnd/>
            </a:ln>
          </p:spPr>
          <p:txBody>
            <a:bodyPr lIns="91438" tIns="45718" rIns="91438" bIns="45718">
              <a:spAutoFit/>
            </a:bodyPr>
            <a:lstStyle/>
            <a:p>
              <a:pPr algn="ctr" fontAlgn="b">
                <a:spcAft>
                  <a:spcPts val="3600"/>
                </a:spcAft>
              </a:pPr>
              <a:r>
                <a:rPr lang="pt-BR" sz="2800" b="1"/>
                <a:t>2º</a:t>
              </a:r>
              <a:endParaRPr lang="pt-BR" sz="2800"/>
            </a:p>
          </p:txBody>
        </p:sp>
        <p:sp>
          <p:nvSpPr>
            <p:cNvPr id="45" name="TextBox 12"/>
            <p:cNvSpPr txBox="1">
              <a:spLocks noChangeArrowheads="1"/>
            </p:cNvSpPr>
            <p:nvPr/>
          </p:nvSpPr>
          <p:spPr bwMode="auto">
            <a:xfrm>
              <a:off x="2682871" y="4266958"/>
              <a:ext cx="1049692" cy="307812"/>
            </a:xfrm>
            <a:prstGeom prst="rect">
              <a:avLst/>
            </a:prstGeom>
            <a:noFill/>
            <a:ln w="9525">
              <a:noFill/>
              <a:miter lim="800000"/>
              <a:headEnd/>
              <a:tailEnd/>
            </a:ln>
          </p:spPr>
          <p:txBody>
            <a:bodyPr lIns="91438" tIns="45718" rIns="91438" bIns="45718">
              <a:spAutoFit/>
            </a:bodyPr>
            <a:lstStyle/>
            <a:p>
              <a:pPr algn="ctr">
                <a:defRPr/>
              </a:pPr>
              <a:r>
                <a:rPr lang="pt-BR" sz="1400" smtClean="0">
                  <a:solidFill>
                    <a:srgbClr val="000000"/>
                  </a:solidFill>
                  <a:latin typeface="+mj-lt"/>
                  <a:ea typeface="Arial" pitchFamily="-110" charset="0"/>
                  <a:cs typeface="Arial" pitchFamily="-110" charset="0"/>
                </a:rPr>
                <a:t>Sorgo</a:t>
              </a:r>
              <a:endParaRPr lang="pt-BR" sz="1400">
                <a:solidFill>
                  <a:srgbClr val="000000"/>
                </a:solidFill>
                <a:latin typeface="+mj-lt"/>
                <a:ea typeface="Arial" pitchFamily="-110" charset="0"/>
                <a:cs typeface="Arial" pitchFamily="-110" charset="0"/>
              </a:endParaRPr>
            </a:p>
          </p:txBody>
        </p:sp>
      </p:grpSp>
      <p:grpSp>
        <p:nvGrpSpPr>
          <p:cNvPr id="46" name="Group 77"/>
          <p:cNvGrpSpPr>
            <a:grpSpLocks/>
          </p:cNvGrpSpPr>
          <p:nvPr/>
        </p:nvGrpSpPr>
        <p:grpSpPr bwMode="auto">
          <a:xfrm>
            <a:off x="1009642" y="5572142"/>
            <a:ext cx="2705102" cy="1463918"/>
            <a:chOff x="1066800" y="5181603"/>
            <a:chExt cx="2929578" cy="1463532"/>
          </a:xfrm>
        </p:grpSpPr>
        <p:pic>
          <p:nvPicPr>
            <p:cNvPr id="47" name="Picture 27" descr="01 Arroz.jpg"/>
            <p:cNvPicPr>
              <a:picLocks noChangeAspect="1"/>
            </p:cNvPicPr>
            <p:nvPr/>
          </p:nvPicPr>
          <p:blipFill>
            <a:blip r:embed="rId8" cstate="print"/>
            <a:srcRect/>
            <a:stretch>
              <a:fillRect/>
            </a:stretch>
          </p:blipFill>
          <p:spPr bwMode="auto">
            <a:xfrm>
              <a:off x="2744366" y="5181603"/>
              <a:ext cx="1252012" cy="460249"/>
            </a:xfrm>
            <a:prstGeom prst="rect">
              <a:avLst/>
            </a:prstGeom>
            <a:noFill/>
            <a:ln w="9525">
              <a:noFill/>
              <a:miter lim="800000"/>
              <a:headEnd/>
              <a:tailEnd/>
            </a:ln>
          </p:spPr>
        </p:pic>
        <p:sp>
          <p:nvSpPr>
            <p:cNvPr id="48" name="TextBox 5"/>
            <p:cNvSpPr txBox="1">
              <a:spLocks noChangeArrowheads="1"/>
            </p:cNvSpPr>
            <p:nvPr/>
          </p:nvSpPr>
          <p:spPr bwMode="auto">
            <a:xfrm>
              <a:off x="1066800" y="5229740"/>
              <a:ext cx="908049" cy="1415395"/>
            </a:xfrm>
            <a:prstGeom prst="rect">
              <a:avLst/>
            </a:prstGeom>
            <a:noFill/>
            <a:ln w="9525">
              <a:noFill/>
              <a:miter lim="800000"/>
              <a:headEnd/>
              <a:tailEnd/>
            </a:ln>
          </p:spPr>
          <p:txBody>
            <a:bodyPr lIns="91438" tIns="45718" rIns="91438" bIns="45718">
              <a:spAutoFit/>
            </a:bodyPr>
            <a:lstStyle/>
            <a:p>
              <a:pPr algn="ctr" fontAlgn="b">
                <a:spcAft>
                  <a:spcPts val="3600"/>
                </a:spcAft>
              </a:pPr>
              <a:r>
                <a:rPr lang="pt-BR" sz="2800" b="1"/>
                <a:t>3º</a:t>
              </a:r>
              <a:endParaRPr lang="pt-BR" sz="2800"/>
            </a:p>
            <a:p>
              <a:pPr algn="ctr">
                <a:spcAft>
                  <a:spcPts val="3600"/>
                </a:spcAft>
              </a:pPr>
              <a:endParaRPr lang="pt-BR" sz="2800"/>
            </a:p>
          </p:txBody>
        </p:sp>
        <p:sp>
          <p:nvSpPr>
            <p:cNvPr id="49" name="TextBox 12"/>
            <p:cNvSpPr txBox="1">
              <a:spLocks noChangeArrowheads="1"/>
            </p:cNvSpPr>
            <p:nvPr/>
          </p:nvSpPr>
          <p:spPr bwMode="auto">
            <a:xfrm>
              <a:off x="2896067" y="5610118"/>
              <a:ext cx="845864" cy="307894"/>
            </a:xfrm>
            <a:prstGeom prst="rect">
              <a:avLst/>
            </a:prstGeom>
            <a:noFill/>
            <a:ln w="9525">
              <a:noFill/>
              <a:miter lim="800000"/>
              <a:headEnd/>
              <a:tailEnd/>
            </a:ln>
          </p:spPr>
          <p:txBody>
            <a:bodyPr lIns="91438" tIns="45718" rIns="91438" bIns="45718">
              <a:spAutoFit/>
            </a:bodyPr>
            <a:lstStyle/>
            <a:p>
              <a:pPr algn="ctr">
                <a:defRPr/>
              </a:pPr>
              <a:r>
                <a:rPr lang="pt-BR" sz="1400" smtClean="0">
                  <a:solidFill>
                    <a:srgbClr val="000000"/>
                  </a:solidFill>
                  <a:latin typeface="+mj-lt"/>
                  <a:ea typeface="Arial" pitchFamily="-110" charset="0"/>
                  <a:cs typeface="Arial" pitchFamily="-110" charset="0"/>
                </a:rPr>
                <a:t>Arroz</a:t>
              </a:r>
              <a:endParaRPr lang="pt-BR" sz="1400">
                <a:solidFill>
                  <a:srgbClr val="000000"/>
                </a:solidFill>
                <a:latin typeface="+mj-lt"/>
                <a:ea typeface="Arial" pitchFamily="-110" charset="0"/>
                <a:cs typeface="Arial" pitchFamily="-110" charset="0"/>
              </a:endParaRPr>
            </a:p>
          </p:txBody>
        </p:sp>
      </p:grpSp>
      <p:sp>
        <p:nvSpPr>
          <p:cNvPr id="51" name="Título 1"/>
          <p:cNvSpPr txBox="1">
            <a:spLocks/>
          </p:cNvSpPr>
          <p:nvPr/>
        </p:nvSpPr>
        <p:spPr bwMode="auto">
          <a:xfrm>
            <a:off x="457200" y="142875"/>
            <a:ext cx="7400925" cy="1162050"/>
          </a:xfrm>
          <a:prstGeom prst="rect">
            <a:avLst/>
          </a:prstGeom>
          <a:noFill/>
          <a:ln w="9525">
            <a:noFill/>
            <a:miter lim="800000"/>
            <a:headEnd/>
            <a:tailEnd/>
          </a:ln>
        </p:spPr>
        <p:txBody>
          <a:bodyPr anchor="ctr"/>
          <a:lstStyle/>
          <a:p>
            <a:pPr>
              <a:defRPr/>
            </a:pPr>
            <a:r>
              <a:rPr lang="pt-BR" sz="3200" dirty="0" smtClean="0">
                <a:latin typeface="+mj-lt"/>
                <a:ea typeface="+mj-ea"/>
                <a:cs typeface="+mj-cs"/>
              </a:rPr>
              <a:t>Dados Gerais</a:t>
            </a:r>
            <a:r>
              <a:rPr lang="pt-BR" sz="3200" dirty="0">
                <a:latin typeface="+mj-lt"/>
                <a:ea typeface="+mj-ea"/>
                <a:cs typeface="+mj-cs"/>
              </a:rPr>
              <a:t/>
            </a:r>
            <a:br>
              <a:rPr lang="pt-BR" sz="3200" dirty="0">
                <a:latin typeface="+mj-lt"/>
                <a:ea typeface="+mj-ea"/>
                <a:cs typeface="+mj-cs"/>
              </a:rPr>
            </a:br>
            <a:r>
              <a:rPr lang="pt-BR" sz="2200" dirty="0" smtClean="0">
                <a:latin typeface="+mj-lt"/>
                <a:ea typeface="+mj-ea"/>
                <a:cs typeface="+mj-cs"/>
              </a:rPr>
              <a:t>Mato Grosso - Ranking Nacional</a:t>
            </a:r>
            <a:endParaRPr lang="pt-BR" sz="2200" dirty="0">
              <a:latin typeface="+mj-lt"/>
              <a:ea typeface="+mj-ea"/>
              <a:cs typeface="+mj-cs"/>
            </a:endParaRPr>
          </a:p>
        </p:txBody>
      </p:sp>
      <p:sp>
        <p:nvSpPr>
          <p:cNvPr id="52" name="CaixaDeTexto 507"/>
          <p:cNvSpPr txBox="1">
            <a:spLocks noChangeArrowheads="1"/>
          </p:cNvSpPr>
          <p:nvPr/>
        </p:nvSpPr>
        <p:spPr bwMode="auto">
          <a:xfrm>
            <a:off x="7786710" y="6611807"/>
            <a:ext cx="1357290" cy="246217"/>
          </a:xfrm>
          <a:prstGeom prst="rect">
            <a:avLst/>
          </a:prstGeom>
          <a:noFill/>
          <a:ln w="9525">
            <a:noFill/>
            <a:miter lim="800000"/>
            <a:headEnd/>
            <a:tailEnd/>
          </a:ln>
        </p:spPr>
        <p:txBody>
          <a:bodyPr wrap="square" lIns="91438" tIns="45718" rIns="91438" bIns="45718">
            <a:spAutoFit/>
          </a:bodyPr>
          <a:lstStyle/>
          <a:p>
            <a:pPr algn="ctr"/>
            <a:r>
              <a:rPr lang="en-US" sz="1000" dirty="0" err="1"/>
              <a:t>Fonte</a:t>
            </a:r>
            <a:r>
              <a:rPr lang="en-US" sz="1000" dirty="0"/>
              <a:t>: </a:t>
            </a:r>
            <a:r>
              <a:rPr lang="en-US" sz="1000" dirty="0" smtClean="0"/>
              <a:t>IMEA/CONAB</a:t>
            </a:r>
            <a:endParaRPr lang="pt-BR" sz="1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left)">
                                      <p:cBhvr>
                                        <p:cTn id="14" dur="500"/>
                                        <p:tgtEl>
                                          <p:spTgt spid="27"/>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left)">
                                      <p:cBhvr>
                                        <p:cTn id="18" dur="500"/>
                                        <p:tgtEl>
                                          <p:spTgt spid="42"/>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left)">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aixaDeTexto 507"/>
          <p:cNvSpPr txBox="1">
            <a:spLocks noChangeArrowheads="1"/>
          </p:cNvSpPr>
          <p:nvPr/>
        </p:nvSpPr>
        <p:spPr bwMode="auto">
          <a:xfrm>
            <a:off x="8077200" y="6553200"/>
            <a:ext cx="1066800" cy="246063"/>
          </a:xfrm>
          <a:prstGeom prst="rect">
            <a:avLst/>
          </a:prstGeom>
          <a:noFill/>
          <a:ln w="9525">
            <a:noFill/>
            <a:miter lim="800000"/>
            <a:headEnd/>
            <a:tailEnd/>
          </a:ln>
        </p:spPr>
        <p:txBody>
          <a:bodyPr lIns="91438" tIns="45718" rIns="91438" bIns="45718">
            <a:spAutoFit/>
          </a:bodyPr>
          <a:lstStyle/>
          <a:p>
            <a:pPr algn="ctr"/>
            <a:r>
              <a:rPr lang="en-US" sz="1000" dirty="0" err="1"/>
              <a:t>Fonte</a:t>
            </a:r>
            <a:r>
              <a:rPr lang="en-US" sz="1000" dirty="0"/>
              <a:t>: IMEA</a:t>
            </a:r>
            <a:endParaRPr lang="pt-BR" sz="1000" dirty="0"/>
          </a:p>
        </p:txBody>
      </p:sp>
      <p:grpSp>
        <p:nvGrpSpPr>
          <p:cNvPr id="46" name="Group 16"/>
          <p:cNvGrpSpPr>
            <a:grpSpLocks/>
          </p:cNvGrpSpPr>
          <p:nvPr/>
        </p:nvGrpSpPr>
        <p:grpSpPr bwMode="auto">
          <a:xfrm>
            <a:off x="2219324" y="1428736"/>
            <a:ext cx="2209800" cy="5354637"/>
            <a:chOff x="457200" y="1295400"/>
            <a:chExt cx="2209800" cy="5355336"/>
          </a:xfrm>
        </p:grpSpPr>
        <p:sp>
          <p:nvSpPr>
            <p:cNvPr id="50" name="Retângulo 9"/>
            <p:cNvSpPr>
              <a:spLocks noChangeArrowheads="1"/>
            </p:cNvSpPr>
            <p:nvPr/>
          </p:nvSpPr>
          <p:spPr bwMode="auto">
            <a:xfrm>
              <a:off x="457200" y="1295400"/>
              <a:ext cx="2209800" cy="984881"/>
            </a:xfrm>
            <a:prstGeom prst="rect">
              <a:avLst/>
            </a:prstGeom>
            <a:noFill/>
            <a:ln w="9525">
              <a:noFill/>
              <a:miter lim="800000"/>
              <a:headEnd/>
              <a:tailEnd/>
            </a:ln>
          </p:spPr>
          <p:txBody>
            <a:bodyPr lIns="91438" tIns="45718" rIns="91438" bIns="45718">
              <a:spAutoFit/>
            </a:bodyPr>
            <a:lstStyle/>
            <a:p>
              <a:pPr algn="ctr"/>
              <a:r>
                <a:rPr lang="pt-BR" sz="1600" b="1" dirty="0" smtClean="0"/>
                <a:t>Soja</a:t>
              </a:r>
            </a:p>
            <a:p>
              <a:pPr algn="ctr"/>
              <a:r>
                <a:rPr lang="pt-BR" sz="3000" b="1" dirty="0" smtClean="0">
                  <a:latin typeface="Arial Black" pitchFamily="34" charset="0"/>
                </a:rPr>
                <a:t>18,90</a:t>
              </a:r>
            </a:p>
            <a:p>
              <a:pPr algn="ctr"/>
              <a:r>
                <a:rPr lang="pt-BR" sz="1200" dirty="0" smtClean="0"/>
                <a:t>Milhões de t</a:t>
              </a:r>
              <a:endParaRPr lang="pt-BR" sz="1200" dirty="0"/>
            </a:p>
          </p:txBody>
        </p:sp>
        <p:pic>
          <p:nvPicPr>
            <p:cNvPr id="51" name="Picture 9" descr="tela 15 - Soja.psd"/>
            <p:cNvPicPr>
              <a:picLocks noChangeAspect="1"/>
            </p:cNvPicPr>
            <p:nvPr/>
          </p:nvPicPr>
          <p:blipFill>
            <a:blip r:embed="rId3" cstate="print"/>
            <a:srcRect/>
            <a:stretch>
              <a:fillRect/>
            </a:stretch>
          </p:blipFill>
          <p:spPr bwMode="auto">
            <a:xfrm>
              <a:off x="609600" y="2514600"/>
              <a:ext cx="1963850" cy="4136136"/>
            </a:xfrm>
            <a:prstGeom prst="rect">
              <a:avLst/>
            </a:prstGeom>
            <a:noFill/>
            <a:ln w="9525">
              <a:noFill/>
              <a:miter lim="800000"/>
              <a:headEnd/>
              <a:tailEnd/>
            </a:ln>
          </p:spPr>
        </p:pic>
      </p:grpSp>
      <p:grpSp>
        <p:nvGrpSpPr>
          <p:cNvPr id="52" name="Group 17"/>
          <p:cNvGrpSpPr>
            <a:grpSpLocks/>
          </p:cNvGrpSpPr>
          <p:nvPr/>
        </p:nvGrpSpPr>
        <p:grpSpPr bwMode="auto">
          <a:xfrm>
            <a:off x="4322774" y="1428736"/>
            <a:ext cx="1963738" cy="5424487"/>
            <a:chOff x="2667000" y="1299359"/>
            <a:chExt cx="1963850" cy="5424529"/>
          </a:xfrm>
        </p:grpSpPr>
        <p:sp>
          <p:nvSpPr>
            <p:cNvPr id="53" name="Retângulo 9"/>
            <p:cNvSpPr>
              <a:spLocks noChangeArrowheads="1"/>
            </p:cNvSpPr>
            <p:nvPr/>
          </p:nvSpPr>
          <p:spPr bwMode="auto">
            <a:xfrm>
              <a:off x="2667000" y="1299359"/>
              <a:ext cx="1905000" cy="984886"/>
            </a:xfrm>
            <a:prstGeom prst="rect">
              <a:avLst/>
            </a:prstGeom>
            <a:noFill/>
            <a:ln w="9525">
              <a:noFill/>
              <a:miter lim="800000"/>
              <a:headEnd/>
              <a:tailEnd/>
            </a:ln>
          </p:spPr>
          <p:txBody>
            <a:bodyPr lIns="91438" tIns="45718" rIns="91438" bIns="45718">
              <a:spAutoFit/>
            </a:bodyPr>
            <a:lstStyle/>
            <a:p>
              <a:pPr algn="ctr"/>
              <a:r>
                <a:rPr lang="pt-BR" sz="1600" b="1" dirty="0" smtClean="0"/>
                <a:t>Milho 2ª Safra</a:t>
              </a:r>
            </a:p>
            <a:p>
              <a:pPr algn="ctr"/>
              <a:r>
                <a:rPr lang="pt-BR" sz="3000" b="1" dirty="0" smtClean="0">
                  <a:latin typeface="Arial Black" pitchFamily="34" charset="0"/>
                </a:rPr>
                <a:t>9,50</a:t>
              </a:r>
            </a:p>
            <a:p>
              <a:pPr algn="ctr"/>
              <a:r>
                <a:rPr lang="pt-BR" sz="1200" dirty="0" smtClean="0"/>
                <a:t>Milhões de t</a:t>
              </a:r>
              <a:endParaRPr lang="pt-BR" sz="1200" dirty="0"/>
            </a:p>
          </p:txBody>
        </p:sp>
        <p:pic>
          <p:nvPicPr>
            <p:cNvPr id="54" name="Picture 11" descr="tela 15 - MIlho.psd"/>
            <p:cNvPicPr>
              <a:picLocks noChangeAspect="1"/>
            </p:cNvPicPr>
            <p:nvPr/>
          </p:nvPicPr>
          <p:blipFill>
            <a:blip r:embed="rId4" cstate="print"/>
            <a:srcRect/>
            <a:stretch>
              <a:fillRect/>
            </a:stretch>
          </p:blipFill>
          <p:spPr bwMode="auto">
            <a:xfrm>
              <a:off x="2667000" y="2514600"/>
              <a:ext cx="1963850" cy="4209288"/>
            </a:xfrm>
            <a:prstGeom prst="rect">
              <a:avLst/>
            </a:prstGeom>
            <a:noFill/>
            <a:ln w="9525">
              <a:noFill/>
              <a:miter lim="800000"/>
              <a:headEnd/>
              <a:tailEnd/>
            </a:ln>
          </p:spPr>
        </p:pic>
      </p:grpSp>
      <p:grpSp>
        <p:nvGrpSpPr>
          <p:cNvPr id="55" name="Group 19"/>
          <p:cNvGrpSpPr>
            <a:grpSpLocks/>
          </p:cNvGrpSpPr>
          <p:nvPr/>
        </p:nvGrpSpPr>
        <p:grpSpPr bwMode="auto">
          <a:xfrm>
            <a:off x="357158" y="1428736"/>
            <a:ext cx="1963738" cy="5449888"/>
            <a:chOff x="6629400" y="1228077"/>
            <a:chExt cx="1963850" cy="5450091"/>
          </a:xfrm>
        </p:grpSpPr>
        <p:sp>
          <p:nvSpPr>
            <p:cNvPr id="56" name="Retângulo 9"/>
            <p:cNvSpPr>
              <a:spLocks noChangeArrowheads="1"/>
            </p:cNvSpPr>
            <p:nvPr/>
          </p:nvSpPr>
          <p:spPr bwMode="auto">
            <a:xfrm>
              <a:off x="6781800" y="1228077"/>
              <a:ext cx="1752600" cy="984915"/>
            </a:xfrm>
            <a:prstGeom prst="rect">
              <a:avLst/>
            </a:prstGeom>
            <a:noFill/>
            <a:ln w="9525">
              <a:noFill/>
              <a:miter lim="800000"/>
              <a:headEnd/>
              <a:tailEnd/>
            </a:ln>
          </p:spPr>
          <p:txBody>
            <a:bodyPr lIns="91438" tIns="45718" rIns="91438" bIns="45718">
              <a:spAutoFit/>
            </a:bodyPr>
            <a:lstStyle/>
            <a:p>
              <a:pPr algn="ctr"/>
              <a:r>
                <a:rPr lang="pt-BR" sz="1600" b="1" dirty="0" smtClean="0"/>
                <a:t>Bovinos</a:t>
              </a:r>
            </a:p>
            <a:p>
              <a:pPr algn="ctr"/>
              <a:r>
                <a:rPr lang="pt-BR" sz="3000" b="1" dirty="0" smtClean="0">
                  <a:latin typeface="Arial Black" pitchFamily="34" charset="0"/>
                </a:rPr>
                <a:t>27,3</a:t>
              </a:r>
            </a:p>
            <a:p>
              <a:pPr algn="ctr"/>
              <a:r>
                <a:rPr lang="pt-BR" sz="1200" dirty="0" smtClean="0"/>
                <a:t>Milhões de cabeças</a:t>
              </a:r>
              <a:endParaRPr lang="pt-BR" sz="1200" dirty="0"/>
            </a:p>
          </p:txBody>
        </p:sp>
        <p:pic>
          <p:nvPicPr>
            <p:cNvPr id="57" name="Picture 12" descr="tela 15 - Boi.psd"/>
            <p:cNvPicPr>
              <a:picLocks noChangeAspect="1"/>
            </p:cNvPicPr>
            <p:nvPr/>
          </p:nvPicPr>
          <p:blipFill>
            <a:blip r:embed="rId5" cstate="print"/>
            <a:srcRect/>
            <a:stretch>
              <a:fillRect/>
            </a:stretch>
          </p:blipFill>
          <p:spPr bwMode="auto">
            <a:xfrm>
              <a:off x="6629400" y="2514600"/>
              <a:ext cx="1963850" cy="4163568"/>
            </a:xfrm>
            <a:prstGeom prst="rect">
              <a:avLst/>
            </a:prstGeom>
            <a:noFill/>
            <a:ln w="9525">
              <a:noFill/>
              <a:miter lim="800000"/>
              <a:headEnd/>
              <a:tailEnd/>
            </a:ln>
          </p:spPr>
        </p:pic>
      </p:grpSp>
      <p:grpSp>
        <p:nvGrpSpPr>
          <p:cNvPr id="58" name="Group 18"/>
          <p:cNvGrpSpPr>
            <a:grpSpLocks/>
          </p:cNvGrpSpPr>
          <p:nvPr/>
        </p:nvGrpSpPr>
        <p:grpSpPr bwMode="auto">
          <a:xfrm>
            <a:off x="6394476" y="1428750"/>
            <a:ext cx="1963738" cy="5505450"/>
            <a:chOff x="4648200" y="1227124"/>
            <a:chExt cx="1963850" cy="5505908"/>
          </a:xfrm>
        </p:grpSpPr>
        <p:sp>
          <p:nvSpPr>
            <p:cNvPr id="59" name="Retângulo 9"/>
            <p:cNvSpPr>
              <a:spLocks noChangeArrowheads="1"/>
            </p:cNvSpPr>
            <p:nvPr/>
          </p:nvSpPr>
          <p:spPr bwMode="auto">
            <a:xfrm>
              <a:off x="4800600" y="1227124"/>
              <a:ext cx="1676400" cy="984960"/>
            </a:xfrm>
            <a:prstGeom prst="rect">
              <a:avLst/>
            </a:prstGeom>
            <a:noFill/>
            <a:ln w="9525">
              <a:noFill/>
              <a:miter lim="800000"/>
              <a:headEnd/>
              <a:tailEnd/>
            </a:ln>
          </p:spPr>
          <p:txBody>
            <a:bodyPr lIns="91438" tIns="45718" rIns="91438" bIns="45718">
              <a:spAutoFit/>
            </a:bodyPr>
            <a:lstStyle/>
            <a:p>
              <a:pPr algn="ctr"/>
              <a:r>
                <a:rPr lang="pt-BR" sz="1600" b="1" dirty="0" smtClean="0"/>
                <a:t>Algodão</a:t>
              </a:r>
              <a:endParaRPr lang="pt-BR" sz="2000" b="1" dirty="0" smtClean="0"/>
            </a:p>
            <a:p>
              <a:pPr algn="ctr"/>
              <a:r>
                <a:rPr lang="pt-BR" sz="3000" b="1" dirty="0" smtClean="0">
                  <a:latin typeface="Arial Black" pitchFamily="34" charset="0"/>
                </a:rPr>
                <a:t>1,63</a:t>
              </a:r>
            </a:p>
            <a:p>
              <a:pPr algn="ctr"/>
              <a:r>
                <a:rPr lang="pt-BR" sz="1200" dirty="0" smtClean="0"/>
                <a:t>Milhões de t</a:t>
              </a:r>
              <a:endParaRPr lang="pt-BR" sz="1200" dirty="0"/>
            </a:p>
          </p:txBody>
        </p:sp>
        <p:pic>
          <p:nvPicPr>
            <p:cNvPr id="60" name="Picture 13" descr="tela 15 - Algodao.psd"/>
            <p:cNvPicPr>
              <a:picLocks noChangeAspect="1"/>
            </p:cNvPicPr>
            <p:nvPr/>
          </p:nvPicPr>
          <p:blipFill>
            <a:blip r:embed="rId6" cstate="print"/>
            <a:srcRect/>
            <a:stretch>
              <a:fillRect/>
            </a:stretch>
          </p:blipFill>
          <p:spPr bwMode="auto">
            <a:xfrm>
              <a:off x="4648200" y="2514600"/>
              <a:ext cx="1963850" cy="4218432"/>
            </a:xfrm>
            <a:prstGeom prst="rect">
              <a:avLst/>
            </a:prstGeom>
            <a:noFill/>
            <a:ln w="9525">
              <a:noFill/>
              <a:miter lim="800000"/>
              <a:headEnd/>
              <a:tailEnd/>
            </a:ln>
          </p:spPr>
        </p:pic>
      </p:grpSp>
      <p:sp>
        <p:nvSpPr>
          <p:cNvPr id="62" name="Título 1"/>
          <p:cNvSpPr txBox="1">
            <a:spLocks/>
          </p:cNvSpPr>
          <p:nvPr/>
        </p:nvSpPr>
        <p:spPr bwMode="auto">
          <a:xfrm>
            <a:off x="457200" y="142875"/>
            <a:ext cx="7400925" cy="1162050"/>
          </a:xfrm>
          <a:prstGeom prst="rect">
            <a:avLst/>
          </a:prstGeom>
          <a:noFill/>
          <a:ln w="9525">
            <a:noFill/>
            <a:miter lim="800000"/>
            <a:headEnd/>
            <a:tailEnd/>
          </a:ln>
        </p:spPr>
        <p:txBody>
          <a:bodyPr anchor="ctr"/>
          <a:lstStyle/>
          <a:p>
            <a:pPr>
              <a:defRPr/>
            </a:pPr>
            <a:r>
              <a:rPr lang="pt-BR" sz="3200" dirty="0" smtClean="0">
                <a:latin typeface="+mj-lt"/>
                <a:ea typeface="+mj-ea"/>
                <a:cs typeface="+mj-cs"/>
              </a:rPr>
              <a:t>Dados Gerais</a:t>
            </a:r>
            <a:r>
              <a:rPr lang="pt-BR" sz="3200" dirty="0">
                <a:latin typeface="+mj-lt"/>
                <a:ea typeface="+mj-ea"/>
                <a:cs typeface="+mj-cs"/>
              </a:rPr>
              <a:t/>
            </a:r>
            <a:br>
              <a:rPr lang="pt-BR" sz="3200" dirty="0">
                <a:latin typeface="+mj-lt"/>
                <a:ea typeface="+mj-ea"/>
                <a:cs typeface="+mj-cs"/>
              </a:rPr>
            </a:br>
            <a:r>
              <a:rPr lang="pt-BR" sz="2200" dirty="0" smtClean="0">
                <a:latin typeface="+mj-lt"/>
                <a:ea typeface="+mj-ea"/>
                <a:cs typeface="+mj-cs"/>
              </a:rPr>
              <a:t>Mato Grosso - Produção</a:t>
            </a:r>
            <a:endParaRPr lang="pt-BR" sz="2200" dirty="0">
              <a:latin typeface="+mj-lt"/>
              <a:ea typeface="+mj-ea"/>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down)">
                                      <p:cBhvr>
                                        <p:cTn id="11" dur="500"/>
                                        <p:tgtEl>
                                          <p:spTgt spid="4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down)">
                                      <p:cBhvr>
                                        <p:cTn id="15" dur="500"/>
                                        <p:tgtEl>
                                          <p:spTgt spid="52"/>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down)">
                                      <p:cBhvr>
                                        <p:cTn id="1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a 5"/>
          <p:cNvGraphicFramePr>
            <a:graphicFrameLocks noGrp="1"/>
          </p:cNvGraphicFramePr>
          <p:nvPr/>
        </p:nvGraphicFramePr>
        <p:xfrm>
          <a:off x="642910" y="2000240"/>
          <a:ext cx="7500989" cy="4143401"/>
        </p:xfrm>
        <a:graphic>
          <a:graphicData uri="http://schemas.openxmlformats.org/drawingml/2006/table">
            <a:tbl>
              <a:tblPr>
                <a:effectLst>
                  <a:outerShdw blurRad="50800" dist="38100" dir="18900000" algn="bl" rotWithShape="0">
                    <a:prstClr val="black">
                      <a:alpha val="40000"/>
                    </a:prstClr>
                  </a:outerShdw>
                </a:effectLst>
                <a:tableStyleId>{35758FB7-9AC5-4552-8A53-C91805E547FA}</a:tableStyleId>
              </a:tblPr>
              <a:tblGrid>
                <a:gridCol w="3542999"/>
                <a:gridCol w="2737773"/>
                <a:gridCol w="1220217"/>
              </a:tblGrid>
              <a:tr h="1010107">
                <a:tc>
                  <a:txBody>
                    <a:bodyPr/>
                    <a:lstStyle/>
                    <a:p>
                      <a:pPr algn="ctr" rtl="0" fontAlgn="ctr"/>
                      <a:r>
                        <a:rPr lang="pt-BR" sz="1600" u="none" strike="noStrike" noProof="0" dirty="0" smtClean="0">
                          <a:latin typeface="Arial Black" pitchFamily="34" charset="0"/>
                        </a:rPr>
                        <a:t>Ocupação</a:t>
                      </a:r>
                      <a:endParaRPr lang="pt-BR" sz="1600" b="1" i="0" u="none" strike="noStrike" noProof="0" dirty="0">
                        <a:solidFill>
                          <a:srgbClr val="FFFFFF"/>
                        </a:solidFill>
                        <a:latin typeface="Arial Black" pitchFamily="34" charset="0"/>
                      </a:endParaRPr>
                    </a:p>
                  </a:txBody>
                  <a:tcPr marL="9525" marR="9525" marT="9525" marB="0" anchor="ctr">
                    <a:lnL w="9525" cap="flat" cmpd="sng" algn="ctr">
                      <a:noFill/>
                      <a:prstDash val="solid"/>
                    </a:lnL>
                    <a:lnR w="127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rgbClr val="FFC000"/>
                    </a:solidFill>
                  </a:tcPr>
                </a:tc>
                <a:tc>
                  <a:txBody>
                    <a:bodyPr/>
                    <a:lstStyle/>
                    <a:p>
                      <a:pPr algn="ctr" rtl="0" fontAlgn="ctr"/>
                      <a:r>
                        <a:rPr lang="pt-BR" sz="1600" b="0" i="0" u="none" strike="noStrike" noProof="0" dirty="0" smtClean="0">
                          <a:solidFill>
                            <a:schemeClr val="dk1"/>
                          </a:solidFill>
                          <a:latin typeface="Arial Black" pitchFamily="34" charset="0"/>
                        </a:rPr>
                        <a:t>ÁREA</a:t>
                      </a:r>
                      <a:endParaRPr lang="pt-BR" sz="1600" b="1" i="0" u="none" strike="noStrike" noProof="0" dirty="0" smtClean="0">
                        <a:solidFill>
                          <a:srgbClr val="FFFFFF"/>
                        </a:solidFill>
                        <a:latin typeface="Arial Black" pitchFamily="34" charset="0"/>
                      </a:endParaRPr>
                    </a:p>
                    <a:p>
                      <a:pPr algn="ctr" rtl="0" fontAlgn="ctr"/>
                      <a:r>
                        <a:rPr lang="pt-BR" sz="1600" u="none" strike="noStrike" noProof="0" dirty="0" smtClean="0">
                          <a:latin typeface="Arial Black" pitchFamily="34" charset="0"/>
                        </a:rPr>
                        <a:t>(milhões</a:t>
                      </a:r>
                      <a:r>
                        <a:rPr lang="pt-BR" sz="1600" u="none" strike="noStrike" baseline="0" noProof="0" dirty="0" smtClean="0">
                          <a:latin typeface="Arial Black" pitchFamily="34" charset="0"/>
                        </a:rPr>
                        <a:t> de</a:t>
                      </a:r>
                      <a:r>
                        <a:rPr lang="pt-BR" sz="1600" u="none" strike="noStrike" noProof="0" dirty="0" smtClean="0">
                          <a:latin typeface="Arial Black" pitchFamily="34" charset="0"/>
                        </a:rPr>
                        <a:t> hectares)</a:t>
                      </a:r>
                      <a:endParaRPr lang="pt-BR" sz="1600" b="1" i="0" u="none" strike="noStrike" noProof="0" dirty="0">
                        <a:solidFill>
                          <a:srgbClr val="FFFFFF"/>
                        </a:solidFill>
                        <a:latin typeface="Arial Black"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rgbClr val="FFC000"/>
                    </a:solidFill>
                  </a:tcPr>
                </a:tc>
                <a:tc>
                  <a:txBody>
                    <a:bodyPr/>
                    <a:lstStyle/>
                    <a:p>
                      <a:pPr algn="ctr" rtl="0" fontAlgn="ctr"/>
                      <a:r>
                        <a:rPr lang="pt-BR" sz="1600" u="none" strike="noStrike" noProof="0" dirty="0" smtClean="0">
                          <a:latin typeface="Arial Black" pitchFamily="34" charset="0"/>
                        </a:rPr>
                        <a:t>%</a:t>
                      </a:r>
                      <a:endParaRPr lang="pt-BR" sz="1600" b="1" i="0" u="none" strike="noStrike" noProof="0" dirty="0">
                        <a:solidFill>
                          <a:srgbClr val="FFFFFF"/>
                        </a:solidFill>
                        <a:latin typeface="Arial Black" pitchFamily="34" charset="0"/>
                      </a:endParaRPr>
                    </a:p>
                  </a:txBody>
                  <a:tcPr marL="9525" marR="9525" marT="9525" marB="0" anchor="ctr">
                    <a:lnL w="12700"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rgbClr val="FFC000"/>
                    </a:solidFill>
                  </a:tcPr>
                </a:tc>
              </a:tr>
              <a:tr h="351196">
                <a:tc>
                  <a:txBody>
                    <a:bodyPr/>
                    <a:lstStyle/>
                    <a:p>
                      <a:pPr algn="ctr" rtl="0" fontAlgn="b"/>
                      <a:r>
                        <a:rPr lang="pt-BR" sz="1600" u="none" strike="noStrike" noProof="0" dirty="0" smtClean="0">
                          <a:latin typeface="+mj-lt"/>
                        </a:rPr>
                        <a:t>Mato Grosso</a:t>
                      </a:r>
                      <a:r>
                        <a:rPr lang="pt-BR" sz="1600" u="none" strike="noStrike" baseline="0" noProof="0" dirty="0" smtClean="0">
                          <a:latin typeface="+mj-lt"/>
                        </a:rPr>
                        <a:t> - área total</a:t>
                      </a:r>
                      <a:endParaRPr lang="pt-BR" sz="1600" b="1" i="0" u="none" strike="noStrike" noProof="0" dirty="0">
                        <a:solidFill>
                          <a:srgbClr val="003300"/>
                        </a:solidFill>
                        <a:latin typeface="+mj-lt"/>
                      </a:endParaRPr>
                    </a:p>
                  </a:txBody>
                  <a:tcPr marL="9525" marR="9525" marT="9525" marB="0" anchor="ctr">
                    <a:lnL w="9525" cap="flat" cmpd="sng" algn="ctr">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rgbClr val="FFFF00"/>
                    </a:solidFill>
                  </a:tcPr>
                </a:tc>
                <a:tc>
                  <a:txBody>
                    <a:bodyPr/>
                    <a:lstStyle/>
                    <a:p>
                      <a:pPr algn="ctr" rtl="0" fontAlgn="b"/>
                      <a:r>
                        <a:rPr lang="pt-BR" sz="1600" u="none" strike="noStrike" noProof="0" smtClean="0">
                          <a:latin typeface="+mj-lt"/>
                        </a:rPr>
                        <a:t>90.335</a:t>
                      </a:r>
                      <a:endParaRPr lang="pt-BR" sz="1600" b="1" i="0" u="none" strike="noStrike" noProof="0">
                        <a:solidFill>
                          <a:srgbClr val="000000"/>
                        </a:solidFill>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rgbClr val="FFFF00"/>
                    </a:solidFill>
                  </a:tcPr>
                </a:tc>
                <a:tc>
                  <a:txBody>
                    <a:bodyPr/>
                    <a:lstStyle/>
                    <a:p>
                      <a:pPr algn="ctr" rtl="0" fontAlgn="b"/>
                      <a:r>
                        <a:rPr lang="pt-BR" sz="1600" u="none" strike="noStrike" noProof="0" smtClean="0">
                          <a:latin typeface="+mj-lt"/>
                        </a:rPr>
                        <a:t>100%</a:t>
                      </a:r>
                      <a:endParaRPr lang="pt-BR" sz="1600" b="1" i="0" u="none" strike="noStrike" noProof="0">
                        <a:solidFill>
                          <a:srgbClr val="000000"/>
                        </a:solidFill>
                        <a:latin typeface="+mj-lt"/>
                      </a:endParaRPr>
                    </a:p>
                  </a:txBody>
                  <a:tcPr marL="9525" marR="9525" marT="9525" marB="0" anchor="ctr">
                    <a:lnL w="12700" cap="flat" cmpd="sng" algn="ctr">
                      <a:noFill/>
                      <a:prstDash val="solid"/>
                      <a:round/>
                      <a:headEnd type="none" w="med" len="med"/>
                      <a:tailEnd type="none" w="med" len="med"/>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rgbClr val="FFFF00"/>
                    </a:solidFill>
                  </a:tcPr>
                </a:tc>
              </a:tr>
              <a:tr h="351196">
                <a:tc>
                  <a:txBody>
                    <a:bodyPr/>
                    <a:lstStyle/>
                    <a:p>
                      <a:pPr algn="ctr" rtl="0" fontAlgn="b"/>
                      <a:r>
                        <a:rPr lang="pt-BR" sz="1600" b="0" i="0" u="none" strike="noStrike" noProof="0" dirty="0" smtClean="0">
                          <a:solidFill>
                            <a:srgbClr val="000000"/>
                          </a:solidFill>
                          <a:latin typeface="+mj-lt"/>
                        </a:rPr>
                        <a:t>Agricultura</a:t>
                      </a:r>
                      <a:endParaRPr lang="pt-BR" sz="1600" b="0" i="0" u="none" strike="noStrike" noProof="0" dirty="0">
                        <a:solidFill>
                          <a:srgbClr val="000000"/>
                        </a:solidFill>
                        <a:latin typeface="+mj-lt"/>
                      </a:endParaRPr>
                    </a:p>
                  </a:txBody>
                  <a:tcPr marL="9525" marR="9525" marT="9525" marB="0" anchor="ctr">
                    <a:lnL w="9525" cap="flat" cmpd="sng" algn="ctr">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lumMod val="85000"/>
                      </a:schemeClr>
                    </a:solidFill>
                  </a:tcPr>
                </a:tc>
                <a:tc>
                  <a:txBody>
                    <a:bodyPr/>
                    <a:lstStyle/>
                    <a:p>
                      <a:pPr algn="ctr" rtl="0" fontAlgn="b"/>
                      <a:r>
                        <a:rPr lang="pt-BR" sz="1600" u="none" strike="noStrike" noProof="0" smtClean="0">
                          <a:latin typeface="+mj-lt"/>
                        </a:rPr>
                        <a:t>7.060</a:t>
                      </a:r>
                      <a:endParaRPr lang="pt-BR" sz="1600" b="0" i="0" u="none" strike="noStrike" noProof="0">
                        <a:solidFill>
                          <a:srgbClr val="000000"/>
                        </a:solidFill>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lumMod val="85000"/>
                      </a:schemeClr>
                    </a:solidFill>
                  </a:tcPr>
                </a:tc>
                <a:tc>
                  <a:txBody>
                    <a:bodyPr/>
                    <a:lstStyle/>
                    <a:p>
                      <a:pPr marL="0" algn="ctr" defTabSz="914373" rtl="0" eaLnBrk="1" fontAlgn="b" latinLnBrk="0" hangingPunct="1"/>
                      <a:r>
                        <a:rPr lang="pt-BR" sz="1600" u="none" strike="noStrike" kern="1200" noProof="0" smtClean="0">
                          <a:solidFill>
                            <a:schemeClr val="dk1"/>
                          </a:solidFill>
                          <a:latin typeface="+mj-lt"/>
                          <a:ea typeface="+mn-ea"/>
                          <a:cs typeface="+mn-cs"/>
                        </a:rPr>
                        <a:t>7,8%</a:t>
                      </a:r>
                    </a:p>
                  </a:txBody>
                  <a:tcPr marL="9525" marR="9525" marT="9525" marB="0" anchor="ctr">
                    <a:lnL w="12700" cap="flat" cmpd="sng" algn="ctr">
                      <a:noFill/>
                      <a:prstDash val="solid"/>
                      <a:round/>
                      <a:headEnd type="none" w="med" len="med"/>
                      <a:tailEnd type="none" w="med" len="med"/>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lumMod val="85000"/>
                      </a:schemeClr>
                    </a:solidFill>
                  </a:tcPr>
                </a:tc>
              </a:tr>
              <a:tr h="329458">
                <a:tc>
                  <a:txBody>
                    <a:bodyPr/>
                    <a:lstStyle/>
                    <a:p>
                      <a:pPr algn="ctr" rtl="0" fontAlgn="b"/>
                      <a:r>
                        <a:rPr lang="pt-BR" sz="1600" u="none" strike="noStrike" baseline="0" noProof="0" dirty="0" smtClean="0">
                          <a:latin typeface="+mj-lt"/>
                        </a:rPr>
                        <a:t>Pastagem</a:t>
                      </a:r>
                      <a:endParaRPr lang="pt-BR" sz="1600" b="0" i="0" u="none" strike="noStrike" noProof="0" dirty="0">
                        <a:solidFill>
                          <a:srgbClr val="000000"/>
                        </a:solidFill>
                        <a:latin typeface="+mj-lt"/>
                      </a:endParaRPr>
                    </a:p>
                  </a:txBody>
                  <a:tcPr marL="9525" marR="9525" marT="9525" marB="0" anchor="ctr">
                    <a:lnL w="9525" cap="flat" cmpd="sng" algn="ctr">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lumMod val="85000"/>
                      </a:schemeClr>
                    </a:solidFill>
                  </a:tcPr>
                </a:tc>
                <a:tc>
                  <a:txBody>
                    <a:bodyPr/>
                    <a:lstStyle/>
                    <a:p>
                      <a:pPr algn="ctr" rtl="0" fontAlgn="b"/>
                      <a:r>
                        <a:rPr lang="pt-BR" sz="1600" b="0" i="0" u="none" strike="noStrike" noProof="0" smtClean="0">
                          <a:solidFill>
                            <a:srgbClr val="000000"/>
                          </a:solidFill>
                          <a:latin typeface="+mj-lt"/>
                        </a:rPr>
                        <a:t>25.781</a:t>
                      </a:r>
                      <a:endParaRPr lang="pt-BR" sz="1600" b="0" i="0" u="none" strike="noStrike" noProof="0">
                        <a:solidFill>
                          <a:srgbClr val="000000"/>
                        </a:solidFill>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lumMod val="85000"/>
                      </a:schemeClr>
                    </a:solidFill>
                  </a:tcPr>
                </a:tc>
                <a:tc>
                  <a:txBody>
                    <a:bodyPr/>
                    <a:lstStyle/>
                    <a:p>
                      <a:pPr marL="0" algn="ctr" defTabSz="914373" rtl="0" eaLnBrk="1" fontAlgn="b" latinLnBrk="0" hangingPunct="1"/>
                      <a:r>
                        <a:rPr lang="pt-BR" sz="1600" u="none" strike="noStrike" kern="1200" noProof="0" dirty="0" smtClean="0">
                          <a:solidFill>
                            <a:schemeClr val="dk1"/>
                          </a:solidFill>
                          <a:latin typeface="+mj-lt"/>
                          <a:ea typeface="+mn-ea"/>
                          <a:cs typeface="+mn-cs"/>
                        </a:rPr>
                        <a:t>28,5%</a:t>
                      </a:r>
                    </a:p>
                  </a:txBody>
                  <a:tcPr marL="9525" marR="9525" marT="9525" marB="0" anchor="ctr">
                    <a:lnL w="12700" cap="flat" cmpd="sng" algn="ctr">
                      <a:noFill/>
                      <a:prstDash val="solid"/>
                      <a:round/>
                      <a:headEnd type="none" w="med" len="med"/>
                      <a:tailEnd type="none" w="med" len="med"/>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lumMod val="85000"/>
                      </a:schemeClr>
                    </a:solidFill>
                  </a:tcPr>
                </a:tc>
              </a:tr>
              <a:tr h="351196">
                <a:tc>
                  <a:txBody>
                    <a:bodyPr/>
                    <a:lstStyle/>
                    <a:p>
                      <a:pPr algn="ctr" rtl="0" fontAlgn="b"/>
                      <a:r>
                        <a:rPr lang="pt-BR" sz="1600" u="none" strike="noStrike" noProof="0" dirty="0" smtClean="0">
                          <a:latin typeface="+mj-lt"/>
                        </a:rPr>
                        <a:t>Florestas</a:t>
                      </a:r>
                      <a:r>
                        <a:rPr lang="pt-BR" sz="1600" u="none" strike="noStrike" baseline="0" noProof="0" dirty="0" smtClean="0">
                          <a:latin typeface="+mj-lt"/>
                        </a:rPr>
                        <a:t> plantadas</a:t>
                      </a:r>
                      <a:endParaRPr lang="pt-BR" sz="1600" b="0" i="0" u="none" strike="noStrike" noProof="0" dirty="0">
                        <a:solidFill>
                          <a:srgbClr val="000000"/>
                        </a:solidFill>
                        <a:latin typeface="+mj-lt"/>
                      </a:endParaRPr>
                    </a:p>
                  </a:txBody>
                  <a:tcPr marL="9525" marR="9525" marT="9525" marB="0" anchor="ctr">
                    <a:lnL w="9525" cap="flat" cmpd="sng" algn="ctr">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lumMod val="85000"/>
                      </a:schemeClr>
                    </a:solidFill>
                  </a:tcPr>
                </a:tc>
                <a:tc>
                  <a:txBody>
                    <a:bodyPr/>
                    <a:lstStyle/>
                    <a:p>
                      <a:pPr algn="ctr" rtl="0" fontAlgn="b"/>
                      <a:r>
                        <a:rPr lang="pt-BR" sz="1600" u="none" strike="noStrike" noProof="0" dirty="0" smtClean="0">
                          <a:latin typeface="+mj-lt"/>
                        </a:rPr>
                        <a:t>145</a:t>
                      </a:r>
                      <a:endParaRPr lang="pt-BR" sz="1600" b="0" i="0" u="none" strike="noStrike" noProof="0" dirty="0">
                        <a:solidFill>
                          <a:srgbClr val="000000"/>
                        </a:solidFill>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lumMod val="85000"/>
                      </a:schemeClr>
                    </a:solidFill>
                  </a:tcPr>
                </a:tc>
                <a:tc>
                  <a:txBody>
                    <a:bodyPr/>
                    <a:lstStyle/>
                    <a:p>
                      <a:pPr marL="0" algn="ctr" defTabSz="914373" rtl="0" eaLnBrk="1" fontAlgn="b" latinLnBrk="0" hangingPunct="1"/>
                      <a:r>
                        <a:rPr lang="pt-BR" sz="1600" u="none" strike="noStrike" kern="1200" noProof="0" dirty="0" smtClean="0">
                          <a:solidFill>
                            <a:schemeClr val="dk1"/>
                          </a:solidFill>
                          <a:latin typeface="+mj-lt"/>
                          <a:ea typeface="+mn-ea"/>
                          <a:cs typeface="+mn-cs"/>
                        </a:rPr>
                        <a:t>0,2%</a:t>
                      </a:r>
                    </a:p>
                  </a:txBody>
                  <a:tcPr marL="9525" marR="9525" marT="9525" marB="0" anchor="ctr">
                    <a:lnL w="12700" cap="flat" cmpd="sng" algn="ctr">
                      <a:noFill/>
                      <a:prstDash val="solid"/>
                      <a:round/>
                      <a:headEnd type="none" w="med" len="med"/>
                      <a:tailEnd type="none" w="med" len="med"/>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lumMod val="85000"/>
                      </a:schemeClr>
                    </a:solidFill>
                  </a:tcPr>
                </a:tc>
              </a:tr>
              <a:tr h="351196">
                <a:tc>
                  <a:txBody>
                    <a:bodyPr/>
                    <a:lstStyle/>
                    <a:p>
                      <a:pPr algn="ctr" rtl="0" fontAlgn="b"/>
                      <a:r>
                        <a:rPr lang="pt-BR" sz="1600" u="none" strike="noStrike" noProof="0" dirty="0" smtClean="0">
                          <a:latin typeface="+mj-lt"/>
                        </a:rPr>
                        <a:t>Outras ocupações</a:t>
                      </a:r>
                      <a:endParaRPr lang="pt-BR" sz="1600" b="0" i="0" u="none" strike="noStrike" noProof="0" dirty="0">
                        <a:solidFill>
                          <a:srgbClr val="000000"/>
                        </a:solidFill>
                        <a:latin typeface="+mj-lt"/>
                      </a:endParaRPr>
                    </a:p>
                  </a:txBody>
                  <a:tcPr marL="9525" marR="9525" marT="9525" marB="0" anchor="ctr">
                    <a:lnL w="9525" cap="flat" cmpd="sng" algn="ctr">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lumMod val="85000"/>
                      </a:schemeClr>
                    </a:solidFill>
                  </a:tcPr>
                </a:tc>
                <a:tc>
                  <a:txBody>
                    <a:bodyPr/>
                    <a:lstStyle/>
                    <a:p>
                      <a:pPr algn="ctr" rtl="0" fontAlgn="b"/>
                      <a:r>
                        <a:rPr lang="pt-BR" sz="1600" u="none" strike="noStrike" noProof="0" dirty="0" smtClean="0">
                          <a:latin typeface="+mj-lt"/>
                        </a:rPr>
                        <a:t>1.539</a:t>
                      </a:r>
                      <a:endParaRPr lang="pt-BR" sz="1600" b="0" i="0" u="none" strike="noStrike" noProof="0" dirty="0">
                        <a:solidFill>
                          <a:srgbClr val="000000"/>
                        </a:solidFill>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lumMod val="85000"/>
                      </a:schemeClr>
                    </a:solidFill>
                  </a:tcPr>
                </a:tc>
                <a:tc>
                  <a:txBody>
                    <a:bodyPr/>
                    <a:lstStyle/>
                    <a:p>
                      <a:pPr marL="0" algn="ctr" defTabSz="914373" rtl="0" eaLnBrk="1" fontAlgn="b" latinLnBrk="0" hangingPunct="1"/>
                      <a:r>
                        <a:rPr lang="pt-BR" sz="1600" u="none" strike="noStrike" kern="1200" noProof="0" dirty="0" smtClean="0">
                          <a:solidFill>
                            <a:schemeClr val="dk1"/>
                          </a:solidFill>
                          <a:latin typeface="+mj-lt"/>
                          <a:ea typeface="+mn-ea"/>
                          <a:cs typeface="+mn-cs"/>
                        </a:rPr>
                        <a:t>1,7%</a:t>
                      </a:r>
                    </a:p>
                  </a:txBody>
                  <a:tcPr marL="9525" marR="9525" marT="9525" marB="0" anchor="ctr">
                    <a:lnL w="12700" cap="flat" cmpd="sng" algn="ctr">
                      <a:noFill/>
                      <a:prstDash val="solid"/>
                      <a:round/>
                      <a:headEnd type="none" w="med" len="med"/>
                      <a:tailEnd type="none" w="med" len="med"/>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lumMod val="85000"/>
                      </a:schemeClr>
                    </a:solidFill>
                  </a:tcPr>
                </a:tc>
              </a:tr>
              <a:tr h="329456">
                <a:tc>
                  <a:txBody>
                    <a:bodyPr/>
                    <a:lstStyle/>
                    <a:p>
                      <a:pPr algn="ctr" rtl="0" fontAlgn="b"/>
                      <a:r>
                        <a:rPr lang="pt-BR" sz="1600" u="none" strike="noStrike" noProof="0" dirty="0" smtClean="0">
                          <a:latin typeface="+mj-lt"/>
                        </a:rPr>
                        <a:t>Reservas indígenas</a:t>
                      </a:r>
                      <a:endParaRPr lang="pt-BR" sz="1600" b="0" i="0" u="none" strike="noStrike" noProof="0" dirty="0">
                        <a:solidFill>
                          <a:srgbClr val="000000"/>
                        </a:solidFill>
                        <a:latin typeface="+mj-lt"/>
                      </a:endParaRPr>
                    </a:p>
                  </a:txBody>
                  <a:tcPr marL="9525" marR="9525" marT="9525" marB="0" anchor="ctr">
                    <a:lnL w="9525" cap="flat" cmpd="sng" algn="ctr">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solidFill>
                  </a:tcPr>
                </a:tc>
                <a:tc>
                  <a:txBody>
                    <a:bodyPr/>
                    <a:lstStyle/>
                    <a:p>
                      <a:pPr algn="ctr" rtl="0" fontAlgn="b"/>
                      <a:r>
                        <a:rPr lang="pt-BR" sz="1600" u="none" strike="noStrike" noProof="0" smtClean="0">
                          <a:latin typeface="+mj-lt"/>
                        </a:rPr>
                        <a:t>13.706</a:t>
                      </a:r>
                      <a:endParaRPr lang="pt-BR" sz="1600" b="0" i="0" u="none" strike="noStrike" noProof="0">
                        <a:solidFill>
                          <a:srgbClr val="000000"/>
                        </a:solidFill>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solidFill>
                  </a:tcPr>
                </a:tc>
                <a:tc>
                  <a:txBody>
                    <a:bodyPr/>
                    <a:lstStyle/>
                    <a:p>
                      <a:pPr marL="0" algn="ctr" defTabSz="914373" rtl="0" eaLnBrk="1" fontAlgn="b" latinLnBrk="0" hangingPunct="1"/>
                      <a:r>
                        <a:rPr lang="pt-BR" sz="1600" u="none" strike="noStrike" kern="1200" noProof="0" dirty="0" smtClean="0">
                          <a:solidFill>
                            <a:schemeClr val="dk1"/>
                          </a:solidFill>
                          <a:latin typeface="+mj-lt"/>
                          <a:ea typeface="+mn-ea"/>
                          <a:cs typeface="+mn-cs"/>
                        </a:rPr>
                        <a:t>15,2%</a:t>
                      </a:r>
                    </a:p>
                  </a:txBody>
                  <a:tcPr marL="9525" marR="9525" marT="9525" marB="0" anchor="ctr">
                    <a:lnL w="12700" cap="flat" cmpd="sng" algn="ctr">
                      <a:noFill/>
                      <a:prstDash val="solid"/>
                      <a:round/>
                      <a:headEnd type="none" w="med" len="med"/>
                      <a:tailEnd type="none" w="med" len="med"/>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solidFill>
                  </a:tcPr>
                </a:tc>
              </a:tr>
              <a:tr h="351196">
                <a:tc>
                  <a:txBody>
                    <a:bodyPr/>
                    <a:lstStyle/>
                    <a:p>
                      <a:pPr algn="ctr" rtl="0" fontAlgn="b"/>
                      <a:r>
                        <a:rPr lang="pt-BR" sz="1600" u="none" strike="noStrike" noProof="0" dirty="0" smtClean="0">
                          <a:latin typeface="+mj-lt"/>
                        </a:rPr>
                        <a:t>Parques</a:t>
                      </a:r>
                      <a:r>
                        <a:rPr lang="pt-BR" sz="1600" u="none" strike="noStrike" baseline="0" noProof="0" dirty="0" smtClean="0">
                          <a:latin typeface="+mj-lt"/>
                        </a:rPr>
                        <a:t> e áreas de conservação</a:t>
                      </a:r>
                      <a:endParaRPr lang="pt-BR" sz="1600" b="0" i="0" u="none" strike="noStrike" noProof="0" dirty="0">
                        <a:solidFill>
                          <a:srgbClr val="000000"/>
                        </a:solidFill>
                        <a:latin typeface="+mj-lt"/>
                      </a:endParaRPr>
                    </a:p>
                  </a:txBody>
                  <a:tcPr marL="9525" marR="9525" marT="9525" marB="0" anchor="ctr">
                    <a:lnL w="9525" cap="flat" cmpd="sng" algn="ctr">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solidFill>
                  </a:tcPr>
                </a:tc>
                <a:tc>
                  <a:txBody>
                    <a:bodyPr/>
                    <a:lstStyle/>
                    <a:p>
                      <a:pPr algn="ctr" rtl="0" fontAlgn="b"/>
                      <a:r>
                        <a:rPr lang="pt-BR" sz="1600" u="none" strike="noStrike" noProof="0" dirty="0" smtClean="0">
                          <a:latin typeface="+mj-lt"/>
                        </a:rPr>
                        <a:t>5.658</a:t>
                      </a:r>
                      <a:endParaRPr lang="pt-BR" sz="1600" b="0" i="0" u="none" strike="noStrike" noProof="0" dirty="0">
                        <a:solidFill>
                          <a:srgbClr val="000000"/>
                        </a:solidFill>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solidFill>
                  </a:tcPr>
                </a:tc>
                <a:tc>
                  <a:txBody>
                    <a:bodyPr/>
                    <a:lstStyle/>
                    <a:p>
                      <a:pPr marL="0" algn="ctr" defTabSz="914373" rtl="0" eaLnBrk="1" fontAlgn="b" latinLnBrk="0" hangingPunct="1"/>
                      <a:r>
                        <a:rPr lang="pt-BR" sz="1600" u="none" strike="noStrike" kern="1200" noProof="0" smtClean="0">
                          <a:solidFill>
                            <a:schemeClr val="dk1"/>
                          </a:solidFill>
                          <a:latin typeface="+mj-lt"/>
                          <a:ea typeface="+mn-ea"/>
                          <a:cs typeface="+mn-cs"/>
                        </a:rPr>
                        <a:t>6,3%</a:t>
                      </a:r>
                    </a:p>
                  </a:txBody>
                  <a:tcPr marL="9525" marR="9525" marT="9525" marB="0" anchor="ctr">
                    <a:lnL w="12700" cap="flat" cmpd="sng" algn="ctr">
                      <a:noFill/>
                      <a:prstDash val="solid"/>
                      <a:round/>
                      <a:headEnd type="none" w="med" len="med"/>
                      <a:tailEnd type="none" w="med" len="med"/>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solidFill>
                  </a:tcPr>
                </a:tc>
              </a:tr>
              <a:tr h="367204">
                <a:tc>
                  <a:txBody>
                    <a:bodyPr/>
                    <a:lstStyle/>
                    <a:p>
                      <a:pPr algn="ctr" rtl="0" fontAlgn="b"/>
                      <a:r>
                        <a:rPr lang="pt-BR" sz="1600" u="none" strike="noStrike" noProof="0" dirty="0" smtClean="0">
                          <a:latin typeface="+mj-lt"/>
                        </a:rPr>
                        <a:t>Vegetação remanescente</a:t>
                      </a:r>
                      <a:endParaRPr lang="pt-BR" sz="1600" b="0" i="0" u="none" strike="noStrike" noProof="0" dirty="0">
                        <a:solidFill>
                          <a:srgbClr val="000000"/>
                        </a:solidFill>
                        <a:latin typeface="+mj-lt"/>
                      </a:endParaRPr>
                    </a:p>
                  </a:txBody>
                  <a:tcPr marL="9525" marR="9525" marT="9525" marB="0" anchor="ctr">
                    <a:lnL w="9525" cap="flat" cmpd="sng" algn="ctr">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solidFill>
                  </a:tcPr>
                </a:tc>
                <a:tc>
                  <a:txBody>
                    <a:bodyPr/>
                    <a:lstStyle/>
                    <a:p>
                      <a:pPr algn="ctr" rtl="0" fontAlgn="b"/>
                      <a:r>
                        <a:rPr lang="pt-BR" sz="1600" u="none" strike="noStrike" noProof="0" dirty="0" smtClean="0">
                          <a:latin typeface="+mj-lt"/>
                        </a:rPr>
                        <a:t>36.446</a:t>
                      </a:r>
                      <a:endParaRPr lang="pt-BR" sz="1600" b="0" i="0" u="none" strike="noStrike" noProof="0" dirty="0">
                        <a:solidFill>
                          <a:srgbClr val="000000"/>
                        </a:solidFill>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solidFill>
                  </a:tcPr>
                </a:tc>
                <a:tc>
                  <a:txBody>
                    <a:bodyPr/>
                    <a:lstStyle/>
                    <a:p>
                      <a:pPr marL="0" algn="ctr" defTabSz="914373" rtl="0" eaLnBrk="1" fontAlgn="b" latinLnBrk="0" hangingPunct="1"/>
                      <a:r>
                        <a:rPr lang="pt-BR" sz="1600" u="none" strike="noStrike" kern="1200" noProof="0" dirty="0" smtClean="0">
                          <a:solidFill>
                            <a:schemeClr val="dk1"/>
                          </a:solidFill>
                          <a:latin typeface="+mj-lt"/>
                          <a:ea typeface="+mn-ea"/>
                          <a:cs typeface="+mn-cs"/>
                        </a:rPr>
                        <a:t>40,3%</a:t>
                      </a:r>
                    </a:p>
                  </a:txBody>
                  <a:tcPr marL="9525" marR="9525" marT="9525" marB="0" anchor="ctr">
                    <a:lnL w="12700" cap="flat" cmpd="sng" algn="ctr">
                      <a:noFill/>
                      <a:prstDash val="solid"/>
                      <a:round/>
                      <a:headEnd type="none" w="med" len="med"/>
                      <a:tailEnd type="none" w="med" len="med"/>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solidFill>
                  </a:tcPr>
                </a:tc>
              </a:tr>
              <a:tr h="351196">
                <a:tc>
                  <a:txBody>
                    <a:bodyPr/>
                    <a:lstStyle/>
                    <a:p>
                      <a:pPr algn="ctr" rtl="0" fontAlgn="b"/>
                      <a:r>
                        <a:rPr lang="pt-BR" sz="1600" u="none" strike="noStrike" noProof="0" dirty="0" smtClean="0">
                          <a:latin typeface="+mj-lt"/>
                        </a:rPr>
                        <a:t>Outras ocupações</a:t>
                      </a:r>
                      <a:endParaRPr lang="pt-BR" sz="1600" b="0" i="0" u="none" strike="noStrike" noProof="0" dirty="0">
                        <a:solidFill>
                          <a:srgbClr val="000000"/>
                        </a:solidFill>
                        <a:latin typeface="+mj-lt"/>
                      </a:endParaRPr>
                    </a:p>
                  </a:txBody>
                  <a:tcPr marL="9525" marR="9525" marT="9525" marB="0" anchor="ctr">
                    <a:lnL w="9525" cap="flat" cmpd="sng" algn="ctr">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solidFill>
                  </a:tcPr>
                </a:tc>
                <a:tc>
                  <a:txBody>
                    <a:bodyPr/>
                    <a:lstStyle/>
                    <a:p>
                      <a:pPr algn="ctr" rtl="0" fontAlgn="b"/>
                      <a:r>
                        <a:rPr lang="pt-BR" sz="1600" u="none" strike="noStrike" noProof="0" dirty="0" smtClean="0">
                          <a:latin typeface="+mj-lt"/>
                        </a:rPr>
                        <a:t>1.539</a:t>
                      </a:r>
                      <a:endParaRPr lang="pt-BR" sz="1600" b="0" i="0" u="none" strike="noStrike" noProof="0" dirty="0">
                        <a:solidFill>
                          <a:srgbClr val="000000"/>
                        </a:solidFill>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solidFill>
                  </a:tcPr>
                </a:tc>
                <a:tc>
                  <a:txBody>
                    <a:bodyPr/>
                    <a:lstStyle/>
                    <a:p>
                      <a:pPr marL="0" algn="ctr" defTabSz="914373" rtl="0" eaLnBrk="1" fontAlgn="b" latinLnBrk="0" hangingPunct="1"/>
                      <a:r>
                        <a:rPr lang="pt-BR" sz="1600" u="none" strike="noStrike" kern="1200" noProof="0" dirty="0" smtClean="0">
                          <a:solidFill>
                            <a:schemeClr val="dk1"/>
                          </a:solidFill>
                          <a:latin typeface="+mj-lt"/>
                          <a:ea typeface="+mn-ea"/>
                          <a:cs typeface="+mn-cs"/>
                        </a:rPr>
                        <a:t>1,7%</a:t>
                      </a:r>
                    </a:p>
                  </a:txBody>
                  <a:tcPr marL="9525" marR="9525" marT="9525" marB="0" anchor="ctr">
                    <a:lnL w="12700" cap="flat" cmpd="sng" algn="ctr">
                      <a:noFill/>
                      <a:prstDash val="solid"/>
                      <a:round/>
                      <a:headEnd type="none" w="med" len="med"/>
                      <a:tailEnd type="none" w="med" len="med"/>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bg1"/>
                    </a:solidFill>
                  </a:tcPr>
                </a:tc>
              </a:tr>
            </a:tbl>
          </a:graphicData>
        </a:graphic>
      </p:graphicFrame>
      <p:sp>
        <p:nvSpPr>
          <p:cNvPr id="7" name="Título 1"/>
          <p:cNvSpPr txBox="1">
            <a:spLocks/>
          </p:cNvSpPr>
          <p:nvPr/>
        </p:nvSpPr>
        <p:spPr bwMode="auto">
          <a:xfrm>
            <a:off x="457200" y="142875"/>
            <a:ext cx="7400925" cy="1162050"/>
          </a:xfrm>
          <a:prstGeom prst="rect">
            <a:avLst/>
          </a:prstGeom>
          <a:noFill/>
          <a:ln w="9525">
            <a:noFill/>
            <a:miter lim="800000"/>
            <a:headEnd/>
            <a:tailEnd/>
          </a:ln>
        </p:spPr>
        <p:txBody>
          <a:bodyPr anchor="ctr"/>
          <a:lstStyle/>
          <a:p>
            <a:pPr>
              <a:defRPr/>
            </a:pPr>
            <a:r>
              <a:rPr lang="pt-BR" sz="3200" dirty="0" smtClean="0">
                <a:latin typeface="+mj-lt"/>
                <a:ea typeface="+mj-ea"/>
                <a:cs typeface="+mj-cs"/>
              </a:rPr>
              <a:t>Dados Gerais</a:t>
            </a:r>
            <a:r>
              <a:rPr lang="pt-BR" sz="3200" dirty="0">
                <a:latin typeface="+mj-lt"/>
                <a:ea typeface="+mj-ea"/>
                <a:cs typeface="+mj-cs"/>
              </a:rPr>
              <a:t/>
            </a:r>
            <a:br>
              <a:rPr lang="pt-BR" sz="3200" dirty="0">
                <a:latin typeface="+mj-lt"/>
                <a:ea typeface="+mj-ea"/>
                <a:cs typeface="+mj-cs"/>
              </a:rPr>
            </a:br>
            <a:r>
              <a:rPr lang="pt-BR" sz="2200" dirty="0" smtClean="0">
                <a:latin typeface="+mj-lt"/>
                <a:ea typeface="+mj-ea"/>
                <a:cs typeface="+mj-cs"/>
              </a:rPr>
              <a:t>Mato Grosso – Uso e ocupação do solo</a:t>
            </a:r>
            <a:endParaRPr lang="pt-BR" sz="2200" dirty="0">
              <a:latin typeface="+mj-lt"/>
              <a:ea typeface="+mj-ea"/>
              <a:cs typeface="+mj-cs"/>
            </a:endParaRPr>
          </a:p>
        </p:txBody>
      </p:sp>
      <p:sp>
        <p:nvSpPr>
          <p:cNvPr id="8" name="CaixaDeTexto 507"/>
          <p:cNvSpPr txBox="1">
            <a:spLocks noChangeArrowheads="1"/>
          </p:cNvSpPr>
          <p:nvPr/>
        </p:nvSpPr>
        <p:spPr bwMode="auto">
          <a:xfrm>
            <a:off x="6929454" y="6611807"/>
            <a:ext cx="2214546" cy="246217"/>
          </a:xfrm>
          <a:prstGeom prst="rect">
            <a:avLst/>
          </a:prstGeom>
          <a:noFill/>
          <a:ln w="9525">
            <a:noFill/>
            <a:miter lim="800000"/>
            <a:headEnd/>
            <a:tailEnd/>
          </a:ln>
        </p:spPr>
        <p:txBody>
          <a:bodyPr wrap="square" lIns="91438" tIns="45718" rIns="91438" bIns="45718">
            <a:spAutoFit/>
          </a:bodyPr>
          <a:lstStyle/>
          <a:p>
            <a:pPr algn="ctr"/>
            <a:r>
              <a:rPr lang="en-US" sz="1000" dirty="0" err="1"/>
              <a:t>Fonte</a:t>
            </a:r>
            <a:r>
              <a:rPr lang="en-US" sz="1000" dirty="0"/>
              <a:t>: </a:t>
            </a:r>
            <a:r>
              <a:rPr lang="en-US" sz="1000" dirty="0" smtClean="0"/>
              <a:t>IMEA/SEMA/</a:t>
            </a:r>
            <a:r>
              <a:rPr lang="en-US" sz="1000" dirty="0" err="1" smtClean="0"/>
              <a:t>Funai</a:t>
            </a:r>
            <a:r>
              <a:rPr lang="en-US" sz="1000" dirty="0" smtClean="0"/>
              <a:t>/</a:t>
            </a:r>
            <a:r>
              <a:rPr lang="en-US" sz="1000" dirty="0" err="1" smtClean="0"/>
              <a:t>Embrapa</a:t>
            </a:r>
            <a:endParaRPr lang="pt-BR" sz="1000" dirty="0"/>
          </a:p>
        </p:txBody>
      </p:sp>
      <p:sp>
        <p:nvSpPr>
          <p:cNvPr id="9" name="Chave direita 8"/>
          <p:cNvSpPr/>
          <p:nvPr/>
        </p:nvSpPr>
        <p:spPr>
          <a:xfrm>
            <a:off x="8143900" y="4786322"/>
            <a:ext cx="285752" cy="1285884"/>
          </a:xfrm>
          <a:prstGeom prst="rightBrace">
            <a:avLst/>
          </a:prstGeom>
          <a:ln w="412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CaixaDeTexto 9"/>
          <p:cNvSpPr txBox="1"/>
          <p:nvPr/>
        </p:nvSpPr>
        <p:spPr>
          <a:xfrm>
            <a:off x="8429652" y="5242246"/>
            <a:ext cx="583814" cy="369332"/>
          </a:xfrm>
          <a:prstGeom prst="rect">
            <a:avLst/>
          </a:prstGeom>
          <a:noFill/>
        </p:spPr>
        <p:txBody>
          <a:bodyPr wrap="square" rtlCol="0">
            <a:spAutoFit/>
          </a:bodyPr>
          <a:lstStyle/>
          <a:p>
            <a:r>
              <a:rPr lang="en-US" b="1" dirty="0" smtClean="0"/>
              <a:t>62%</a:t>
            </a:r>
            <a:endParaRPr lang="en-US" b="1" dirty="0"/>
          </a:p>
        </p:txBody>
      </p:sp>
      <p:sp>
        <p:nvSpPr>
          <p:cNvPr id="11" name="Chave direita 10"/>
          <p:cNvSpPr/>
          <p:nvPr/>
        </p:nvSpPr>
        <p:spPr>
          <a:xfrm>
            <a:off x="8143900" y="3429000"/>
            <a:ext cx="285752" cy="1285884"/>
          </a:xfrm>
          <a:prstGeom prst="rightBrace">
            <a:avLst/>
          </a:prstGeom>
          <a:ln w="412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CaixaDeTexto 11"/>
          <p:cNvSpPr txBox="1"/>
          <p:nvPr/>
        </p:nvSpPr>
        <p:spPr>
          <a:xfrm>
            <a:off x="8429652" y="3884924"/>
            <a:ext cx="583814" cy="369332"/>
          </a:xfrm>
          <a:prstGeom prst="rect">
            <a:avLst/>
          </a:prstGeom>
          <a:noFill/>
        </p:spPr>
        <p:txBody>
          <a:bodyPr wrap="square" rtlCol="0">
            <a:spAutoFit/>
          </a:bodyPr>
          <a:lstStyle/>
          <a:p>
            <a:r>
              <a:rPr lang="en-US" b="1" dirty="0" smtClean="0"/>
              <a:t>38%</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7" presetClass="entr" presetSubtype="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2000" fill="hold"/>
                                        <p:tgtEl>
                                          <p:spTgt spid="12"/>
                                        </p:tgtEl>
                                        <p:attrNameLst>
                                          <p:attrName>ppt_x</p:attrName>
                                        </p:attrNameLst>
                                      </p:cBhvr>
                                      <p:tavLst>
                                        <p:tav tm="0">
                                          <p:val>
                                            <p:strVal val="1+#ppt_w/2"/>
                                          </p:val>
                                        </p:tav>
                                        <p:tav tm="100000">
                                          <p:val>
                                            <p:strVal val="#ppt_x"/>
                                          </p:val>
                                        </p:tav>
                                      </p:tavLst>
                                    </p:anim>
                                    <p:anim calcmode="lin" valueType="num">
                                      <p:cBhvr additive="base">
                                        <p:cTn id="11" dur="2000" fill="hold"/>
                                        <p:tgtEl>
                                          <p:spTgt spid="12"/>
                                        </p:tgtEl>
                                        <p:attrNameLst>
                                          <p:attrName>ppt_y</p:attrName>
                                        </p:attrNameLst>
                                      </p:cBhvr>
                                      <p:tavLst>
                                        <p:tav tm="0">
                                          <p:val>
                                            <p:strVal val="#ppt_y"/>
                                          </p:val>
                                        </p:tav>
                                        <p:tav tm="100000">
                                          <p:val>
                                            <p:strVal val="#ppt_y"/>
                                          </p:val>
                                        </p:tav>
                                      </p:tavLst>
                                    </p:anim>
                                  </p:childTnLst>
                                </p:cTn>
                              </p:par>
                              <p:par>
                                <p:cTn id="12" presetID="7" presetClass="entr" presetSubtype="2"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2000" fill="hold"/>
                                        <p:tgtEl>
                                          <p:spTgt spid="11"/>
                                        </p:tgtEl>
                                        <p:attrNameLst>
                                          <p:attrName>ppt_x</p:attrName>
                                        </p:attrNameLst>
                                      </p:cBhvr>
                                      <p:tavLst>
                                        <p:tav tm="0">
                                          <p:val>
                                            <p:strVal val="1+#ppt_w/2"/>
                                          </p:val>
                                        </p:tav>
                                        <p:tav tm="100000">
                                          <p:val>
                                            <p:strVal val="#ppt_x"/>
                                          </p:val>
                                        </p:tav>
                                      </p:tavLst>
                                    </p:anim>
                                    <p:anim calcmode="lin" valueType="num">
                                      <p:cBhvr additive="base">
                                        <p:cTn id="15" dur="2000" fill="hold"/>
                                        <p:tgtEl>
                                          <p:spTgt spid="11"/>
                                        </p:tgtEl>
                                        <p:attrNameLst>
                                          <p:attrName>ppt_y</p:attrName>
                                        </p:attrNameLst>
                                      </p:cBhvr>
                                      <p:tavLst>
                                        <p:tav tm="0">
                                          <p:val>
                                            <p:strVal val="#ppt_y"/>
                                          </p:val>
                                        </p:tav>
                                        <p:tav tm="100000">
                                          <p:val>
                                            <p:strVal val="#ppt_y"/>
                                          </p:val>
                                        </p:tav>
                                      </p:tavLst>
                                    </p:anim>
                                  </p:childTnLst>
                                </p:cTn>
                              </p:par>
                              <p:par>
                                <p:cTn id="16" presetID="7" presetClass="entr" presetSubtype="2"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000" fill="hold"/>
                                        <p:tgtEl>
                                          <p:spTgt spid="9"/>
                                        </p:tgtEl>
                                        <p:attrNameLst>
                                          <p:attrName>ppt_x</p:attrName>
                                        </p:attrNameLst>
                                      </p:cBhvr>
                                      <p:tavLst>
                                        <p:tav tm="0">
                                          <p:val>
                                            <p:strVal val="1+#ppt_w/2"/>
                                          </p:val>
                                        </p:tav>
                                        <p:tav tm="100000">
                                          <p:val>
                                            <p:strVal val="#ppt_x"/>
                                          </p:val>
                                        </p:tav>
                                      </p:tavLst>
                                    </p:anim>
                                    <p:anim calcmode="lin" valueType="num">
                                      <p:cBhvr additive="base">
                                        <p:cTn id="19" dur="2000" fill="hold"/>
                                        <p:tgtEl>
                                          <p:spTgt spid="9"/>
                                        </p:tgtEl>
                                        <p:attrNameLst>
                                          <p:attrName>ppt_y</p:attrName>
                                        </p:attrNameLst>
                                      </p:cBhvr>
                                      <p:tavLst>
                                        <p:tav tm="0">
                                          <p:val>
                                            <p:strVal val="#ppt_y"/>
                                          </p:val>
                                        </p:tav>
                                        <p:tav tm="100000">
                                          <p:val>
                                            <p:strVal val="#ppt_y"/>
                                          </p:val>
                                        </p:tav>
                                      </p:tavLst>
                                    </p:anim>
                                  </p:childTnLst>
                                </p:cTn>
                              </p:par>
                              <p:par>
                                <p:cTn id="20" presetID="7" presetClass="entr" presetSubtype="2"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2000" fill="hold"/>
                                        <p:tgtEl>
                                          <p:spTgt spid="10"/>
                                        </p:tgtEl>
                                        <p:attrNameLst>
                                          <p:attrName>ppt_x</p:attrName>
                                        </p:attrNameLst>
                                      </p:cBhvr>
                                      <p:tavLst>
                                        <p:tav tm="0">
                                          <p:val>
                                            <p:strVal val="1+#ppt_w/2"/>
                                          </p:val>
                                        </p:tav>
                                        <p:tav tm="100000">
                                          <p:val>
                                            <p:strVal val="#ppt_x"/>
                                          </p:val>
                                        </p:tav>
                                      </p:tavLst>
                                    </p:anim>
                                    <p:anim calcmode="lin" valueType="num">
                                      <p:cBhvr additive="base">
                                        <p:cTn id="23"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descr="tela 23-54-2.psd"/>
          <p:cNvPicPr>
            <a:picLocks noChangeAspect="1"/>
          </p:cNvPicPr>
          <p:nvPr/>
        </p:nvPicPr>
        <p:blipFill>
          <a:blip r:embed="rId2" cstate="print"/>
          <a:srcRect/>
          <a:stretch>
            <a:fillRect/>
          </a:stretch>
        </p:blipFill>
        <p:spPr bwMode="auto">
          <a:xfrm>
            <a:off x="1371600" y="2868631"/>
            <a:ext cx="2722563" cy="2527300"/>
          </a:xfrm>
          <a:prstGeom prst="rect">
            <a:avLst/>
          </a:prstGeom>
          <a:noFill/>
          <a:ln w="9525">
            <a:noFill/>
            <a:miter lim="800000"/>
            <a:headEnd/>
            <a:tailEnd/>
          </a:ln>
        </p:spPr>
      </p:pic>
      <p:pic>
        <p:nvPicPr>
          <p:cNvPr id="8" name="Picture 13" descr="tela 23-54-1.psd"/>
          <p:cNvPicPr>
            <a:picLocks noChangeAspect="1"/>
          </p:cNvPicPr>
          <p:nvPr/>
        </p:nvPicPr>
        <p:blipFill>
          <a:blip r:embed="rId3" cstate="print"/>
          <a:srcRect/>
          <a:stretch>
            <a:fillRect/>
          </a:stretch>
        </p:blipFill>
        <p:spPr bwMode="auto">
          <a:xfrm>
            <a:off x="3352800" y="3325831"/>
            <a:ext cx="4556125" cy="2746375"/>
          </a:xfrm>
          <a:prstGeom prst="rect">
            <a:avLst/>
          </a:prstGeom>
          <a:noFill/>
          <a:ln w="9525">
            <a:noFill/>
            <a:miter lim="800000"/>
            <a:headEnd/>
            <a:tailEnd/>
          </a:ln>
        </p:spPr>
      </p:pic>
      <p:grpSp>
        <p:nvGrpSpPr>
          <p:cNvPr id="9" name="Group 15"/>
          <p:cNvGrpSpPr>
            <a:grpSpLocks/>
          </p:cNvGrpSpPr>
          <p:nvPr/>
        </p:nvGrpSpPr>
        <p:grpSpPr bwMode="auto">
          <a:xfrm>
            <a:off x="1071563" y="1803419"/>
            <a:ext cx="1797050" cy="1441450"/>
            <a:chOff x="-44473" y="1677989"/>
            <a:chExt cx="1797073" cy="1441450"/>
          </a:xfrm>
        </p:grpSpPr>
        <p:sp>
          <p:nvSpPr>
            <p:cNvPr id="10" name="Text Box 139"/>
            <p:cNvSpPr txBox="1">
              <a:spLocks noChangeArrowheads="1"/>
            </p:cNvSpPr>
            <p:nvPr/>
          </p:nvSpPr>
          <p:spPr bwMode="auto">
            <a:xfrm>
              <a:off x="-44473" y="1720270"/>
              <a:ext cx="1665312" cy="584771"/>
            </a:xfrm>
            <a:prstGeom prst="rect">
              <a:avLst/>
            </a:prstGeom>
            <a:noFill/>
            <a:ln w="9525">
              <a:noFill/>
              <a:miter lim="800000"/>
              <a:headEnd/>
              <a:tailEnd/>
            </a:ln>
          </p:spPr>
          <p:txBody>
            <a:bodyPr lIns="91438" tIns="45718" rIns="91438" bIns="45718">
              <a:spAutoFit/>
            </a:bodyPr>
            <a:lstStyle/>
            <a:p>
              <a:pPr algn="r">
                <a:lnSpc>
                  <a:spcPct val="80000"/>
                </a:lnSpc>
              </a:pPr>
              <a:r>
                <a:rPr lang="pt-BR" sz="2000"/>
                <a:t>Área Produtiva</a:t>
              </a:r>
            </a:p>
          </p:txBody>
        </p:sp>
        <p:sp>
          <p:nvSpPr>
            <p:cNvPr id="11" name="Text Box 140"/>
            <p:cNvSpPr txBox="1">
              <a:spLocks noChangeArrowheads="1"/>
            </p:cNvSpPr>
            <p:nvPr/>
          </p:nvSpPr>
          <p:spPr bwMode="auto">
            <a:xfrm>
              <a:off x="576350" y="2252665"/>
              <a:ext cx="1107991" cy="646327"/>
            </a:xfrm>
            <a:prstGeom prst="rect">
              <a:avLst/>
            </a:prstGeom>
            <a:noFill/>
            <a:ln w="9525">
              <a:noFill/>
              <a:miter lim="800000"/>
              <a:headEnd/>
              <a:tailEnd/>
            </a:ln>
          </p:spPr>
          <p:txBody>
            <a:bodyPr wrap="none" lIns="91438" tIns="45718" rIns="91438" bIns="45718">
              <a:spAutoFit/>
            </a:bodyPr>
            <a:lstStyle/>
            <a:p>
              <a:pPr algn="r"/>
              <a:r>
                <a:rPr lang="pt-BR" sz="3600" b="1"/>
                <a:t>38%</a:t>
              </a:r>
            </a:p>
          </p:txBody>
        </p:sp>
        <p:sp>
          <p:nvSpPr>
            <p:cNvPr id="12" name="Line 147"/>
            <p:cNvSpPr>
              <a:spLocks noChangeShapeType="1"/>
            </p:cNvSpPr>
            <p:nvPr/>
          </p:nvSpPr>
          <p:spPr bwMode="auto">
            <a:xfrm>
              <a:off x="1752600" y="1677989"/>
              <a:ext cx="0" cy="1441450"/>
            </a:xfrm>
            <a:prstGeom prst="line">
              <a:avLst/>
            </a:prstGeom>
            <a:noFill/>
            <a:ln w="9525">
              <a:solidFill>
                <a:schemeClr val="tx1"/>
              </a:solidFill>
              <a:round/>
              <a:headEnd/>
              <a:tailEnd/>
            </a:ln>
          </p:spPr>
          <p:txBody>
            <a:bodyPr lIns="91438" tIns="45718" rIns="91438" bIns="45718"/>
            <a:lstStyle/>
            <a:p>
              <a:endParaRPr lang="pt-BR"/>
            </a:p>
          </p:txBody>
        </p:sp>
      </p:grpSp>
      <p:grpSp>
        <p:nvGrpSpPr>
          <p:cNvPr id="13" name="Group 16"/>
          <p:cNvGrpSpPr>
            <a:grpSpLocks/>
          </p:cNvGrpSpPr>
          <p:nvPr/>
        </p:nvGrpSpPr>
        <p:grpSpPr bwMode="auto">
          <a:xfrm>
            <a:off x="6248395" y="2106631"/>
            <a:ext cx="1404748" cy="1493838"/>
            <a:chOff x="7164387" y="2057400"/>
            <a:chExt cx="1404623" cy="1493838"/>
          </a:xfrm>
        </p:grpSpPr>
        <p:sp>
          <p:nvSpPr>
            <p:cNvPr id="14" name="Text Box 141"/>
            <p:cNvSpPr txBox="1">
              <a:spLocks noChangeArrowheads="1"/>
            </p:cNvSpPr>
            <p:nvPr/>
          </p:nvSpPr>
          <p:spPr bwMode="auto">
            <a:xfrm>
              <a:off x="7164387" y="2547940"/>
              <a:ext cx="1107525" cy="646327"/>
            </a:xfrm>
            <a:prstGeom prst="rect">
              <a:avLst/>
            </a:prstGeom>
            <a:noFill/>
            <a:ln w="9525">
              <a:noFill/>
              <a:miter lim="800000"/>
              <a:headEnd/>
              <a:tailEnd/>
            </a:ln>
          </p:spPr>
          <p:txBody>
            <a:bodyPr wrap="none" lIns="91438" tIns="45718" rIns="91438" bIns="45718">
              <a:spAutoFit/>
            </a:bodyPr>
            <a:lstStyle/>
            <a:p>
              <a:r>
                <a:rPr lang="pt-BR" sz="3600" b="1"/>
                <a:t>62%</a:t>
              </a:r>
            </a:p>
          </p:txBody>
        </p:sp>
        <p:sp>
          <p:nvSpPr>
            <p:cNvPr id="15" name="Text Box 142"/>
            <p:cNvSpPr txBox="1">
              <a:spLocks noChangeArrowheads="1"/>
            </p:cNvSpPr>
            <p:nvPr/>
          </p:nvSpPr>
          <p:spPr bwMode="auto">
            <a:xfrm>
              <a:off x="7164396" y="2057400"/>
              <a:ext cx="1404614" cy="584771"/>
            </a:xfrm>
            <a:prstGeom prst="rect">
              <a:avLst/>
            </a:prstGeom>
            <a:noFill/>
            <a:ln w="9525">
              <a:noFill/>
              <a:miter lim="800000"/>
              <a:headEnd/>
              <a:tailEnd/>
            </a:ln>
          </p:spPr>
          <p:txBody>
            <a:bodyPr wrap="none" lIns="91438" tIns="45718" rIns="91438" bIns="45718">
              <a:spAutoFit/>
            </a:bodyPr>
            <a:lstStyle/>
            <a:p>
              <a:pPr>
                <a:lnSpc>
                  <a:spcPct val="80000"/>
                </a:lnSpc>
              </a:pPr>
              <a:r>
                <a:rPr lang="pt-BR" sz="2000" dirty="0"/>
                <a:t>Área </a:t>
              </a:r>
            </a:p>
            <a:p>
              <a:pPr>
                <a:lnSpc>
                  <a:spcPct val="80000"/>
                </a:lnSpc>
              </a:pPr>
              <a:r>
                <a:rPr lang="pt-BR" sz="2000" dirty="0" smtClean="0"/>
                <a:t>Conservada</a:t>
              </a:r>
              <a:endParaRPr lang="pt-BR" sz="2000" dirty="0"/>
            </a:p>
          </p:txBody>
        </p:sp>
        <p:sp>
          <p:nvSpPr>
            <p:cNvPr id="16" name="Line 146"/>
            <p:cNvSpPr>
              <a:spLocks noChangeShapeType="1"/>
            </p:cNvSpPr>
            <p:nvPr/>
          </p:nvSpPr>
          <p:spPr bwMode="auto">
            <a:xfrm>
              <a:off x="7164388" y="2109788"/>
              <a:ext cx="0" cy="1441450"/>
            </a:xfrm>
            <a:prstGeom prst="line">
              <a:avLst/>
            </a:prstGeom>
            <a:noFill/>
            <a:ln w="9525">
              <a:solidFill>
                <a:schemeClr val="tx1"/>
              </a:solidFill>
              <a:round/>
              <a:headEnd/>
              <a:tailEnd/>
            </a:ln>
          </p:spPr>
          <p:txBody>
            <a:bodyPr lIns="91438" tIns="45718" rIns="91438" bIns="45718"/>
            <a:lstStyle/>
            <a:p>
              <a:endParaRPr lang="pt-BR"/>
            </a:p>
          </p:txBody>
        </p:sp>
      </p:grpSp>
      <p:sp>
        <p:nvSpPr>
          <p:cNvPr id="17" name="Título 1"/>
          <p:cNvSpPr txBox="1">
            <a:spLocks/>
          </p:cNvSpPr>
          <p:nvPr/>
        </p:nvSpPr>
        <p:spPr bwMode="auto">
          <a:xfrm>
            <a:off x="457200" y="142875"/>
            <a:ext cx="7400925" cy="1162050"/>
          </a:xfrm>
          <a:prstGeom prst="rect">
            <a:avLst/>
          </a:prstGeom>
          <a:noFill/>
          <a:ln w="9525">
            <a:noFill/>
            <a:miter lim="800000"/>
            <a:headEnd/>
            <a:tailEnd/>
          </a:ln>
        </p:spPr>
        <p:txBody>
          <a:bodyPr anchor="ctr"/>
          <a:lstStyle/>
          <a:p>
            <a:pPr>
              <a:defRPr/>
            </a:pPr>
            <a:r>
              <a:rPr lang="pt-BR" sz="3200" dirty="0" smtClean="0">
                <a:latin typeface="+mj-lt"/>
                <a:ea typeface="+mj-ea"/>
                <a:cs typeface="+mj-cs"/>
              </a:rPr>
              <a:t>Dados Gerais</a:t>
            </a:r>
            <a:r>
              <a:rPr lang="pt-BR" sz="3200" dirty="0">
                <a:latin typeface="+mj-lt"/>
                <a:ea typeface="+mj-ea"/>
                <a:cs typeface="+mj-cs"/>
              </a:rPr>
              <a:t/>
            </a:r>
            <a:br>
              <a:rPr lang="pt-BR" sz="3200" dirty="0">
                <a:latin typeface="+mj-lt"/>
                <a:ea typeface="+mj-ea"/>
                <a:cs typeface="+mj-cs"/>
              </a:rPr>
            </a:br>
            <a:r>
              <a:rPr lang="pt-BR" sz="2200" dirty="0" smtClean="0">
                <a:latin typeface="+mj-lt"/>
                <a:ea typeface="+mj-ea"/>
                <a:cs typeface="+mj-cs"/>
              </a:rPr>
              <a:t>Uso e Ocupação do Solo em Mato Grosso</a:t>
            </a:r>
            <a:endParaRPr lang="pt-BR" sz="2200" dirty="0">
              <a:latin typeface="+mj-lt"/>
              <a:ea typeface="+mj-ea"/>
              <a:cs typeface="+mj-cs"/>
            </a:endParaRPr>
          </a:p>
        </p:txBody>
      </p:sp>
      <p:sp>
        <p:nvSpPr>
          <p:cNvPr id="18" name="CaixaDeTexto 7"/>
          <p:cNvSpPr txBox="1">
            <a:spLocks noChangeArrowheads="1"/>
          </p:cNvSpPr>
          <p:nvPr/>
        </p:nvSpPr>
        <p:spPr bwMode="auto">
          <a:xfrm>
            <a:off x="0" y="6611961"/>
            <a:ext cx="3357563" cy="246063"/>
          </a:xfrm>
          <a:prstGeom prst="rect">
            <a:avLst/>
          </a:prstGeom>
          <a:noFill/>
          <a:ln w="9525">
            <a:noFill/>
            <a:miter lim="800000"/>
            <a:headEnd/>
            <a:tailEnd/>
          </a:ln>
        </p:spPr>
        <p:txBody>
          <a:bodyPr lIns="91438" tIns="45718" rIns="91438" bIns="45718">
            <a:spAutoFit/>
          </a:bodyPr>
          <a:lstStyle/>
          <a:p>
            <a:r>
              <a:rPr lang="pt-BR" sz="1000" dirty="0"/>
              <a:t>Fonte: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par>
                          <p:cTn id="15" fill="hold">
                            <p:stCondLst>
                              <p:cond delay="1500"/>
                            </p:stCondLst>
                            <p:childTnLst>
                              <p:par>
                                <p:cTn id="16" presetID="15"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010_04_22_Prioridades do setor produtivo - 2 Versão">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2010_04_22_Prioridades do setor produtivo - 2 Versão</Template>
  <TotalTime>2437</TotalTime>
  <Words>667</Words>
  <Application>Microsoft Office PowerPoint</Application>
  <PresentationFormat>Apresentação na tela (4:3)</PresentationFormat>
  <Paragraphs>207</Paragraphs>
  <Slides>22</Slides>
  <Notes>6</Notes>
  <HiddenSlides>5</HiddenSlides>
  <MMClips>0</MMClips>
  <ScaleCrop>false</ScaleCrop>
  <HeadingPairs>
    <vt:vector size="4" baseType="variant">
      <vt:variant>
        <vt:lpstr>Tema</vt:lpstr>
      </vt:variant>
      <vt:variant>
        <vt:i4>1</vt:i4>
      </vt:variant>
      <vt:variant>
        <vt:lpstr>Títulos de slides</vt:lpstr>
      </vt:variant>
      <vt:variant>
        <vt:i4>22</vt:i4>
      </vt:variant>
    </vt:vector>
  </HeadingPairs>
  <TitlesOfParts>
    <vt:vector size="23" baseType="lpstr">
      <vt:lpstr>2010_04_22_Prioridades do setor produtivo - 2 Versão</vt:lpstr>
      <vt:lpstr>Demandas do Setor produtivo MATOGROSSENSE</vt:lpstr>
      <vt:lpstr>Sumário </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Seneri</dc:creator>
  <cp:lastModifiedBy>User</cp:lastModifiedBy>
  <cp:revision>237</cp:revision>
  <dcterms:created xsi:type="dcterms:W3CDTF">2010-01-13T11:56:27Z</dcterms:created>
  <dcterms:modified xsi:type="dcterms:W3CDTF">2010-05-05T20:08:24Z</dcterms:modified>
</cp:coreProperties>
</file>